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3.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4.xml" ContentType="application/vnd.openxmlformats-officedocument.theme+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1"/>
    <p:sldMasterId id="2147483664" r:id="rId2"/>
    <p:sldMasterId id="2147483686" r:id="rId3"/>
    <p:sldMasterId id="2147483705" r:id="rId4"/>
    <p:sldMasterId id="2147483724" r:id="rId5"/>
  </p:sldMasterIdLst>
  <p:notesMasterIdLst>
    <p:notesMasterId r:id="rId50"/>
  </p:notesMasterIdLst>
  <p:sldIdLst>
    <p:sldId id="411" r:id="rId6"/>
    <p:sldId id="323" r:id="rId7"/>
    <p:sldId id="302" r:id="rId8"/>
    <p:sldId id="4946" r:id="rId9"/>
    <p:sldId id="403" r:id="rId10"/>
    <p:sldId id="10412" r:id="rId11"/>
    <p:sldId id="262" r:id="rId12"/>
    <p:sldId id="10420" r:id="rId13"/>
    <p:sldId id="8577" r:id="rId14"/>
    <p:sldId id="1848" r:id="rId15"/>
    <p:sldId id="10414" r:id="rId16"/>
    <p:sldId id="4947" r:id="rId17"/>
    <p:sldId id="1850" r:id="rId18"/>
    <p:sldId id="8575" r:id="rId19"/>
    <p:sldId id="8576" r:id="rId20"/>
    <p:sldId id="1853" r:id="rId21"/>
    <p:sldId id="1854" r:id="rId22"/>
    <p:sldId id="1855" r:id="rId23"/>
    <p:sldId id="10417" r:id="rId24"/>
    <p:sldId id="10418" r:id="rId25"/>
    <p:sldId id="428" r:id="rId26"/>
    <p:sldId id="430" r:id="rId27"/>
    <p:sldId id="320" r:id="rId28"/>
    <p:sldId id="322" r:id="rId29"/>
    <p:sldId id="321" r:id="rId30"/>
    <p:sldId id="267" r:id="rId31"/>
    <p:sldId id="549" r:id="rId32"/>
    <p:sldId id="4986" r:id="rId33"/>
    <p:sldId id="1858" r:id="rId34"/>
    <p:sldId id="1857" r:id="rId35"/>
    <p:sldId id="1699" r:id="rId36"/>
    <p:sldId id="435" r:id="rId37"/>
    <p:sldId id="436" r:id="rId38"/>
    <p:sldId id="10413" r:id="rId39"/>
    <p:sldId id="10419" r:id="rId40"/>
    <p:sldId id="8579" r:id="rId41"/>
    <p:sldId id="8580" r:id="rId42"/>
    <p:sldId id="315" r:id="rId43"/>
    <p:sldId id="387" r:id="rId44"/>
    <p:sldId id="8568" r:id="rId45"/>
    <p:sldId id="8578" r:id="rId46"/>
    <p:sldId id="388" r:id="rId47"/>
    <p:sldId id="389" r:id="rId48"/>
    <p:sldId id="439" r:id="rId4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6" name="Author" initials="A"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6364" autoAdjust="0"/>
  </p:normalViewPr>
  <p:slideViewPr>
    <p:cSldViewPr snapToGrid="0">
      <p:cViewPr>
        <p:scale>
          <a:sx n="76" d="100"/>
          <a:sy n="76" d="100"/>
        </p:scale>
        <p:origin x="272" y="36"/>
      </p:cViewPr>
      <p:guideLst/>
    </p:cSldViewPr>
  </p:slideViewPr>
  <p:notesTextViewPr>
    <p:cViewPr>
      <p:scale>
        <a:sx n="1" d="1"/>
        <a:sy n="1" d="1"/>
      </p:scale>
      <p:origin x="0" y="0"/>
    </p:cViewPr>
  </p:notesTextViewPr>
  <p:sorterViewPr>
    <p:cViewPr varScale="1">
      <p:scale>
        <a:sx n="100" d="100"/>
        <a:sy n="100" d="100"/>
      </p:scale>
      <p:origin x="0" y="0"/>
    </p:cViewPr>
  </p:sorter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notesMaster" Target="notesMasters/notesMaster1.xml"/><Relationship Id="rId55" Type="http://schemas.openxmlformats.org/officeDocument/2006/relationships/tableStyles" Target="tableStyle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slide" Target="slides/slide36.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8" Type="http://schemas.openxmlformats.org/officeDocument/2006/relationships/slide" Target="slides/slide3.xml"/><Relationship Id="rId51" Type="http://schemas.openxmlformats.org/officeDocument/2006/relationships/commentAuthors" Target="commentAuthors.xml"/><Relationship Id="rId3" Type="http://schemas.openxmlformats.org/officeDocument/2006/relationships/slideMaster" Target="slideMasters/slideMaster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B38D2FA-986F-4708-9328-E2833BFFB2FA}" type="doc">
      <dgm:prSet loTypeId="urn:microsoft.com/office/officeart/2005/8/layout/default" loCatId="list" qsTypeId="urn:microsoft.com/office/officeart/2005/8/quickstyle/simple4" qsCatId="simple" csTypeId="urn:microsoft.com/office/officeart/2005/8/colors/accent1_2" csCatId="accent1" phldr="1"/>
      <dgm:spPr/>
      <dgm:t>
        <a:bodyPr/>
        <a:lstStyle/>
        <a:p>
          <a:endParaRPr lang="en-US"/>
        </a:p>
      </dgm:t>
    </dgm:pt>
    <dgm:pt modelId="{302293E5-2C81-4A0C-9273-DE37F18EC070}">
      <dgm:prSet phldrT="[Text]" custT="1"/>
      <dgm:spPr/>
      <dgm:t>
        <a:bodyPr/>
        <a:lstStyle/>
        <a:p>
          <a:r>
            <a:rPr lang="en-US" sz="2800" dirty="0">
              <a:latin typeface="Segoe UI Light" panose="020B0502040204020203" pitchFamily="34" charset="0"/>
              <a:cs typeface="Segoe UI Light" panose="020B0502040204020203" pitchFamily="34" charset="0"/>
            </a:rPr>
            <a:t>Use certified VM types</a:t>
          </a:r>
        </a:p>
      </dgm:t>
    </dgm:pt>
    <dgm:pt modelId="{1E6A181F-0760-41A9-AFA9-81AEEBA3232B}" type="parTrans" cxnId="{FF05F942-07E7-44D4-9531-9767EDF978DC}">
      <dgm:prSet/>
      <dgm:spPr/>
      <dgm:t>
        <a:bodyPr/>
        <a:lstStyle/>
        <a:p>
          <a:endParaRPr lang="en-US" sz="2800">
            <a:latin typeface="Segoe UI Light" panose="020B0502040204020203" pitchFamily="34" charset="0"/>
            <a:cs typeface="Segoe UI Light" panose="020B0502040204020203" pitchFamily="34" charset="0"/>
          </a:endParaRPr>
        </a:p>
      </dgm:t>
    </dgm:pt>
    <dgm:pt modelId="{377D0417-0555-48EA-9BC4-80EEB6473E94}" type="sibTrans" cxnId="{FF05F942-07E7-44D4-9531-9767EDF978DC}">
      <dgm:prSet/>
      <dgm:spPr/>
      <dgm:t>
        <a:bodyPr/>
        <a:lstStyle/>
        <a:p>
          <a:endParaRPr lang="en-US" sz="2800">
            <a:latin typeface="Segoe UI Light" panose="020B0502040204020203" pitchFamily="34" charset="0"/>
            <a:cs typeface="Segoe UI Light" panose="020B0502040204020203" pitchFamily="34" charset="0"/>
          </a:endParaRPr>
        </a:p>
      </dgm:t>
    </dgm:pt>
    <dgm:pt modelId="{DF61E2D2-C1D0-46A7-84DC-03D28AAD3DBA}">
      <dgm:prSet phldrT="[Text]" custT="1"/>
      <dgm:spPr/>
      <dgm:t>
        <a:bodyPr/>
        <a:lstStyle/>
        <a:p>
          <a:r>
            <a:rPr lang="en-US" sz="2800" dirty="0">
              <a:latin typeface="Segoe UI Light" panose="020B0502040204020203" pitchFamily="34" charset="0"/>
              <a:cs typeface="Segoe UI Light" panose="020B0502040204020203" pitchFamily="34" charset="0"/>
            </a:rPr>
            <a:t>Use Premium Storage for database</a:t>
          </a:r>
        </a:p>
      </dgm:t>
    </dgm:pt>
    <dgm:pt modelId="{76AAEE50-C048-49FC-8BD0-EE885793539E}" type="parTrans" cxnId="{3107CD3A-094A-42D6-92BC-3C9D78A9BCC9}">
      <dgm:prSet/>
      <dgm:spPr/>
      <dgm:t>
        <a:bodyPr/>
        <a:lstStyle/>
        <a:p>
          <a:endParaRPr lang="en-US" sz="2800">
            <a:latin typeface="Segoe UI Light" panose="020B0502040204020203" pitchFamily="34" charset="0"/>
            <a:cs typeface="Segoe UI Light" panose="020B0502040204020203" pitchFamily="34" charset="0"/>
          </a:endParaRPr>
        </a:p>
      </dgm:t>
    </dgm:pt>
    <dgm:pt modelId="{04019FDF-77DE-4BE6-8DDD-748F730DD89E}" type="sibTrans" cxnId="{3107CD3A-094A-42D6-92BC-3C9D78A9BCC9}">
      <dgm:prSet/>
      <dgm:spPr/>
      <dgm:t>
        <a:bodyPr/>
        <a:lstStyle/>
        <a:p>
          <a:endParaRPr lang="en-US" sz="2800">
            <a:latin typeface="Segoe UI Light" panose="020B0502040204020203" pitchFamily="34" charset="0"/>
            <a:cs typeface="Segoe UI Light" panose="020B0502040204020203" pitchFamily="34" charset="0"/>
          </a:endParaRPr>
        </a:p>
      </dgm:t>
    </dgm:pt>
    <dgm:pt modelId="{75F08D12-39E4-497E-8E48-0CD995292C99}">
      <dgm:prSet phldrT="[Text]" custT="1"/>
      <dgm:spPr/>
      <dgm:t>
        <a:bodyPr/>
        <a:lstStyle/>
        <a:p>
          <a:r>
            <a:rPr lang="en-US" sz="2800" dirty="0">
              <a:latin typeface="Segoe UI Light" panose="020B0502040204020203" pitchFamily="34" charset="0"/>
              <a:cs typeface="Segoe UI Light" panose="020B0502040204020203" pitchFamily="34" charset="0"/>
            </a:rPr>
            <a:t>Consider backup and data retention</a:t>
          </a:r>
        </a:p>
      </dgm:t>
    </dgm:pt>
    <dgm:pt modelId="{08A52082-13E3-48C9-BC03-D87EA56510BA}" type="parTrans" cxnId="{0025C7D2-B810-4BD5-B786-B345C51929FE}">
      <dgm:prSet/>
      <dgm:spPr/>
      <dgm:t>
        <a:bodyPr/>
        <a:lstStyle/>
        <a:p>
          <a:endParaRPr lang="en-US" sz="2800">
            <a:latin typeface="Segoe UI Light" panose="020B0502040204020203" pitchFamily="34" charset="0"/>
            <a:cs typeface="Segoe UI Light" panose="020B0502040204020203" pitchFamily="34" charset="0"/>
          </a:endParaRPr>
        </a:p>
      </dgm:t>
    </dgm:pt>
    <dgm:pt modelId="{92A25504-6CC8-4E9E-8263-374E86504E87}" type="sibTrans" cxnId="{0025C7D2-B810-4BD5-B786-B345C51929FE}">
      <dgm:prSet/>
      <dgm:spPr/>
      <dgm:t>
        <a:bodyPr/>
        <a:lstStyle/>
        <a:p>
          <a:endParaRPr lang="en-US" sz="2800">
            <a:latin typeface="Segoe UI Light" panose="020B0502040204020203" pitchFamily="34" charset="0"/>
            <a:cs typeface="Segoe UI Light" panose="020B0502040204020203" pitchFamily="34" charset="0"/>
          </a:endParaRPr>
        </a:p>
      </dgm:t>
    </dgm:pt>
    <dgm:pt modelId="{9841F8CB-9D9B-4AD3-8452-7602F8D3522B}">
      <dgm:prSet phldrT="[Text]" custT="1"/>
      <dgm:spPr/>
      <dgm:t>
        <a:bodyPr/>
        <a:lstStyle/>
        <a:p>
          <a:r>
            <a:rPr lang="en-US" sz="2800" dirty="0">
              <a:latin typeface="Segoe UI Light" panose="020B0502040204020203" pitchFamily="34" charset="0"/>
              <a:cs typeface="Segoe UI Light" panose="020B0502040204020203" pitchFamily="34" charset="0"/>
            </a:rPr>
            <a:t>Set up HA + DR as needed</a:t>
          </a:r>
        </a:p>
      </dgm:t>
    </dgm:pt>
    <dgm:pt modelId="{8E88061B-7AB4-4BFD-BCF2-11C7F89F742F}" type="parTrans" cxnId="{3DD1A6AB-8157-42D9-9F09-B50EAB741761}">
      <dgm:prSet/>
      <dgm:spPr/>
      <dgm:t>
        <a:bodyPr/>
        <a:lstStyle/>
        <a:p>
          <a:endParaRPr lang="en-US" sz="2800">
            <a:latin typeface="Segoe UI Light" panose="020B0502040204020203" pitchFamily="34" charset="0"/>
            <a:cs typeface="Segoe UI Light" panose="020B0502040204020203" pitchFamily="34" charset="0"/>
          </a:endParaRPr>
        </a:p>
      </dgm:t>
    </dgm:pt>
    <dgm:pt modelId="{225245F9-92A7-438F-B696-A9C292F2BB28}" type="sibTrans" cxnId="{3DD1A6AB-8157-42D9-9F09-B50EAB741761}">
      <dgm:prSet/>
      <dgm:spPr/>
      <dgm:t>
        <a:bodyPr/>
        <a:lstStyle/>
        <a:p>
          <a:endParaRPr lang="en-US" sz="2800">
            <a:latin typeface="Segoe UI Light" panose="020B0502040204020203" pitchFamily="34" charset="0"/>
            <a:cs typeface="Segoe UI Light" panose="020B0502040204020203" pitchFamily="34" charset="0"/>
          </a:endParaRPr>
        </a:p>
      </dgm:t>
    </dgm:pt>
    <dgm:pt modelId="{35C94485-0765-458D-A7C5-B9F880EF4A18}">
      <dgm:prSet phldrT="[Text]" custT="1"/>
      <dgm:spPr/>
      <dgm:t>
        <a:bodyPr/>
        <a:lstStyle/>
        <a:p>
          <a:r>
            <a:rPr lang="en-US" sz="2800" dirty="0">
              <a:latin typeface="Segoe UI Light" panose="020B0502040204020203" pitchFamily="34" charset="0"/>
              <a:cs typeface="Segoe UI Light" panose="020B0502040204020203" pitchFamily="34" charset="0"/>
            </a:rPr>
            <a:t>Guide customer to use ExpressRoute</a:t>
          </a:r>
        </a:p>
      </dgm:t>
    </dgm:pt>
    <dgm:pt modelId="{DC6595E7-5F55-4D80-BC0A-E812A1FC95A9}" type="parTrans" cxnId="{EC6FE7D6-1692-4761-824C-75F67A49C107}">
      <dgm:prSet/>
      <dgm:spPr/>
      <dgm:t>
        <a:bodyPr/>
        <a:lstStyle/>
        <a:p>
          <a:endParaRPr lang="en-US" sz="2800">
            <a:latin typeface="Segoe UI Light" panose="020B0502040204020203" pitchFamily="34" charset="0"/>
            <a:cs typeface="Segoe UI Light" panose="020B0502040204020203" pitchFamily="34" charset="0"/>
          </a:endParaRPr>
        </a:p>
      </dgm:t>
    </dgm:pt>
    <dgm:pt modelId="{F4DF6D2D-7E27-4B97-BF78-A72C66A8EC99}" type="sibTrans" cxnId="{EC6FE7D6-1692-4761-824C-75F67A49C107}">
      <dgm:prSet/>
      <dgm:spPr/>
      <dgm:t>
        <a:bodyPr/>
        <a:lstStyle/>
        <a:p>
          <a:endParaRPr lang="en-US" sz="2800">
            <a:latin typeface="Segoe UI Light" panose="020B0502040204020203" pitchFamily="34" charset="0"/>
            <a:cs typeface="Segoe UI Light" panose="020B0502040204020203" pitchFamily="34" charset="0"/>
          </a:endParaRPr>
        </a:p>
      </dgm:t>
    </dgm:pt>
    <dgm:pt modelId="{335D4C98-A660-4A95-8BA8-8830C886B6C3}">
      <dgm:prSet phldrT="[Text]" custT="1"/>
      <dgm:spPr/>
      <dgm:t>
        <a:bodyPr/>
        <a:lstStyle/>
        <a:p>
          <a:endParaRPr lang="en-US" sz="2800" dirty="0">
            <a:latin typeface="Segoe UI Light" panose="020B0502040204020203" pitchFamily="34" charset="0"/>
            <a:cs typeface="Segoe UI Light" panose="020B0502040204020203" pitchFamily="34" charset="0"/>
          </a:endParaRPr>
        </a:p>
      </dgm:t>
    </dgm:pt>
    <dgm:pt modelId="{41CF0E2D-ECB1-4E82-849B-439C6366EF32}" type="parTrans" cxnId="{48E8E325-A634-4E04-9066-A0F7179006F3}">
      <dgm:prSet/>
      <dgm:spPr/>
      <dgm:t>
        <a:bodyPr/>
        <a:lstStyle/>
        <a:p>
          <a:endParaRPr lang="en-US" sz="2800">
            <a:latin typeface="Segoe UI Light" panose="020B0502040204020203" pitchFamily="34" charset="0"/>
            <a:cs typeface="Segoe UI Light" panose="020B0502040204020203" pitchFamily="34" charset="0"/>
          </a:endParaRPr>
        </a:p>
      </dgm:t>
    </dgm:pt>
    <dgm:pt modelId="{F8232682-1E97-4DA0-BC8C-44332E968B51}" type="sibTrans" cxnId="{48E8E325-A634-4E04-9066-A0F7179006F3}">
      <dgm:prSet/>
      <dgm:spPr/>
      <dgm:t>
        <a:bodyPr/>
        <a:lstStyle/>
        <a:p>
          <a:endParaRPr lang="en-US" sz="2800">
            <a:latin typeface="Segoe UI Light" panose="020B0502040204020203" pitchFamily="34" charset="0"/>
            <a:cs typeface="Segoe UI Light" panose="020B0502040204020203" pitchFamily="34" charset="0"/>
          </a:endParaRPr>
        </a:p>
      </dgm:t>
    </dgm:pt>
    <dgm:pt modelId="{82652A49-A4F9-4340-A8CB-F559223953F5}" type="pres">
      <dgm:prSet presAssocID="{FB38D2FA-986F-4708-9328-E2833BFFB2FA}" presName="diagram" presStyleCnt="0">
        <dgm:presLayoutVars>
          <dgm:dir/>
          <dgm:resizeHandles val="exact"/>
        </dgm:presLayoutVars>
      </dgm:prSet>
      <dgm:spPr/>
    </dgm:pt>
    <dgm:pt modelId="{D34FEBAA-3FCB-4AF6-896C-AAA11ABB361D}" type="pres">
      <dgm:prSet presAssocID="{302293E5-2C81-4A0C-9273-DE37F18EC070}" presName="node" presStyleLbl="node1" presStyleIdx="0" presStyleCnt="6">
        <dgm:presLayoutVars>
          <dgm:bulletEnabled val="1"/>
        </dgm:presLayoutVars>
      </dgm:prSet>
      <dgm:spPr/>
    </dgm:pt>
    <dgm:pt modelId="{7D7681ED-6468-4814-AE46-DE98C14B8EFA}" type="pres">
      <dgm:prSet presAssocID="{377D0417-0555-48EA-9BC4-80EEB6473E94}" presName="sibTrans" presStyleCnt="0"/>
      <dgm:spPr/>
    </dgm:pt>
    <dgm:pt modelId="{F0874148-3F25-4F40-9FAB-E41F99DE0D2F}" type="pres">
      <dgm:prSet presAssocID="{DF61E2D2-C1D0-46A7-84DC-03D28AAD3DBA}" presName="node" presStyleLbl="node1" presStyleIdx="1" presStyleCnt="6">
        <dgm:presLayoutVars>
          <dgm:bulletEnabled val="1"/>
        </dgm:presLayoutVars>
      </dgm:prSet>
      <dgm:spPr/>
    </dgm:pt>
    <dgm:pt modelId="{0CD28F0D-72B2-4224-AC35-F91D4E9838FB}" type="pres">
      <dgm:prSet presAssocID="{04019FDF-77DE-4BE6-8DDD-748F730DD89E}" presName="sibTrans" presStyleCnt="0"/>
      <dgm:spPr/>
    </dgm:pt>
    <dgm:pt modelId="{FD80A440-087C-4112-AF67-938C7081B6F4}" type="pres">
      <dgm:prSet presAssocID="{75F08D12-39E4-497E-8E48-0CD995292C99}" presName="node" presStyleLbl="node1" presStyleIdx="2" presStyleCnt="6">
        <dgm:presLayoutVars>
          <dgm:bulletEnabled val="1"/>
        </dgm:presLayoutVars>
      </dgm:prSet>
      <dgm:spPr/>
    </dgm:pt>
    <dgm:pt modelId="{EDE60739-C8ED-4239-BE6F-5A37F702C134}" type="pres">
      <dgm:prSet presAssocID="{92A25504-6CC8-4E9E-8263-374E86504E87}" presName="sibTrans" presStyleCnt="0"/>
      <dgm:spPr/>
    </dgm:pt>
    <dgm:pt modelId="{F2A9055C-0758-4FBA-AED6-27D410310BEC}" type="pres">
      <dgm:prSet presAssocID="{9841F8CB-9D9B-4AD3-8452-7602F8D3522B}" presName="node" presStyleLbl="node1" presStyleIdx="3" presStyleCnt="6">
        <dgm:presLayoutVars>
          <dgm:bulletEnabled val="1"/>
        </dgm:presLayoutVars>
      </dgm:prSet>
      <dgm:spPr/>
    </dgm:pt>
    <dgm:pt modelId="{73DC4B57-B004-4128-AC32-4CD3DB3ED0EE}" type="pres">
      <dgm:prSet presAssocID="{225245F9-92A7-438F-B696-A9C292F2BB28}" presName="sibTrans" presStyleCnt="0"/>
      <dgm:spPr/>
    </dgm:pt>
    <dgm:pt modelId="{A3D8F678-AC66-4DCD-859B-7527F2A05218}" type="pres">
      <dgm:prSet presAssocID="{35C94485-0765-458D-A7C5-B9F880EF4A18}" presName="node" presStyleLbl="node1" presStyleIdx="4" presStyleCnt="6">
        <dgm:presLayoutVars>
          <dgm:bulletEnabled val="1"/>
        </dgm:presLayoutVars>
      </dgm:prSet>
      <dgm:spPr/>
    </dgm:pt>
    <dgm:pt modelId="{6434BA43-9A41-4D63-9DC0-41036CF22DFA}" type="pres">
      <dgm:prSet presAssocID="{F4DF6D2D-7E27-4B97-BF78-A72C66A8EC99}" presName="sibTrans" presStyleCnt="0"/>
      <dgm:spPr/>
    </dgm:pt>
    <dgm:pt modelId="{9D44DCDC-C359-49F1-AB5C-583FE30DEDB0}" type="pres">
      <dgm:prSet presAssocID="{335D4C98-A660-4A95-8BA8-8830C886B6C3}" presName="node" presStyleLbl="node1" presStyleIdx="5" presStyleCnt="6">
        <dgm:presLayoutVars>
          <dgm:bulletEnabled val="1"/>
        </dgm:presLayoutVars>
      </dgm:prSet>
      <dgm:spPr/>
    </dgm:pt>
  </dgm:ptLst>
  <dgm:cxnLst>
    <dgm:cxn modelId="{857A780B-C31B-4BC7-A57E-6C0F4C8E8E90}" type="presOf" srcId="{302293E5-2C81-4A0C-9273-DE37F18EC070}" destId="{D34FEBAA-3FCB-4AF6-896C-AAA11ABB361D}" srcOrd="0" destOrd="0" presId="urn:microsoft.com/office/officeart/2005/8/layout/default"/>
    <dgm:cxn modelId="{30C4C116-52B2-485B-B181-B008B6678E4A}" type="presOf" srcId="{75F08D12-39E4-497E-8E48-0CD995292C99}" destId="{FD80A440-087C-4112-AF67-938C7081B6F4}" srcOrd="0" destOrd="0" presId="urn:microsoft.com/office/officeart/2005/8/layout/default"/>
    <dgm:cxn modelId="{48E8E325-A634-4E04-9066-A0F7179006F3}" srcId="{FB38D2FA-986F-4708-9328-E2833BFFB2FA}" destId="{335D4C98-A660-4A95-8BA8-8830C886B6C3}" srcOrd="5" destOrd="0" parTransId="{41CF0E2D-ECB1-4E82-849B-439C6366EF32}" sibTransId="{F8232682-1E97-4DA0-BC8C-44332E968B51}"/>
    <dgm:cxn modelId="{3107CD3A-094A-42D6-92BC-3C9D78A9BCC9}" srcId="{FB38D2FA-986F-4708-9328-E2833BFFB2FA}" destId="{DF61E2D2-C1D0-46A7-84DC-03D28AAD3DBA}" srcOrd="1" destOrd="0" parTransId="{76AAEE50-C048-49FC-8BD0-EE885793539E}" sibTransId="{04019FDF-77DE-4BE6-8DDD-748F730DD89E}"/>
    <dgm:cxn modelId="{CABFF93C-CD07-4E7E-9233-26646921C4D4}" type="presOf" srcId="{9841F8CB-9D9B-4AD3-8452-7602F8D3522B}" destId="{F2A9055C-0758-4FBA-AED6-27D410310BEC}" srcOrd="0" destOrd="0" presId="urn:microsoft.com/office/officeart/2005/8/layout/default"/>
    <dgm:cxn modelId="{39E8183E-D3A9-4B7D-B690-60286D33A969}" type="presOf" srcId="{35C94485-0765-458D-A7C5-B9F880EF4A18}" destId="{A3D8F678-AC66-4DCD-859B-7527F2A05218}" srcOrd="0" destOrd="0" presId="urn:microsoft.com/office/officeart/2005/8/layout/default"/>
    <dgm:cxn modelId="{FF05F942-07E7-44D4-9531-9767EDF978DC}" srcId="{FB38D2FA-986F-4708-9328-E2833BFFB2FA}" destId="{302293E5-2C81-4A0C-9273-DE37F18EC070}" srcOrd="0" destOrd="0" parTransId="{1E6A181F-0760-41A9-AFA9-81AEEBA3232B}" sibTransId="{377D0417-0555-48EA-9BC4-80EEB6473E94}"/>
    <dgm:cxn modelId="{3155F37C-5738-4DE1-827A-130A1AB91FED}" type="presOf" srcId="{DF61E2D2-C1D0-46A7-84DC-03D28AAD3DBA}" destId="{F0874148-3F25-4F40-9FAB-E41F99DE0D2F}" srcOrd="0" destOrd="0" presId="urn:microsoft.com/office/officeart/2005/8/layout/default"/>
    <dgm:cxn modelId="{3DD1A6AB-8157-42D9-9F09-B50EAB741761}" srcId="{FB38D2FA-986F-4708-9328-E2833BFFB2FA}" destId="{9841F8CB-9D9B-4AD3-8452-7602F8D3522B}" srcOrd="3" destOrd="0" parTransId="{8E88061B-7AB4-4BFD-BCF2-11C7F89F742F}" sibTransId="{225245F9-92A7-438F-B696-A9C292F2BB28}"/>
    <dgm:cxn modelId="{D82B35B7-9345-4DEA-AE2F-A31E0FFC221B}" type="presOf" srcId="{FB38D2FA-986F-4708-9328-E2833BFFB2FA}" destId="{82652A49-A4F9-4340-A8CB-F559223953F5}" srcOrd="0" destOrd="0" presId="urn:microsoft.com/office/officeart/2005/8/layout/default"/>
    <dgm:cxn modelId="{0025C7D2-B810-4BD5-B786-B345C51929FE}" srcId="{FB38D2FA-986F-4708-9328-E2833BFFB2FA}" destId="{75F08D12-39E4-497E-8E48-0CD995292C99}" srcOrd="2" destOrd="0" parTransId="{08A52082-13E3-48C9-BC03-D87EA56510BA}" sibTransId="{92A25504-6CC8-4E9E-8263-374E86504E87}"/>
    <dgm:cxn modelId="{EC6FE7D6-1692-4761-824C-75F67A49C107}" srcId="{FB38D2FA-986F-4708-9328-E2833BFFB2FA}" destId="{35C94485-0765-458D-A7C5-B9F880EF4A18}" srcOrd="4" destOrd="0" parTransId="{DC6595E7-5F55-4D80-BC0A-E812A1FC95A9}" sibTransId="{F4DF6D2D-7E27-4B97-BF78-A72C66A8EC99}"/>
    <dgm:cxn modelId="{29C66FE6-5D60-4A23-98EB-BFEEA480B665}" type="presOf" srcId="{335D4C98-A660-4A95-8BA8-8830C886B6C3}" destId="{9D44DCDC-C359-49F1-AB5C-583FE30DEDB0}" srcOrd="0" destOrd="0" presId="urn:microsoft.com/office/officeart/2005/8/layout/default"/>
    <dgm:cxn modelId="{C5F7B428-5714-4C4E-95B0-8829D4B97205}" type="presParOf" srcId="{82652A49-A4F9-4340-A8CB-F559223953F5}" destId="{D34FEBAA-3FCB-4AF6-896C-AAA11ABB361D}" srcOrd="0" destOrd="0" presId="urn:microsoft.com/office/officeart/2005/8/layout/default"/>
    <dgm:cxn modelId="{FB976A8A-2262-4CA8-B62E-3967CDD34440}" type="presParOf" srcId="{82652A49-A4F9-4340-A8CB-F559223953F5}" destId="{7D7681ED-6468-4814-AE46-DE98C14B8EFA}" srcOrd="1" destOrd="0" presId="urn:microsoft.com/office/officeart/2005/8/layout/default"/>
    <dgm:cxn modelId="{C92E95AB-681A-44C0-ABFC-BE1524964FC4}" type="presParOf" srcId="{82652A49-A4F9-4340-A8CB-F559223953F5}" destId="{F0874148-3F25-4F40-9FAB-E41F99DE0D2F}" srcOrd="2" destOrd="0" presId="urn:microsoft.com/office/officeart/2005/8/layout/default"/>
    <dgm:cxn modelId="{DECBB3A8-F393-4D3E-AA77-748D120C8255}" type="presParOf" srcId="{82652A49-A4F9-4340-A8CB-F559223953F5}" destId="{0CD28F0D-72B2-4224-AC35-F91D4E9838FB}" srcOrd="3" destOrd="0" presId="urn:microsoft.com/office/officeart/2005/8/layout/default"/>
    <dgm:cxn modelId="{720AD3F4-B76E-4855-BE73-2D7BAC556660}" type="presParOf" srcId="{82652A49-A4F9-4340-A8CB-F559223953F5}" destId="{FD80A440-087C-4112-AF67-938C7081B6F4}" srcOrd="4" destOrd="0" presId="urn:microsoft.com/office/officeart/2005/8/layout/default"/>
    <dgm:cxn modelId="{E42BAE9F-7961-48B0-A484-B8C1A109254B}" type="presParOf" srcId="{82652A49-A4F9-4340-A8CB-F559223953F5}" destId="{EDE60739-C8ED-4239-BE6F-5A37F702C134}" srcOrd="5" destOrd="0" presId="urn:microsoft.com/office/officeart/2005/8/layout/default"/>
    <dgm:cxn modelId="{464B267D-D714-4A00-A29D-68FC3BBE1E6F}" type="presParOf" srcId="{82652A49-A4F9-4340-A8CB-F559223953F5}" destId="{F2A9055C-0758-4FBA-AED6-27D410310BEC}" srcOrd="6" destOrd="0" presId="urn:microsoft.com/office/officeart/2005/8/layout/default"/>
    <dgm:cxn modelId="{ABBC47CC-D830-4A3A-8773-DF24F9104C9D}" type="presParOf" srcId="{82652A49-A4F9-4340-A8CB-F559223953F5}" destId="{73DC4B57-B004-4128-AC32-4CD3DB3ED0EE}" srcOrd="7" destOrd="0" presId="urn:microsoft.com/office/officeart/2005/8/layout/default"/>
    <dgm:cxn modelId="{42469A8D-B492-4707-9BC9-B27EAEF630D6}" type="presParOf" srcId="{82652A49-A4F9-4340-A8CB-F559223953F5}" destId="{A3D8F678-AC66-4DCD-859B-7527F2A05218}" srcOrd="8" destOrd="0" presId="urn:microsoft.com/office/officeart/2005/8/layout/default"/>
    <dgm:cxn modelId="{5BBA67CF-3282-4682-8542-E5993CC3D8A8}" type="presParOf" srcId="{82652A49-A4F9-4340-A8CB-F559223953F5}" destId="{6434BA43-9A41-4D63-9DC0-41036CF22DFA}" srcOrd="9" destOrd="0" presId="urn:microsoft.com/office/officeart/2005/8/layout/default"/>
    <dgm:cxn modelId="{7DBD4C6B-D994-40E5-8035-720939A01E40}" type="presParOf" srcId="{82652A49-A4F9-4340-A8CB-F559223953F5}" destId="{9D44DCDC-C359-49F1-AB5C-583FE30DEDB0}" srcOrd="10" destOrd="0" presId="urn:microsoft.com/office/officeart/2005/8/layout/default"/>
  </dgm:cxnLst>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B38D2FA-986F-4708-9328-E2833BFFB2FA}" type="doc">
      <dgm:prSet loTypeId="urn:microsoft.com/office/officeart/2005/8/layout/default" loCatId="list" qsTypeId="urn:microsoft.com/office/officeart/2005/8/quickstyle/simple4" qsCatId="simple" csTypeId="urn:microsoft.com/office/officeart/2005/8/colors/accent1_2" csCatId="accent1" phldr="1"/>
      <dgm:spPr/>
      <dgm:t>
        <a:bodyPr/>
        <a:lstStyle/>
        <a:p>
          <a:endParaRPr lang="en-US"/>
        </a:p>
      </dgm:t>
    </dgm:pt>
    <dgm:pt modelId="{302293E5-2C81-4A0C-9273-DE37F18EC070}">
      <dgm:prSet phldrT="[Text]"/>
      <dgm:spPr/>
      <dgm:t>
        <a:bodyPr/>
        <a:lstStyle/>
        <a:p>
          <a:r>
            <a:rPr lang="en-US">
              <a:latin typeface="Segoe UI Light" panose="020B0502040204020203" pitchFamily="34" charset="0"/>
              <a:cs typeface="Segoe UI Light" panose="020B0502040204020203" pitchFamily="34" charset="0"/>
            </a:rPr>
            <a:t>Estimate VM uptime </a:t>
          </a:r>
          <a:br>
            <a:rPr lang="en-US">
              <a:latin typeface="Segoe UI Light" panose="020B0502040204020203" pitchFamily="34" charset="0"/>
              <a:cs typeface="Segoe UI Light" panose="020B0502040204020203" pitchFamily="34" charset="0"/>
            </a:rPr>
          </a:br>
          <a:r>
            <a:rPr lang="en-US">
              <a:latin typeface="Segoe UI Light" panose="020B0502040204020203" pitchFamily="34" charset="0"/>
              <a:cs typeface="Segoe UI Light" panose="020B0502040204020203" pitchFamily="34" charset="0"/>
            </a:rPr>
            <a:t>or check RI pricing </a:t>
          </a:r>
          <a:br>
            <a:rPr lang="en-US">
              <a:latin typeface="Segoe UI Light" panose="020B0502040204020203" pitchFamily="34" charset="0"/>
              <a:cs typeface="Segoe UI Light" panose="020B0502040204020203" pitchFamily="34" charset="0"/>
            </a:rPr>
          </a:br>
          <a:r>
            <a:rPr lang="en-US">
              <a:latin typeface="Segoe UI Light" panose="020B0502040204020203" pitchFamily="34" charset="0"/>
              <a:cs typeface="Segoe UI Light" panose="020B0502040204020203" pitchFamily="34" charset="0"/>
            </a:rPr>
            <a:t>if uptime is &gt; 30%</a:t>
          </a:r>
        </a:p>
      </dgm:t>
    </dgm:pt>
    <dgm:pt modelId="{1E6A181F-0760-41A9-AFA9-81AEEBA3232B}" type="parTrans" cxnId="{FF05F942-07E7-44D4-9531-9767EDF978DC}">
      <dgm:prSet/>
      <dgm:spPr/>
      <dgm:t>
        <a:bodyPr/>
        <a:lstStyle/>
        <a:p>
          <a:endParaRPr lang="en-US">
            <a:solidFill>
              <a:schemeClr val="tx1"/>
            </a:solidFill>
            <a:latin typeface="Segoe UI Light" panose="020B0502040204020203" pitchFamily="34" charset="0"/>
            <a:cs typeface="Segoe UI Light" panose="020B0502040204020203" pitchFamily="34" charset="0"/>
          </a:endParaRPr>
        </a:p>
      </dgm:t>
    </dgm:pt>
    <dgm:pt modelId="{377D0417-0555-48EA-9BC4-80EEB6473E94}" type="sibTrans" cxnId="{FF05F942-07E7-44D4-9531-9767EDF978DC}">
      <dgm:prSet/>
      <dgm:spPr/>
      <dgm:t>
        <a:bodyPr/>
        <a:lstStyle/>
        <a:p>
          <a:endParaRPr lang="en-US">
            <a:solidFill>
              <a:schemeClr val="tx1"/>
            </a:solidFill>
            <a:latin typeface="Segoe UI Light" panose="020B0502040204020203" pitchFamily="34" charset="0"/>
            <a:cs typeface="Segoe UI Light" panose="020B0502040204020203" pitchFamily="34" charset="0"/>
          </a:endParaRPr>
        </a:p>
      </dgm:t>
    </dgm:pt>
    <dgm:pt modelId="{DF61E2D2-C1D0-46A7-84DC-03D28AAD3DBA}">
      <dgm:prSet phldrT="[Text]"/>
      <dgm:spPr/>
      <dgm:t>
        <a:bodyPr/>
        <a:lstStyle/>
        <a:p>
          <a:r>
            <a:rPr lang="en-US">
              <a:latin typeface="Segoe UI Light" panose="020B0502040204020203" pitchFamily="34" charset="0"/>
              <a:cs typeface="Segoe UI Light" panose="020B0502040204020203" pitchFamily="34" charset="0"/>
            </a:rPr>
            <a:t>Check </a:t>
          </a:r>
          <a:br>
            <a:rPr lang="en-US">
              <a:latin typeface="Segoe UI Light" panose="020B0502040204020203" pitchFamily="34" charset="0"/>
              <a:cs typeface="Segoe UI Light" panose="020B0502040204020203" pitchFamily="34" charset="0"/>
            </a:rPr>
          </a:br>
          <a:r>
            <a:rPr lang="en-US">
              <a:latin typeface="Segoe UI Light" panose="020B0502040204020203" pitchFamily="34" charset="0"/>
              <a:cs typeface="Segoe UI Light" panose="020B0502040204020203" pitchFamily="34" charset="0"/>
            </a:rPr>
            <a:t>sample BOMs </a:t>
          </a:r>
          <a:br>
            <a:rPr lang="en-US">
              <a:latin typeface="Segoe UI Light" panose="020B0502040204020203" pitchFamily="34" charset="0"/>
              <a:cs typeface="Segoe UI Light" panose="020B0502040204020203" pitchFamily="34" charset="0"/>
            </a:rPr>
          </a:br>
          <a:r>
            <a:rPr lang="en-US">
              <a:latin typeface="Segoe UI Light" panose="020B0502040204020203" pitchFamily="34" charset="0"/>
              <a:cs typeface="Segoe UI Light" panose="020B0502040204020203" pitchFamily="34" charset="0"/>
            </a:rPr>
            <a:t>to include Storage, Network, Management and Support</a:t>
          </a:r>
        </a:p>
      </dgm:t>
    </dgm:pt>
    <dgm:pt modelId="{76AAEE50-C048-49FC-8BD0-EE885793539E}" type="parTrans" cxnId="{3107CD3A-094A-42D6-92BC-3C9D78A9BCC9}">
      <dgm:prSet/>
      <dgm:spPr/>
      <dgm:t>
        <a:bodyPr/>
        <a:lstStyle/>
        <a:p>
          <a:endParaRPr lang="en-US">
            <a:solidFill>
              <a:schemeClr val="tx1"/>
            </a:solidFill>
            <a:latin typeface="Segoe UI Light" panose="020B0502040204020203" pitchFamily="34" charset="0"/>
            <a:cs typeface="Segoe UI Light" panose="020B0502040204020203" pitchFamily="34" charset="0"/>
          </a:endParaRPr>
        </a:p>
      </dgm:t>
    </dgm:pt>
    <dgm:pt modelId="{04019FDF-77DE-4BE6-8DDD-748F730DD89E}" type="sibTrans" cxnId="{3107CD3A-094A-42D6-92BC-3C9D78A9BCC9}">
      <dgm:prSet/>
      <dgm:spPr/>
      <dgm:t>
        <a:bodyPr/>
        <a:lstStyle/>
        <a:p>
          <a:endParaRPr lang="en-US">
            <a:solidFill>
              <a:schemeClr val="tx1"/>
            </a:solidFill>
            <a:latin typeface="Segoe UI Light" panose="020B0502040204020203" pitchFamily="34" charset="0"/>
            <a:cs typeface="Segoe UI Light" panose="020B0502040204020203" pitchFamily="34" charset="0"/>
          </a:endParaRPr>
        </a:p>
      </dgm:t>
    </dgm:pt>
    <dgm:pt modelId="{75F08D12-39E4-497E-8E48-0CD995292C99}">
      <dgm:prSet phldrT="[Text]"/>
      <dgm:spPr/>
      <dgm:t>
        <a:bodyPr/>
        <a:lstStyle/>
        <a:p>
          <a:r>
            <a:rPr lang="en-US">
              <a:latin typeface="Segoe UI Light" panose="020B0502040204020203" pitchFamily="34" charset="0"/>
              <a:cs typeface="Segoe UI Light" panose="020B0502040204020203" pitchFamily="34" charset="0"/>
            </a:rPr>
            <a:t>Use Windows Server </a:t>
          </a:r>
          <a:br>
            <a:rPr lang="en-US">
              <a:latin typeface="Segoe UI Light" panose="020B0502040204020203" pitchFamily="34" charset="0"/>
              <a:cs typeface="Segoe UI Light" panose="020B0502040204020203" pitchFamily="34" charset="0"/>
            </a:rPr>
          </a:br>
          <a:r>
            <a:rPr lang="en-US">
              <a:latin typeface="Segoe UI Light" panose="020B0502040204020203" pitchFamily="34" charset="0"/>
              <a:cs typeface="Segoe UI Light" panose="020B0502040204020203" pitchFamily="34" charset="0"/>
            </a:rPr>
            <a:t>as much as you can </a:t>
          </a:r>
          <a:br>
            <a:rPr lang="en-US">
              <a:latin typeface="Segoe UI Light" panose="020B0502040204020203" pitchFamily="34" charset="0"/>
              <a:cs typeface="Segoe UI Light" panose="020B0502040204020203" pitchFamily="34" charset="0"/>
            </a:rPr>
          </a:br>
          <a:r>
            <a:rPr lang="en-US">
              <a:latin typeface="Segoe UI Light" panose="020B0502040204020203" pitchFamily="34" charset="0"/>
              <a:cs typeface="Segoe UI Light" panose="020B0502040204020203" pitchFamily="34" charset="0"/>
            </a:rPr>
            <a:t>and apply AHUB to </a:t>
          </a:r>
          <a:br>
            <a:rPr lang="en-US">
              <a:latin typeface="Segoe UI Light" panose="020B0502040204020203" pitchFamily="34" charset="0"/>
              <a:cs typeface="Segoe UI Light" panose="020B0502040204020203" pitchFamily="34" charset="0"/>
            </a:rPr>
          </a:br>
          <a:r>
            <a:rPr lang="en-US">
              <a:latin typeface="Segoe UI Light" panose="020B0502040204020203" pitchFamily="34" charset="0"/>
              <a:cs typeface="Segoe UI Light" panose="020B0502040204020203" pitchFamily="34" charset="0"/>
            </a:rPr>
            <a:t>save OS costs</a:t>
          </a:r>
        </a:p>
      </dgm:t>
    </dgm:pt>
    <dgm:pt modelId="{08A52082-13E3-48C9-BC03-D87EA56510BA}" type="parTrans" cxnId="{0025C7D2-B810-4BD5-B786-B345C51929FE}">
      <dgm:prSet/>
      <dgm:spPr/>
      <dgm:t>
        <a:bodyPr/>
        <a:lstStyle/>
        <a:p>
          <a:endParaRPr lang="en-US">
            <a:solidFill>
              <a:schemeClr val="tx1"/>
            </a:solidFill>
            <a:latin typeface="Segoe UI Light" panose="020B0502040204020203" pitchFamily="34" charset="0"/>
            <a:cs typeface="Segoe UI Light" panose="020B0502040204020203" pitchFamily="34" charset="0"/>
          </a:endParaRPr>
        </a:p>
      </dgm:t>
    </dgm:pt>
    <dgm:pt modelId="{92A25504-6CC8-4E9E-8263-374E86504E87}" type="sibTrans" cxnId="{0025C7D2-B810-4BD5-B786-B345C51929FE}">
      <dgm:prSet/>
      <dgm:spPr/>
      <dgm:t>
        <a:bodyPr/>
        <a:lstStyle/>
        <a:p>
          <a:endParaRPr lang="en-US">
            <a:solidFill>
              <a:schemeClr val="tx1"/>
            </a:solidFill>
            <a:latin typeface="Segoe UI Light" panose="020B0502040204020203" pitchFamily="34" charset="0"/>
            <a:cs typeface="Segoe UI Light" panose="020B0502040204020203" pitchFamily="34" charset="0"/>
          </a:endParaRPr>
        </a:p>
      </dgm:t>
    </dgm:pt>
    <dgm:pt modelId="{9841F8CB-9D9B-4AD3-8452-7602F8D3522B}">
      <dgm:prSet phldrT="[Text]"/>
      <dgm:spPr/>
      <dgm:t>
        <a:bodyPr/>
        <a:lstStyle/>
        <a:p>
          <a:r>
            <a:rPr lang="en-US">
              <a:latin typeface="Segoe UI Light" panose="020B0502040204020203" pitchFamily="34" charset="0"/>
              <a:cs typeface="Segoe UI Light" panose="020B0502040204020203" pitchFamily="34" charset="0"/>
            </a:rPr>
            <a:t>Make sure to </a:t>
          </a:r>
          <a:br>
            <a:rPr lang="en-US">
              <a:latin typeface="Segoe UI Light" panose="020B0502040204020203" pitchFamily="34" charset="0"/>
              <a:cs typeface="Segoe UI Light" panose="020B0502040204020203" pitchFamily="34" charset="0"/>
            </a:rPr>
          </a:br>
          <a:r>
            <a:rPr lang="en-US">
              <a:latin typeface="Segoe UI Light" panose="020B0502040204020203" pitchFamily="34" charset="0"/>
              <a:cs typeface="Segoe UI Light" panose="020B0502040204020203" pitchFamily="34" charset="0"/>
            </a:rPr>
            <a:t>propose multiple options </a:t>
          </a:r>
          <a:br>
            <a:rPr lang="en-US">
              <a:latin typeface="Segoe UI Light" panose="020B0502040204020203" pitchFamily="34" charset="0"/>
              <a:cs typeface="Segoe UI Light" panose="020B0502040204020203" pitchFamily="34" charset="0"/>
            </a:rPr>
          </a:br>
          <a:r>
            <a:rPr lang="en-US">
              <a:latin typeface="Segoe UI Light" panose="020B0502040204020203" pitchFamily="34" charset="0"/>
              <a:cs typeface="Segoe UI Light" panose="020B0502040204020203" pitchFamily="34" charset="0"/>
            </a:rPr>
            <a:t>to best meet customer requirements</a:t>
          </a:r>
        </a:p>
      </dgm:t>
    </dgm:pt>
    <dgm:pt modelId="{8E88061B-7AB4-4BFD-BCF2-11C7F89F742F}" type="parTrans" cxnId="{3DD1A6AB-8157-42D9-9F09-B50EAB741761}">
      <dgm:prSet/>
      <dgm:spPr/>
      <dgm:t>
        <a:bodyPr/>
        <a:lstStyle/>
        <a:p>
          <a:endParaRPr lang="en-US">
            <a:solidFill>
              <a:schemeClr val="tx1"/>
            </a:solidFill>
            <a:latin typeface="Segoe UI Light" panose="020B0502040204020203" pitchFamily="34" charset="0"/>
            <a:cs typeface="Segoe UI Light" panose="020B0502040204020203" pitchFamily="34" charset="0"/>
          </a:endParaRPr>
        </a:p>
      </dgm:t>
    </dgm:pt>
    <dgm:pt modelId="{225245F9-92A7-438F-B696-A9C292F2BB28}" type="sibTrans" cxnId="{3DD1A6AB-8157-42D9-9F09-B50EAB741761}">
      <dgm:prSet/>
      <dgm:spPr/>
      <dgm:t>
        <a:bodyPr/>
        <a:lstStyle/>
        <a:p>
          <a:endParaRPr lang="en-US">
            <a:solidFill>
              <a:schemeClr val="tx1"/>
            </a:solidFill>
            <a:latin typeface="Segoe UI Light" panose="020B0502040204020203" pitchFamily="34" charset="0"/>
            <a:cs typeface="Segoe UI Light" panose="020B0502040204020203" pitchFamily="34" charset="0"/>
          </a:endParaRPr>
        </a:p>
      </dgm:t>
    </dgm:pt>
    <dgm:pt modelId="{35C94485-0765-458D-A7C5-B9F880EF4A18}">
      <dgm:prSet phldrT="[Text]"/>
      <dgm:spPr/>
      <dgm:t>
        <a:bodyPr/>
        <a:lstStyle/>
        <a:p>
          <a:r>
            <a:rPr lang="en-US">
              <a:latin typeface="Segoe UI Light" panose="020B0502040204020203" pitchFamily="34" charset="0"/>
              <a:cs typeface="Segoe UI Light" panose="020B0502040204020203" pitchFamily="34" charset="0"/>
            </a:rPr>
            <a:t>Be clear with</a:t>
          </a:r>
          <a:br>
            <a:rPr lang="en-US">
              <a:latin typeface="Segoe UI Light" panose="020B0502040204020203" pitchFamily="34" charset="0"/>
              <a:cs typeface="Segoe UI Light" panose="020B0502040204020203" pitchFamily="34" charset="0"/>
            </a:rPr>
          </a:br>
          <a:r>
            <a:rPr lang="en-US">
              <a:latin typeface="Segoe UI Light" panose="020B0502040204020203" pitchFamily="34" charset="0"/>
              <a:cs typeface="Segoe UI Light" panose="020B0502040204020203" pitchFamily="34" charset="0"/>
            </a:rPr>
            <a:t>assumptions </a:t>
          </a:r>
          <a:br>
            <a:rPr lang="en-US">
              <a:latin typeface="Segoe UI Light" panose="020B0502040204020203" pitchFamily="34" charset="0"/>
              <a:cs typeface="Segoe UI Light" panose="020B0502040204020203" pitchFamily="34" charset="0"/>
            </a:rPr>
          </a:br>
          <a:r>
            <a:rPr lang="en-US">
              <a:latin typeface="Segoe UI Light" panose="020B0502040204020203" pitchFamily="34" charset="0"/>
              <a:cs typeface="Segoe UI Light" panose="020B0502040204020203" pitchFamily="34" charset="0"/>
            </a:rPr>
            <a:t>- OS/Software licenses,</a:t>
          </a:r>
          <a:br>
            <a:rPr lang="en-US">
              <a:latin typeface="Segoe UI Light" panose="020B0502040204020203" pitchFamily="34" charset="0"/>
              <a:cs typeface="Segoe UI Light" panose="020B0502040204020203" pitchFamily="34" charset="0"/>
            </a:rPr>
          </a:br>
          <a:r>
            <a:rPr lang="en-US">
              <a:latin typeface="Segoe UI Light" panose="020B0502040204020203" pitchFamily="34" charset="0"/>
              <a:cs typeface="Segoe UI Light" panose="020B0502040204020203" pitchFamily="34" charset="0"/>
            </a:rPr>
            <a:t>Support</a:t>
          </a:r>
        </a:p>
      </dgm:t>
    </dgm:pt>
    <dgm:pt modelId="{DC6595E7-5F55-4D80-BC0A-E812A1FC95A9}" type="parTrans" cxnId="{EC6FE7D6-1692-4761-824C-75F67A49C107}">
      <dgm:prSet/>
      <dgm:spPr/>
      <dgm:t>
        <a:bodyPr/>
        <a:lstStyle/>
        <a:p>
          <a:endParaRPr lang="en-US">
            <a:solidFill>
              <a:schemeClr val="tx1"/>
            </a:solidFill>
            <a:latin typeface="Segoe UI Light" panose="020B0502040204020203" pitchFamily="34" charset="0"/>
            <a:cs typeface="Segoe UI Light" panose="020B0502040204020203" pitchFamily="34" charset="0"/>
          </a:endParaRPr>
        </a:p>
      </dgm:t>
    </dgm:pt>
    <dgm:pt modelId="{F4DF6D2D-7E27-4B97-BF78-A72C66A8EC99}" type="sibTrans" cxnId="{EC6FE7D6-1692-4761-824C-75F67A49C107}">
      <dgm:prSet/>
      <dgm:spPr/>
      <dgm:t>
        <a:bodyPr/>
        <a:lstStyle/>
        <a:p>
          <a:endParaRPr lang="en-US">
            <a:solidFill>
              <a:schemeClr val="tx1"/>
            </a:solidFill>
            <a:latin typeface="Segoe UI Light" panose="020B0502040204020203" pitchFamily="34" charset="0"/>
            <a:cs typeface="Segoe UI Light" panose="020B0502040204020203" pitchFamily="34" charset="0"/>
          </a:endParaRPr>
        </a:p>
      </dgm:t>
    </dgm:pt>
    <dgm:pt modelId="{335D4C98-A660-4A95-8BA8-8830C886B6C3}">
      <dgm:prSet phldrT="[Text]"/>
      <dgm:spPr/>
      <dgm:t>
        <a:bodyPr/>
        <a:lstStyle/>
        <a:p>
          <a:r>
            <a:rPr lang="en-US">
              <a:latin typeface="Segoe UI Light" panose="020B0502040204020203" pitchFamily="34" charset="0"/>
              <a:cs typeface="Segoe UI Light" panose="020B0502040204020203" pitchFamily="34" charset="0"/>
            </a:rPr>
            <a:t>Go live with </a:t>
          </a:r>
          <a:br>
            <a:rPr lang="en-US">
              <a:latin typeface="Segoe UI Light" panose="020B0502040204020203" pitchFamily="34" charset="0"/>
              <a:cs typeface="Segoe UI Light" panose="020B0502040204020203" pitchFamily="34" charset="0"/>
            </a:rPr>
          </a:br>
          <a:r>
            <a:rPr lang="en-US">
              <a:latin typeface="Segoe UI Light" panose="020B0502040204020203" pitchFamily="34" charset="0"/>
              <a:cs typeface="Segoe UI Light" panose="020B0502040204020203" pitchFamily="34" charset="0"/>
            </a:rPr>
            <a:t>Pay-As-You-Go</a:t>
          </a:r>
          <a:br>
            <a:rPr lang="en-US">
              <a:latin typeface="Segoe UI Light" panose="020B0502040204020203" pitchFamily="34" charset="0"/>
              <a:cs typeface="Segoe UI Light" panose="020B0502040204020203" pitchFamily="34" charset="0"/>
            </a:rPr>
          </a:br>
          <a:r>
            <a:rPr lang="en-US">
              <a:latin typeface="Segoe UI Light" panose="020B0502040204020203" pitchFamily="34" charset="0"/>
              <a:cs typeface="Segoe UI Light" panose="020B0502040204020203" pitchFamily="34" charset="0"/>
            </a:rPr>
            <a:t>and switch to RI </a:t>
          </a:r>
          <a:br>
            <a:rPr lang="en-US">
              <a:latin typeface="Segoe UI Light" panose="020B0502040204020203" pitchFamily="34" charset="0"/>
              <a:cs typeface="Segoe UI Light" panose="020B0502040204020203" pitchFamily="34" charset="0"/>
            </a:rPr>
          </a:br>
          <a:r>
            <a:rPr lang="en-US">
              <a:latin typeface="Segoe UI Light" panose="020B0502040204020203" pitchFamily="34" charset="0"/>
              <a:cs typeface="Segoe UI Light" panose="020B0502040204020203" pitchFamily="34" charset="0"/>
            </a:rPr>
            <a:t>once system utilization is clearer </a:t>
          </a:r>
        </a:p>
      </dgm:t>
    </dgm:pt>
    <dgm:pt modelId="{41CF0E2D-ECB1-4E82-849B-439C6366EF32}" type="parTrans" cxnId="{48E8E325-A634-4E04-9066-A0F7179006F3}">
      <dgm:prSet/>
      <dgm:spPr/>
      <dgm:t>
        <a:bodyPr/>
        <a:lstStyle/>
        <a:p>
          <a:endParaRPr lang="en-US">
            <a:solidFill>
              <a:schemeClr val="tx1"/>
            </a:solidFill>
            <a:latin typeface="Segoe UI Light" panose="020B0502040204020203" pitchFamily="34" charset="0"/>
            <a:cs typeface="Segoe UI Light" panose="020B0502040204020203" pitchFamily="34" charset="0"/>
          </a:endParaRPr>
        </a:p>
      </dgm:t>
    </dgm:pt>
    <dgm:pt modelId="{F8232682-1E97-4DA0-BC8C-44332E968B51}" type="sibTrans" cxnId="{48E8E325-A634-4E04-9066-A0F7179006F3}">
      <dgm:prSet/>
      <dgm:spPr/>
      <dgm:t>
        <a:bodyPr/>
        <a:lstStyle/>
        <a:p>
          <a:endParaRPr lang="en-US">
            <a:solidFill>
              <a:schemeClr val="tx1"/>
            </a:solidFill>
            <a:latin typeface="Segoe UI Light" panose="020B0502040204020203" pitchFamily="34" charset="0"/>
            <a:cs typeface="Segoe UI Light" panose="020B0502040204020203" pitchFamily="34" charset="0"/>
          </a:endParaRPr>
        </a:p>
      </dgm:t>
    </dgm:pt>
    <dgm:pt modelId="{82652A49-A4F9-4340-A8CB-F559223953F5}" type="pres">
      <dgm:prSet presAssocID="{FB38D2FA-986F-4708-9328-E2833BFFB2FA}" presName="diagram" presStyleCnt="0">
        <dgm:presLayoutVars>
          <dgm:dir/>
          <dgm:resizeHandles val="exact"/>
        </dgm:presLayoutVars>
      </dgm:prSet>
      <dgm:spPr/>
    </dgm:pt>
    <dgm:pt modelId="{D34FEBAA-3FCB-4AF6-896C-AAA11ABB361D}" type="pres">
      <dgm:prSet presAssocID="{302293E5-2C81-4A0C-9273-DE37F18EC070}" presName="node" presStyleLbl="node1" presStyleIdx="0" presStyleCnt="6">
        <dgm:presLayoutVars>
          <dgm:bulletEnabled val="1"/>
        </dgm:presLayoutVars>
      </dgm:prSet>
      <dgm:spPr/>
    </dgm:pt>
    <dgm:pt modelId="{7D7681ED-6468-4814-AE46-DE98C14B8EFA}" type="pres">
      <dgm:prSet presAssocID="{377D0417-0555-48EA-9BC4-80EEB6473E94}" presName="sibTrans" presStyleCnt="0"/>
      <dgm:spPr/>
    </dgm:pt>
    <dgm:pt modelId="{F0874148-3F25-4F40-9FAB-E41F99DE0D2F}" type="pres">
      <dgm:prSet presAssocID="{DF61E2D2-C1D0-46A7-84DC-03D28AAD3DBA}" presName="node" presStyleLbl="node1" presStyleIdx="1" presStyleCnt="6">
        <dgm:presLayoutVars>
          <dgm:bulletEnabled val="1"/>
        </dgm:presLayoutVars>
      </dgm:prSet>
      <dgm:spPr/>
    </dgm:pt>
    <dgm:pt modelId="{0CD28F0D-72B2-4224-AC35-F91D4E9838FB}" type="pres">
      <dgm:prSet presAssocID="{04019FDF-77DE-4BE6-8DDD-748F730DD89E}" presName="sibTrans" presStyleCnt="0"/>
      <dgm:spPr/>
    </dgm:pt>
    <dgm:pt modelId="{FD80A440-087C-4112-AF67-938C7081B6F4}" type="pres">
      <dgm:prSet presAssocID="{75F08D12-39E4-497E-8E48-0CD995292C99}" presName="node" presStyleLbl="node1" presStyleIdx="2" presStyleCnt="6">
        <dgm:presLayoutVars>
          <dgm:bulletEnabled val="1"/>
        </dgm:presLayoutVars>
      </dgm:prSet>
      <dgm:spPr/>
    </dgm:pt>
    <dgm:pt modelId="{EDE60739-C8ED-4239-BE6F-5A37F702C134}" type="pres">
      <dgm:prSet presAssocID="{92A25504-6CC8-4E9E-8263-374E86504E87}" presName="sibTrans" presStyleCnt="0"/>
      <dgm:spPr/>
    </dgm:pt>
    <dgm:pt modelId="{F2A9055C-0758-4FBA-AED6-27D410310BEC}" type="pres">
      <dgm:prSet presAssocID="{9841F8CB-9D9B-4AD3-8452-7602F8D3522B}" presName="node" presStyleLbl="node1" presStyleIdx="3" presStyleCnt="6">
        <dgm:presLayoutVars>
          <dgm:bulletEnabled val="1"/>
        </dgm:presLayoutVars>
      </dgm:prSet>
      <dgm:spPr/>
    </dgm:pt>
    <dgm:pt modelId="{73DC4B57-B004-4128-AC32-4CD3DB3ED0EE}" type="pres">
      <dgm:prSet presAssocID="{225245F9-92A7-438F-B696-A9C292F2BB28}" presName="sibTrans" presStyleCnt="0"/>
      <dgm:spPr/>
    </dgm:pt>
    <dgm:pt modelId="{A3D8F678-AC66-4DCD-859B-7527F2A05218}" type="pres">
      <dgm:prSet presAssocID="{35C94485-0765-458D-A7C5-B9F880EF4A18}" presName="node" presStyleLbl="node1" presStyleIdx="4" presStyleCnt="6">
        <dgm:presLayoutVars>
          <dgm:bulletEnabled val="1"/>
        </dgm:presLayoutVars>
      </dgm:prSet>
      <dgm:spPr/>
    </dgm:pt>
    <dgm:pt modelId="{6434BA43-9A41-4D63-9DC0-41036CF22DFA}" type="pres">
      <dgm:prSet presAssocID="{F4DF6D2D-7E27-4B97-BF78-A72C66A8EC99}" presName="sibTrans" presStyleCnt="0"/>
      <dgm:spPr/>
    </dgm:pt>
    <dgm:pt modelId="{9D44DCDC-C359-49F1-AB5C-583FE30DEDB0}" type="pres">
      <dgm:prSet presAssocID="{335D4C98-A660-4A95-8BA8-8830C886B6C3}" presName="node" presStyleLbl="node1" presStyleIdx="5" presStyleCnt="6">
        <dgm:presLayoutVars>
          <dgm:bulletEnabled val="1"/>
        </dgm:presLayoutVars>
      </dgm:prSet>
      <dgm:spPr/>
    </dgm:pt>
  </dgm:ptLst>
  <dgm:cxnLst>
    <dgm:cxn modelId="{857A780B-C31B-4BC7-A57E-6C0F4C8E8E90}" type="presOf" srcId="{302293E5-2C81-4A0C-9273-DE37F18EC070}" destId="{D34FEBAA-3FCB-4AF6-896C-AAA11ABB361D}" srcOrd="0" destOrd="0" presId="urn:microsoft.com/office/officeart/2005/8/layout/default"/>
    <dgm:cxn modelId="{30C4C116-52B2-485B-B181-B008B6678E4A}" type="presOf" srcId="{75F08D12-39E4-497E-8E48-0CD995292C99}" destId="{FD80A440-087C-4112-AF67-938C7081B6F4}" srcOrd="0" destOrd="0" presId="urn:microsoft.com/office/officeart/2005/8/layout/default"/>
    <dgm:cxn modelId="{48E8E325-A634-4E04-9066-A0F7179006F3}" srcId="{FB38D2FA-986F-4708-9328-E2833BFFB2FA}" destId="{335D4C98-A660-4A95-8BA8-8830C886B6C3}" srcOrd="5" destOrd="0" parTransId="{41CF0E2D-ECB1-4E82-849B-439C6366EF32}" sibTransId="{F8232682-1E97-4DA0-BC8C-44332E968B51}"/>
    <dgm:cxn modelId="{3107CD3A-094A-42D6-92BC-3C9D78A9BCC9}" srcId="{FB38D2FA-986F-4708-9328-E2833BFFB2FA}" destId="{DF61E2D2-C1D0-46A7-84DC-03D28AAD3DBA}" srcOrd="1" destOrd="0" parTransId="{76AAEE50-C048-49FC-8BD0-EE885793539E}" sibTransId="{04019FDF-77DE-4BE6-8DDD-748F730DD89E}"/>
    <dgm:cxn modelId="{CABFF93C-CD07-4E7E-9233-26646921C4D4}" type="presOf" srcId="{9841F8CB-9D9B-4AD3-8452-7602F8D3522B}" destId="{F2A9055C-0758-4FBA-AED6-27D410310BEC}" srcOrd="0" destOrd="0" presId="urn:microsoft.com/office/officeart/2005/8/layout/default"/>
    <dgm:cxn modelId="{39E8183E-D3A9-4B7D-B690-60286D33A969}" type="presOf" srcId="{35C94485-0765-458D-A7C5-B9F880EF4A18}" destId="{A3D8F678-AC66-4DCD-859B-7527F2A05218}" srcOrd="0" destOrd="0" presId="urn:microsoft.com/office/officeart/2005/8/layout/default"/>
    <dgm:cxn modelId="{FF05F942-07E7-44D4-9531-9767EDF978DC}" srcId="{FB38D2FA-986F-4708-9328-E2833BFFB2FA}" destId="{302293E5-2C81-4A0C-9273-DE37F18EC070}" srcOrd="0" destOrd="0" parTransId="{1E6A181F-0760-41A9-AFA9-81AEEBA3232B}" sibTransId="{377D0417-0555-48EA-9BC4-80EEB6473E94}"/>
    <dgm:cxn modelId="{3155F37C-5738-4DE1-827A-130A1AB91FED}" type="presOf" srcId="{DF61E2D2-C1D0-46A7-84DC-03D28AAD3DBA}" destId="{F0874148-3F25-4F40-9FAB-E41F99DE0D2F}" srcOrd="0" destOrd="0" presId="urn:microsoft.com/office/officeart/2005/8/layout/default"/>
    <dgm:cxn modelId="{3DD1A6AB-8157-42D9-9F09-B50EAB741761}" srcId="{FB38D2FA-986F-4708-9328-E2833BFFB2FA}" destId="{9841F8CB-9D9B-4AD3-8452-7602F8D3522B}" srcOrd="3" destOrd="0" parTransId="{8E88061B-7AB4-4BFD-BCF2-11C7F89F742F}" sibTransId="{225245F9-92A7-438F-B696-A9C292F2BB28}"/>
    <dgm:cxn modelId="{D82B35B7-9345-4DEA-AE2F-A31E0FFC221B}" type="presOf" srcId="{FB38D2FA-986F-4708-9328-E2833BFFB2FA}" destId="{82652A49-A4F9-4340-A8CB-F559223953F5}" srcOrd="0" destOrd="0" presId="urn:microsoft.com/office/officeart/2005/8/layout/default"/>
    <dgm:cxn modelId="{0025C7D2-B810-4BD5-B786-B345C51929FE}" srcId="{FB38D2FA-986F-4708-9328-E2833BFFB2FA}" destId="{75F08D12-39E4-497E-8E48-0CD995292C99}" srcOrd="2" destOrd="0" parTransId="{08A52082-13E3-48C9-BC03-D87EA56510BA}" sibTransId="{92A25504-6CC8-4E9E-8263-374E86504E87}"/>
    <dgm:cxn modelId="{EC6FE7D6-1692-4761-824C-75F67A49C107}" srcId="{FB38D2FA-986F-4708-9328-E2833BFFB2FA}" destId="{35C94485-0765-458D-A7C5-B9F880EF4A18}" srcOrd="4" destOrd="0" parTransId="{DC6595E7-5F55-4D80-BC0A-E812A1FC95A9}" sibTransId="{F4DF6D2D-7E27-4B97-BF78-A72C66A8EC99}"/>
    <dgm:cxn modelId="{29C66FE6-5D60-4A23-98EB-BFEEA480B665}" type="presOf" srcId="{335D4C98-A660-4A95-8BA8-8830C886B6C3}" destId="{9D44DCDC-C359-49F1-AB5C-583FE30DEDB0}" srcOrd="0" destOrd="0" presId="urn:microsoft.com/office/officeart/2005/8/layout/default"/>
    <dgm:cxn modelId="{C5F7B428-5714-4C4E-95B0-8829D4B97205}" type="presParOf" srcId="{82652A49-A4F9-4340-A8CB-F559223953F5}" destId="{D34FEBAA-3FCB-4AF6-896C-AAA11ABB361D}" srcOrd="0" destOrd="0" presId="urn:microsoft.com/office/officeart/2005/8/layout/default"/>
    <dgm:cxn modelId="{FB976A8A-2262-4CA8-B62E-3967CDD34440}" type="presParOf" srcId="{82652A49-A4F9-4340-A8CB-F559223953F5}" destId="{7D7681ED-6468-4814-AE46-DE98C14B8EFA}" srcOrd="1" destOrd="0" presId="urn:microsoft.com/office/officeart/2005/8/layout/default"/>
    <dgm:cxn modelId="{C92E95AB-681A-44C0-ABFC-BE1524964FC4}" type="presParOf" srcId="{82652A49-A4F9-4340-A8CB-F559223953F5}" destId="{F0874148-3F25-4F40-9FAB-E41F99DE0D2F}" srcOrd="2" destOrd="0" presId="urn:microsoft.com/office/officeart/2005/8/layout/default"/>
    <dgm:cxn modelId="{DECBB3A8-F393-4D3E-AA77-748D120C8255}" type="presParOf" srcId="{82652A49-A4F9-4340-A8CB-F559223953F5}" destId="{0CD28F0D-72B2-4224-AC35-F91D4E9838FB}" srcOrd="3" destOrd="0" presId="urn:microsoft.com/office/officeart/2005/8/layout/default"/>
    <dgm:cxn modelId="{720AD3F4-B76E-4855-BE73-2D7BAC556660}" type="presParOf" srcId="{82652A49-A4F9-4340-A8CB-F559223953F5}" destId="{FD80A440-087C-4112-AF67-938C7081B6F4}" srcOrd="4" destOrd="0" presId="urn:microsoft.com/office/officeart/2005/8/layout/default"/>
    <dgm:cxn modelId="{E42BAE9F-7961-48B0-A484-B8C1A109254B}" type="presParOf" srcId="{82652A49-A4F9-4340-A8CB-F559223953F5}" destId="{EDE60739-C8ED-4239-BE6F-5A37F702C134}" srcOrd="5" destOrd="0" presId="urn:microsoft.com/office/officeart/2005/8/layout/default"/>
    <dgm:cxn modelId="{464B267D-D714-4A00-A29D-68FC3BBE1E6F}" type="presParOf" srcId="{82652A49-A4F9-4340-A8CB-F559223953F5}" destId="{F2A9055C-0758-4FBA-AED6-27D410310BEC}" srcOrd="6" destOrd="0" presId="urn:microsoft.com/office/officeart/2005/8/layout/default"/>
    <dgm:cxn modelId="{ABBC47CC-D830-4A3A-8773-DF24F9104C9D}" type="presParOf" srcId="{82652A49-A4F9-4340-A8CB-F559223953F5}" destId="{73DC4B57-B004-4128-AC32-4CD3DB3ED0EE}" srcOrd="7" destOrd="0" presId="urn:microsoft.com/office/officeart/2005/8/layout/default"/>
    <dgm:cxn modelId="{42469A8D-B492-4707-9BC9-B27EAEF630D6}" type="presParOf" srcId="{82652A49-A4F9-4340-A8CB-F559223953F5}" destId="{A3D8F678-AC66-4DCD-859B-7527F2A05218}" srcOrd="8" destOrd="0" presId="urn:microsoft.com/office/officeart/2005/8/layout/default"/>
    <dgm:cxn modelId="{5BBA67CF-3282-4682-8542-E5993CC3D8A8}" type="presParOf" srcId="{82652A49-A4F9-4340-A8CB-F559223953F5}" destId="{6434BA43-9A41-4D63-9DC0-41036CF22DFA}" srcOrd="9" destOrd="0" presId="urn:microsoft.com/office/officeart/2005/8/layout/default"/>
    <dgm:cxn modelId="{7DBD4C6B-D994-40E5-8035-720939A01E40}" type="presParOf" srcId="{82652A49-A4F9-4340-A8CB-F559223953F5}" destId="{9D44DCDC-C359-49F1-AB5C-583FE30DEDB0}" srcOrd="10" destOrd="0" presId="urn:microsoft.com/office/officeart/2005/8/layout/default"/>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34FEBAA-3FCB-4AF6-896C-AAA11ABB361D}">
      <dsp:nvSpPr>
        <dsp:cNvPr id="0" name=""/>
        <dsp:cNvSpPr/>
      </dsp:nvSpPr>
      <dsp:spPr>
        <a:xfrm>
          <a:off x="0" y="39687"/>
          <a:ext cx="3286125" cy="1971675"/>
        </a:xfrm>
        <a:prstGeom prst="rect">
          <a:avLst/>
        </a:prstGeom>
        <a:solidFill>
          <a:schemeClr val="accent1">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Segoe UI Light" panose="020B0502040204020203" pitchFamily="34" charset="0"/>
              <a:cs typeface="Segoe UI Light" panose="020B0502040204020203" pitchFamily="34" charset="0"/>
            </a:rPr>
            <a:t>Use certified VM types</a:t>
          </a:r>
        </a:p>
      </dsp:txBody>
      <dsp:txXfrm>
        <a:off x="0" y="39687"/>
        <a:ext cx="3286125" cy="1971675"/>
      </dsp:txXfrm>
    </dsp:sp>
    <dsp:sp modelId="{F0874148-3F25-4F40-9FAB-E41F99DE0D2F}">
      <dsp:nvSpPr>
        <dsp:cNvPr id="0" name=""/>
        <dsp:cNvSpPr/>
      </dsp:nvSpPr>
      <dsp:spPr>
        <a:xfrm>
          <a:off x="3614737" y="39687"/>
          <a:ext cx="3286125" cy="1971675"/>
        </a:xfrm>
        <a:prstGeom prst="rect">
          <a:avLst/>
        </a:prstGeom>
        <a:solidFill>
          <a:schemeClr val="accent1">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Segoe UI Light" panose="020B0502040204020203" pitchFamily="34" charset="0"/>
              <a:cs typeface="Segoe UI Light" panose="020B0502040204020203" pitchFamily="34" charset="0"/>
            </a:rPr>
            <a:t>Use Premium Storage for database</a:t>
          </a:r>
        </a:p>
      </dsp:txBody>
      <dsp:txXfrm>
        <a:off x="3614737" y="39687"/>
        <a:ext cx="3286125" cy="1971675"/>
      </dsp:txXfrm>
    </dsp:sp>
    <dsp:sp modelId="{FD80A440-087C-4112-AF67-938C7081B6F4}">
      <dsp:nvSpPr>
        <dsp:cNvPr id="0" name=""/>
        <dsp:cNvSpPr/>
      </dsp:nvSpPr>
      <dsp:spPr>
        <a:xfrm>
          <a:off x="7229475" y="39687"/>
          <a:ext cx="3286125" cy="1971675"/>
        </a:xfrm>
        <a:prstGeom prst="rect">
          <a:avLst/>
        </a:prstGeom>
        <a:solidFill>
          <a:schemeClr val="accent1">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Segoe UI Light" panose="020B0502040204020203" pitchFamily="34" charset="0"/>
              <a:cs typeface="Segoe UI Light" panose="020B0502040204020203" pitchFamily="34" charset="0"/>
            </a:rPr>
            <a:t>Consider backup and data retention</a:t>
          </a:r>
        </a:p>
      </dsp:txBody>
      <dsp:txXfrm>
        <a:off x="7229475" y="39687"/>
        <a:ext cx="3286125" cy="1971675"/>
      </dsp:txXfrm>
    </dsp:sp>
    <dsp:sp modelId="{F2A9055C-0758-4FBA-AED6-27D410310BEC}">
      <dsp:nvSpPr>
        <dsp:cNvPr id="0" name=""/>
        <dsp:cNvSpPr/>
      </dsp:nvSpPr>
      <dsp:spPr>
        <a:xfrm>
          <a:off x="0" y="2339975"/>
          <a:ext cx="3286125" cy="1971675"/>
        </a:xfrm>
        <a:prstGeom prst="rect">
          <a:avLst/>
        </a:prstGeom>
        <a:solidFill>
          <a:schemeClr val="accent1">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Segoe UI Light" panose="020B0502040204020203" pitchFamily="34" charset="0"/>
              <a:cs typeface="Segoe UI Light" panose="020B0502040204020203" pitchFamily="34" charset="0"/>
            </a:rPr>
            <a:t>Set up HA + DR as needed</a:t>
          </a:r>
        </a:p>
      </dsp:txBody>
      <dsp:txXfrm>
        <a:off x="0" y="2339975"/>
        <a:ext cx="3286125" cy="1971675"/>
      </dsp:txXfrm>
    </dsp:sp>
    <dsp:sp modelId="{A3D8F678-AC66-4DCD-859B-7527F2A05218}">
      <dsp:nvSpPr>
        <dsp:cNvPr id="0" name=""/>
        <dsp:cNvSpPr/>
      </dsp:nvSpPr>
      <dsp:spPr>
        <a:xfrm>
          <a:off x="3614737" y="2339975"/>
          <a:ext cx="3286125" cy="1971675"/>
        </a:xfrm>
        <a:prstGeom prst="rect">
          <a:avLst/>
        </a:prstGeom>
        <a:solidFill>
          <a:schemeClr val="accent1">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Segoe UI Light" panose="020B0502040204020203" pitchFamily="34" charset="0"/>
              <a:cs typeface="Segoe UI Light" panose="020B0502040204020203" pitchFamily="34" charset="0"/>
            </a:rPr>
            <a:t>Guide customer to use ExpressRoute</a:t>
          </a:r>
        </a:p>
      </dsp:txBody>
      <dsp:txXfrm>
        <a:off x="3614737" y="2339975"/>
        <a:ext cx="3286125" cy="1971675"/>
      </dsp:txXfrm>
    </dsp:sp>
    <dsp:sp modelId="{9D44DCDC-C359-49F1-AB5C-583FE30DEDB0}">
      <dsp:nvSpPr>
        <dsp:cNvPr id="0" name=""/>
        <dsp:cNvSpPr/>
      </dsp:nvSpPr>
      <dsp:spPr>
        <a:xfrm>
          <a:off x="7229475" y="2339975"/>
          <a:ext cx="3286125" cy="1971675"/>
        </a:xfrm>
        <a:prstGeom prst="rect">
          <a:avLst/>
        </a:prstGeom>
        <a:solidFill>
          <a:schemeClr val="accent1">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endParaRPr lang="en-US" sz="2800" kern="1200" dirty="0">
            <a:latin typeface="Segoe UI Light" panose="020B0502040204020203" pitchFamily="34" charset="0"/>
            <a:cs typeface="Segoe UI Light" panose="020B0502040204020203" pitchFamily="34" charset="0"/>
          </a:endParaRPr>
        </a:p>
      </dsp:txBody>
      <dsp:txXfrm>
        <a:off x="7229475" y="2339975"/>
        <a:ext cx="3286125" cy="197167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34FEBAA-3FCB-4AF6-896C-AAA11ABB361D}">
      <dsp:nvSpPr>
        <dsp:cNvPr id="0" name=""/>
        <dsp:cNvSpPr/>
      </dsp:nvSpPr>
      <dsp:spPr>
        <a:xfrm>
          <a:off x="0" y="39687"/>
          <a:ext cx="3286125" cy="1971675"/>
        </a:xfrm>
        <a:prstGeom prst="rect">
          <a:avLst/>
        </a:prstGeom>
        <a:solidFill>
          <a:schemeClr val="accent1">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latin typeface="Segoe UI Light" panose="020B0502040204020203" pitchFamily="34" charset="0"/>
              <a:cs typeface="Segoe UI Light" panose="020B0502040204020203" pitchFamily="34" charset="0"/>
            </a:rPr>
            <a:t>Estimate VM uptime </a:t>
          </a:r>
          <a:br>
            <a:rPr lang="en-US" sz="2300" kern="1200">
              <a:latin typeface="Segoe UI Light" panose="020B0502040204020203" pitchFamily="34" charset="0"/>
              <a:cs typeface="Segoe UI Light" panose="020B0502040204020203" pitchFamily="34" charset="0"/>
            </a:rPr>
          </a:br>
          <a:r>
            <a:rPr lang="en-US" sz="2300" kern="1200">
              <a:latin typeface="Segoe UI Light" panose="020B0502040204020203" pitchFamily="34" charset="0"/>
              <a:cs typeface="Segoe UI Light" panose="020B0502040204020203" pitchFamily="34" charset="0"/>
            </a:rPr>
            <a:t>or check RI pricing </a:t>
          </a:r>
          <a:br>
            <a:rPr lang="en-US" sz="2300" kern="1200">
              <a:latin typeface="Segoe UI Light" panose="020B0502040204020203" pitchFamily="34" charset="0"/>
              <a:cs typeface="Segoe UI Light" panose="020B0502040204020203" pitchFamily="34" charset="0"/>
            </a:rPr>
          </a:br>
          <a:r>
            <a:rPr lang="en-US" sz="2300" kern="1200">
              <a:latin typeface="Segoe UI Light" panose="020B0502040204020203" pitchFamily="34" charset="0"/>
              <a:cs typeface="Segoe UI Light" panose="020B0502040204020203" pitchFamily="34" charset="0"/>
            </a:rPr>
            <a:t>if uptime is &gt; 30%</a:t>
          </a:r>
        </a:p>
      </dsp:txBody>
      <dsp:txXfrm>
        <a:off x="0" y="39687"/>
        <a:ext cx="3286125" cy="1971675"/>
      </dsp:txXfrm>
    </dsp:sp>
    <dsp:sp modelId="{F0874148-3F25-4F40-9FAB-E41F99DE0D2F}">
      <dsp:nvSpPr>
        <dsp:cNvPr id="0" name=""/>
        <dsp:cNvSpPr/>
      </dsp:nvSpPr>
      <dsp:spPr>
        <a:xfrm>
          <a:off x="3614737" y="39687"/>
          <a:ext cx="3286125" cy="1971675"/>
        </a:xfrm>
        <a:prstGeom prst="rect">
          <a:avLst/>
        </a:prstGeom>
        <a:solidFill>
          <a:schemeClr val="accent1">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latin typeface="Segoe UI Light" panose="020B0502040204020203" pitchFamily="34" charset="0"/>
              <a:cs typeface="Segoe UI Light" panose="020B0502040204020203" pitchFamily="34" charset="0"/>
            </a:rPr>
            <a:t>Check </a:t>
          </a:r>
          <a:br>
            <a:rPr lang="en-US" sz="2300" kern="1200">
              <a:latin typeface="Segoe UI Light" panose="020B0502040204020203" pitchFamily="34" charset="0"/>
              <a:cs typeface="Segoe UI Light" panose="020B0502040204020203" pitchFamily="34" charset="0"/>
            </a:rPr>
          </a:br>
          <a:r>
            <a:rPr lang="en-US" sz="2300" kern="1200">
              <a:latin typeface="Segoe UI Light" panose="020B0502040204020203" pitchFamily="34" charset="0"/>
              <a:cs typeface="Segoe UI Light" panose="020B0502040204020203" pitchFamily="34" charset="0"/>
            </a:rPr>
            <a:t>sample BOMs </a:t>
          </a:r>
          <a:br>
            <a:rPr lang="en-US" sz="2300" kern="1200">
              <a:latin typeface="Segoe UI Light" panose="020B0502040204020203" pitchFamily="34" charset="0"/>
              <a:cs typeface="Segoe UI Light" panose="020B0502040204020203" pitchFamily="34" charset="0"/>
            </a:rPr>
          </a:br>
          <a:r>
            <a:rPr lang="en-US" sz="2300" kern="1200">
              <a:latin typeface="Segoe UI Light" panose="020B0502040204020203" pitchFamily="34" charset="0"/>
              <a:cs typeface="Segoe UI Light" panose="020B0502040204020203" pitchFamily="34" charset="0"/>
            </a:rPr>
            <a:t>to include Storage, Network, Management and Support</a:t>
          </a:r>
        </a:p>
      </dsp:txBody>
      <dsp:txXfrm>
        <a:off x="3614737" y="39687"/>
        <a:ext cx="3286125" cy="1971675"/>
      </dsp:txXfrm>
    </dsp:sp>
    <dsp:sp modelId="{FD80A440-087C-4112-AF67-938C7081B6F4}">
      <dsp:nvSpPr>
        <dsp:cNvPr id="0" name=""/>
        <dsp:cNvSpPr/>
      </dsp:nvSpPr>
      <dsp:spPr>
        <a:xfrm>
          <a:off x="7229475" y="39687"/>
          <a:ext cx="3286125" cy="1971675"/>
        </a:xfrm>
        <a:prstGeom prst="rect">
          <a:avLst/>
        </a:prstGeom>
        <a:solidFill>
          <a:schemeClr val="accent1">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latin typeface="Segoe UI Light" panose="020B0502040204020203" pitchFamily="34" charset="0"/>
              <a:cs typeface="Segoe UI Light" panose="020B0502040204020203" pitchFamily="34" charset="0"/>
            </a:rPr>
            <a:t>Use Windows Server </a:t>
          </a:r>
          <a:br>
            <a:rPr lang="en-US" sz="2300" kern="1200">
              <a:latin typeface="Segoe UI Light" panose="020B0502040204020203" pitchFamily="34" charset="0"/>
              <a:cs typeface="Segoe UI Light" panose="020B0502040204020203" pitchFamily="34" charset="0"/>
            </a:rPr>
          </a:br>
          <a:r>
            <a:rPr lang="en-US" sz="2300" kern="1200">
              <a:latin typeface="Segoe UI Light" panose="020B0502040204020203" pitchFamily="34" charset="0"/>
              <a:cs typeface="Segoe UI Light" panose="020B0502040204020203" pitchFamily="34" charset="0"/>
            </a:rPr>
            <a:t>as much as you can </a:t>
          </a:r>
          <a:br>
            <a:rPr lang="en-US" sz="2300" kern="1200">
              <a:latin typeface="Segoe UI Light" panose="020B0502040204020203" pitchFamily="34" charset="0"/>
              <a:cs typeface="Segoe UI Light" panose="020B0502040204020203" pitchFamily="34" charset="0"/>
            </a:rPr>
          </a:br>
          <a:r>
            <a:rPr lang="en-US" sz="2300" kern="1200">
              <a:latin typeface="Segoe UI Light" panose="020B0502040204020203" pitchFamily="34" charset="0"/>
              <a:cs typeface="Segoe UI Light" panose="020B0502040204020203" pitchFamily="34" charset="0"/>
            </a:rPr>
            <a:t>and apply AHUB to </a:t>
          </a:r>
          <a:br>
            <a:rPr lang="en-US" sz="2300" kern="1200">
              <a:latin typeface="Segoe UI Light" panose="020B0502040204020203" pitchFamily="34" charset="0"/>
              <a:cs typeface="Segoe UI Light" panose="020B0502040204020203" pitchFamily="34" charset="0"/>
            </a:rPr>
          </a:br>
          <a:r>
            <a:rPr lang="en-US" sz="2300" kern="1200">
              <a:latin typeface="Segoe UI Light" panose="020B0502040204020203" pitchFamily="34" charset="0"/>
              <a:cs typeface="Segoe UI Light" panose="020B0502040204020203" pitchFamily="34" charset="0"/>
            </a:rPr>
            <a:t>save OS costs</a:t>
          </a:r>
        </a:p>
      </dsp:txBody>
      <dsp:txXfrm>
        <a:off x="7229475" y="39687"/>
        <a:ext cx="3286125" cy="1971675"/>
      </dsp:txXfrm>
    </dsp:sp>
    <dsp:sp modelId="{F2A9055C-0758-4FBA-AED6-27D410310BEC}">
      <dsp:nvSpPr>
        <dsp:cNvPr id="0" name=""/>
        <dsp:cNvSpPr/>
      </dsp:nvSpPr>
      <dsp:spPr>
        <a:xfrm>
          <a:off x="0" y="2339975"/>
          <a:ext cx="3286125" cy="1971675"/>
        </a:xfrm>
        <a:prstGeom prst="rect">
          <a:avLst/>
        </a:prstGeom>
        <a:solidFill>
          <a:schemeClr val="accent1">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latin typeface="Segoe UI Light" panose="020B0502040204020203" pitchFamily="34" charset="0"/>
              <a:cs typeface="Segoe UI Light" panose="020B0502040204020203" pitchFamily="34" charset="0"/>
            </a:rPr>
            <a:t>Make sure to </a:t>
          </a:r>
          <a:br>
            <a:rPr lang="en-US" sz="2300" kern="1200">
              <a:latin typeface="Segoe UI Light" panose="020B0502040204020203" pitchFamily="34" charset="0"/>
              <a:cs typeface="Segoe UI Light" panose="020B0502040204020203" pitchFamily="34" charset="0"/>
            </a:rPr>
          </a:br>
          <a:r>
            <a:rPr lang="en-US" sz="2300" kern="1200">
              <a:latin typeface="Segoe UI Light" panose="020B0502040204020203" pitchFamily="34" charset="0"/>
              <a:cs typeface="Segoe UI Light" panose="020B0502040204020203" pitchFamily="34" charset="0"/>
            </a:rPr>
            <a:t>propose multiple options </a:t>
          </a:r>
          <a:br>
            <a:rPr lang="en-US" sz="2300" kern="1200">
              <a:latin typeface="Segoe UI Light" panose="020B0502040204020203" pitchFamily="34" charset="0"/>
              <a:cs typeface="Segoe UI Light" panose="020B0502040204020203" pitchFamily="34" charset="0"/>
            </a:rPr>
          </a:br>
          <a:r>
            <a:rPr lang="en-US" sz="2300" kern="1200">
              <a:latin typeface="Segoe UI Light" panose="020B0502040204020203" pitchFamily="34" charset="0"/>
              <a:cs typeface="Segoe UI Light" panose="020B0502040204020203" pitchFamily="34" charset="0"/>
            </a:rPr>
            <a:t>to best meet customer requirements</a:t>
          </a:r>
        </a:p>
      </dsp:txBody>
      <dsp:txXfrm>
        <a:off x="0" y="2339975"/>
        <a:ext cx="3286125" cy="1971675"/>
      </dsp:txXfrm>
    </dsp:sp>
    <dsp:sp modelId="{A3D8F678-AC66-4DCD-859B-7527F2A05218}">
      <dsp:nvSpPr>
        <dsp:cNvPr id="0" name=""/>
        <dsp:cNvSpPr/>
      </dsp:nvSpPr>
      <dsp:spPr>
        <a:xfrm>
          <a:off x="3614737" y="2339975"/>
          <a:ext cx="3286125" cy="1971675"/>
        </a:xfrm>
        <a:prstGeom prst="rect">
          <a:avLst/>
        </a:prstGeom>
        <a:solidFill>
          <a:schemeClr val="accent1">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latin typeface="Segoe UI Light" panose="020B0502040204020203" pitchFamily="34" charset="0"/>
              <a:cs typeface="Segoe UI Light" panose="020B0502040204020203" pitchFamily="34" charset="0"/>
            </a:rPr>
            <a:t>Be clear with</a:t>
          </a:r>
          <a:br>
            <a:rPr lang="en-US" sz="2300" kern="1200">
              <a:latin typeface="Segoe UI Light" panose="020B0502040204020203" pitchFamily="34" charset="0"/>
              <a:cs typeface="Segoe UI Light" panose="020B0502040204020203" pitchFamily="34" charset="0"/>
            </a:rPr>
          </a:br>
          <a:r>
            <a:rPr lang="en-US" sz="2300" kern="1200">
              <a:latin typeface="Segoe UI Light" panose="020B0502040204020203" pitchFamily="34" charset="0"/>
              <a:cs typeface="Segoe UI Light" panose="020B0502040204020203" pitchFamily="34" charset="0"/>
            </a:rPr>
            <a:t>assumptions </a:t>
          </a:r>
          <a:br>
            <a:rPr lang="en-US" sz="2300" kern="1200">
              <a:latin typeface="Segoe UI Light" panose="020B0502040204020203" pitchFamily="34" charset="0"/>
              <a:cs typeface="Segoe UI Light" panose="020B0502040204020203" pitchFamily="34" charset="0"/>
            </a:rPr>
          </a:br>
          <a:r>
            <a:rPr lang="en-US" sz="2300" kern="1200">
              <a:latin typeface="Segoe UI Light" panose="020B0502040204020203" pitchFamily="34" charset="0"/>
              <a:cs typeface="Segoe UI Light" panose="020B0502040204020203" pitchFamily="34" charset="0"/>
            </a:rPr>
            <a:t>- OS/Software licenses,</a:t>
          </a:r>
          <a:br>
            <a:rPr lang="en-US" sz="2300" kern="1200">
              <a:latin typeface="Segoe UI Light" panose="020B0502040204020203" pitchFamily="34" charset="0"/>
              <a:cs typeface="Segoe UI Light" panose="020B0502040204020203" pitchFamily="34" charset="0"/>
            </a:rPr>
          </a:br>
          <a:r>
            <a:rPr lang="en-US" sz="2300" kern="1200">
              <a:latin typeface="Segoe UI Light" panose="020B0502040204020203" pitchFamily="34" charset="0"/>
              <a:cs typeface="Segoe UI Light" panose="020B0502040204020203" pitchFamily="34" charset="0"/>
            </a:rPr>
            <a:t>Support</a:t>
          </a:r>
        </a:p>
      </dsp:txBody>
      <dsp:txXfrm>
        <a:off x="3614737" y="2339975"/>
        <a:ext cx="3286125" cy="1971675"/>
      </dsp:txXfrm>
    </dsp:sp>
    <dsp:sp modelId="{9D44DCDC-C359-49F1-AB5C-583FE30DEDB0}">
      <dsp:nvSpPr>
        <dsp:cNvPr id="0" name=""/>
        <dsp:cNvSpPr/>
      </dsp:nvSpPr>
      <dsp:spPr>
        <a:xfrm>
          <a:off x="7229475" y="2339975"/>
          <a:ext cx="3286125" cy="1971675"/>
        </a:xfrm>
        <a:prstGeom prst="rect">
          <a:avLst/>
        </a:prstGeom>
        <a:solidFill>
          <a:schemeClr val="accent1">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latin typeface="Segoe UI Light" panose="020B0502040204020203" pitchFamily="34" charset="0"/>
              <a:cs typeface="Segoe UI Light" panose="020B0502040204020203" pitchFamily="34" charset="0"/>
            </a:rPr>
            <a:t>Go live with </a:t>
          </a:r>
          <a:br>
            <a:rPr lang="en-US" sz="2300" kern="1200">
              <a:latin typeface="Segoe UI Light" panose="020B0502040204020203" pitchFamily="34" charset="0"/>
              <a:cs typeface="Segoe UI Light" panose="020B0502040204020203" pitchFamily="34" charset="0"/>
            </a:rPr>
          </a:br>
          <a:r>
            <a:rPr lang="en-US" sz="2300" kern="1200">
              <a:latin typeface="Segoe UI Light" panose="020B0502040204020203" pitchFamily="34" charset="0"/>
              <a:cs typeface="Segoe UI Light" panose="020B0502040204020203" pitchFamily="34" charset="0"/>
            </a:rPr>
            <a:t>Pay-As-You-Go</a:t>
          </a:r>
          <a:br>
            <a:rPr lang="en-US" sz="2300" kern="1200">
              <a:latin typeface="Segoe UI Light" panose="020B0502040204020203" pitchFamily="34" charset="0"/>
              <a:cs typeface="Segoe UI Light" panose="020B0502040204020203" pitchFamily="34" charset="0"/>
            </a:rPr>
          </a:br>
          <a:r>
            <a:rPr lang="en-US" sz="2300" kern="1200">
              <a:latin typeface="Segoe UI Light" panose="020B0502040204020203" pitchFamily="34" charset="0"/>
              <a:cs typeface="Segoe UI Light" panose="020B0502040204020203" pitchFamily="34" charset="0"/>
            </a:rPr>
            <a:t>and switch to RI </a:t>
          </a:r>
          <a:br>
            <a:rPr lang="en-US" sz="2300" kern="1200">
              <a:latin typeface="Segoe UI Light" panose="020B0502040204020203" pitchFamily="34" charset="0"/>
              <a:cs typeface="Segoe UI Light" panose="020B0502040204020203" pitchFamily="34" charset="0"/>
            </a:rPr>
          </a:br>
          <a:r>
            <a:rPr lang="en-US" sz="2300" kern="1200">
              <a:latin typeface="Segoe UI Light" panose="020B0502040204020203" pitchFamily="34" charset="0"/>
              <a:cs typeface="Segoe UI Light" panose="020B0502040204020203" pitchFamily="34" charset="0"/>
            </a:rPr>
            <a:t>once system utilization is clearer </a:t>
          </a:r>
        </a:p>
      </dsp:txBody>
      <dsp:txXfrm>
        <a:off x="7229475" y="2339975"/>
        <a:ext cx="3286125" cy="1971675"/>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12B4A29-5F37-4DEF-BB05-EEA5E91F514E}" type="datetimeFigureOut">
              <a:rPr lang="en-US" smtClean="0"/>
              <a:t>6/28/2019</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48D4592-6837-45C4-B65B-13E03ECAF0B2}" type="slidenum">
              <a:rPr lang="en-US" smtClean="0"/>
              <a:t>‹#›</a:t>
            </a:fld>
            <a:endParaRPr lang="en-US" dirty="0"/>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Welcome to the SAP NetWeaver on Azure Whiteboard Design Session</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194323-46EB-47FD-802B-1151F9FD2B5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731815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Sizing of SAP VM compute and storage resources should be based on the following criteria:</a:t>
            </a:r>
          </a:p>
          <a:p>
            <a:r>
              <a:rPr lang="en-US" dirty="0"/>
              <a:t>Compute</a:t>
            </a:r>
          </a:p>
          <a:p>
            <a:pPr marL="171450" indent="-171450">
              <a:buFontTx/>
              <a:buChar char="-"/>
            </a:pPr>
            <a:r>
              <a:rPr lang="en-US" dirty="0"/>
              <a:t>Identify the number of SAPS for SAP application and database tiers</a:t>
            </a:r>
          </a:p>
          <a:p>
            <a:pPr marL="171450" indent="-171450">
              <a:buFontTx/>
              <a:buChar char="-"/>
            </a:pPr>
            <a:r>
              <a:rPr lang="en-US" dirty="0"/>
              <a:t>Identify system activity period, use snoozing and Azure automation to shutdown during idle times (i.e. run sandbox 10x5, not 24x7)</a:t>
            </a:r>
          </a:p>
          <a:p>
            <a:pPr marL="171450" indent="-171450">
              <a:buFontTx/>
              <a:buChar char="-"/>
            </a:pPr>
            <a:r>
              <a:rPr lang="en-US" dirty="0"/>
              <a:t>For SAP application servers, use a few smaller VM vs one large VM (to provide redundancy)</a:t>
            </a:r>
          </a:p>
          <a:p>
            <a:pPr marL="0" indent="0">
              <a:buFontTx/>
              <a:buNone/>
            </a:pPr>
            <a:r>
              <a:rPr lang="en-US" dirty="0"/>
              <a:t>Storage</a:t>
            </a:r>
          </a:p>
          <a:p>
            <a:pPr marL="171450" indent="-171450">
              <a:buFontTx/>
              <a:buChar char="-"/>
            </a:pPr>
            <a:r>
              <a:rPr lang="en-US" dirty="0"/>
              <a:t>Ensure the selected VM support the IOPS &amp; throughput requirements of the database server.</a:t>
            </a:r>
          </a:p>
          <a:p>
            <a:pPr marL="171450" indent="-171450">
              <a:buFontTx/>
              <a:buChar char="-"/>
            </a:pPr>
            <a:r>
              <a:rPr lang="en-US" dirty="0"/>
              <a:t>Choose Standard or Premium storage Managed Disks based on IOPS and disk throughput requirements.</a:t>
            </a:r>
          </a:p>
          <a:p>
            <a:pPr marL="171450" indent="-171450">
              <a:buFontTx/>
              <a:buChar char="-"/>
            </a:pPr>
            <a:r>
              <a:rPr lang="en-US" dirty="0"/>
              <a:t>Use Premium storage for SAP databases (both database files and log files).</a:t>
            </a:r>
          </a:p>
          <a:p>
            <a:pPr marL="171450" indent="-171450">
              <a:buFontTx/>
              <a:buChar char="-"/>
            </a:pPr>
            <a:r>
              <a:rPr lang="en-US" dirty="0"/>
              <a:t>For database servers use Windows storage spaces or LINUX-LVM to stripe (glue) disks and aggregate IOPS, throughput and storage capacity</a:t>
            </a:r>
          </a:p>
          <a:p>
            <a:pPr marL="171450" indent="-171450">
              <a:buFontTx/>
              <a:buChar char="-"/>
            </a:pPr>
            <a:r>
              <a:rPr lang="en-US" dirty="0"/>
              <a:t>SAP application servers are usually deployed on standard storage, but can be deployed on small premium storage (P4, P6) if using a single server in order to benefit from single instance SLA.</a:t>
            </a:r>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148D4592-6837-45C4-B65B-13E03ECAF0B2}" type="slidenum">
              <a:rPr lang="en-US" smtClean="0"/>
              <a:t>10</a:t>
            </a:fld>
            <a:endParaRPr lang="en-US" dirty="0"/>
          </a:p>
        </p:txBody>
      </p:sp>
    </p:spTree>
    <p:extLst>
      <p:ext uri="{BB962C8B-B14F-4D97-AF65-F5344CB8AC3E}">
        <p14:creationId xmlns:p14="http://schemas.microsoft.com/office/powerpoint/2010/main" val="35852997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to size SAP any DB (SQL Server, Oracle, DB2, and ASE) on Azure VMs</a:t>
            </a:r>
          </a:p>
          <a:p>
            <a:pPr marL="171450" indent="-171450">
              <a:buFontTx/>
              <a:buChar char="-"/>
            </a:pPr>
            <a:r>
              <a:rPr lang="en-US" dirty="0"/>
              <a:t>Start by identifying customer requirements, including: </a:t>
            </a:r>
          </a:p>
          <a:p>
            <a:pPr marL="628650" lvl="1" indent="-171450">
              <a:buFontTx/>
              <a:buChar char="-"/>
            </a:pPr>
            <a:r>
              <a:rPr lang="en-US" dirty="0"/>
              <a:t>Type of environment: production, or non-production (dev and test)</a:t>
            </a:r>
          </a:p>
          <a:p>
            <a:pPr marL="628650" lvl="1" indent="-171450">
              <a:buFontTx/>
              <a:buChar char="-"/>
            </a:pPr>
            <a:r>
              <a:rPr lang="en-US" dirty="0"/>
              <a:t>SAPS required for DBMS</a:t>
            </a:r>
          </a:p>
          <a:p>
            <a:pPr marL="628650" lvl="1" indent="-171450">
              <a:buFontTx/>
              <a:buChar char="-"/>
            </a:pPr>
            <a:r>
              <a:rPr lang="en-US" dirty="0"/>
              <a:t>IOPS required for DBMS</a:t>
            </a:r>
          </a:p>
          <a:p>
            <a:pPr marL="171450" indent="-171450">
              <a:buFontTx/>
              <a:buChar char="-"/>
            </a:pPr>
            <a:r>
              <a:rPr lang="en-US" dirty="0"/>
              <a:t>Next, select a compute SKU based on SAPS required for database tier</a:t>
            </a:r>
          </a:p>
          <a:p>
            <a:pPr marL="171450" indent="-171450">
              <a:buFontTx/>
              <a:buChar char="-"/>
            </a:pPr>
            <a:r>
              <a:rPr lang="en-US" dirty="0"/>
              <a:t>Finally, combine compute SKUs based on SAPS required for application tier</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45C4A8A-EB85-48C7-B4E2-8B03D9E9FFB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814744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Review performance characteristics referenced in the table on the current slide. Point out that some of the VM types are on the certification roadmap for SAP HANA. Explain that, i</a:t>
            </a:r>
            <a:r>
              <a:rPr lang="en-US" sz="1200" kern="1200" dirty="0">
                <a:solidFill>
                  <a:schemeClr val="tx1"/>
                </a:solidFill>
                <a:effectLst/>
                <a:latin typeface="+mn-lt"/>
                <a:ea typeface="+mn-ea"/>
                <a:cs typeface="+mn-cs"/>
              </a:rPr>
              <a:t>n order to implement SAP workloads on Azure in a supported manner, customers should following SAP certified configurations, which consist of a combination of the following four elements:</a:t>
            </a:r>
          </a:p>
          <a:p>
            <a:pPr lvl="0"/>
            <a:r>
              <a:rPr lang="en-US" sz="1200" kern="1200" dirty="0">
                <a:solidFill>
                  <a:schemeClr val="tx1"/>
                </a:solidFill>
                <a:effectLst/>
                <a:latin typeface="+mn-lt"/>
                <a:ea typeface="+mn-ea"/>
                <a:cs typeface="+mn-cs"/>
              </a:rPr>
              <a:t>- SAP product </a:t>
            </a:r>
          </a:p>
          <a:p>
            <a:pPr lvl="0"/>
            <a:r>
              <a:rPr lang="en-US" sz="1200" kern="1200" dirty="0">
                <a:solidFill>
                  <a:schemeClr val="tx1"/>
                </a:solidFill>
                <a:effectLst/>
                <a:latin typeface="+mn-lt"/>
                <a:ea typeface="+mn-ea"/>
                <a:cs typeface="+mn-cs"/>
              </a:rPr>
              <a:t>- Operating system</a:t>
            </a:r>
          </a:p>
          <a:p>
            <a:pPr lvl="0"/>
            <a:r>
              <a:rPr lang="en-US" sz="1200" kern="1200" dirty="0">
                <a:solidFill>
                  <a:schemeClr val="tx1"/>
                </a:solidFill>
                <a:effectLst/>
                <a:latin typeface="+mn-lt"/>
                <a:ea typeface="+mn-ea"/>
                <a:cs typeface="+mn-cs"/>
              </a:rPr>
              <a:t>- RDBMS </a:t>
            </a:r>
          </a:p>
          <a:p>
            <a:pPr marL="0" lvl="0" indent="0">
              <a:buFontTx/>
              <a:buNone/>
            </a:pPr>
            <a:r>
              <a:rPr lang="en-US" sz="1200" kern="1200" dirty="0">
                <a:solidFill>
                  <a:schemeClr val="tx1"/>
                </a:solidFill>
                <a:effectLst/>
                <a:latin typeface="+mn-lt"/>
                <a:ea typeface="+mn-ea"/>
                <a:cs typeface="+mn-cs"/>
              </a:rPr>
              <a:t>- Azure offering, including Azure VM SKU and (in case of HANA) SAP HANA on Azure (Large Instances)</a:t>
            </a:r>
          </a:p>
          <a:p>
            <a:pPr marL="0" lvl="0" indent="0">
              <a:buFontTx/>
              <a:buNone/>
            </a:pPr>
            <a:r>
              <a:rPr lang="en-US" sz="1200" kern="1200" dirty="0">
                <a:solidFill>
                  <a:schemeClr val="tx1"/>
                </a:solidFill>
                <a:effectLst/>
                <a:latin typeface="+mn-lt"/>
                <a:ea typeface="+mn-ea"/>
                <a:cs typeface="+mn-cs"/>
              </a:rPr>
              <a:t>For additional information, refer to SAP Note #1928533 - SAP Applications on Azure: Supported Products and Azure VM types</a:t>
            </a:r>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CC2A7EE5-C888-4E9C-85F2-DC83439D5934}"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702944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Consistent low latency SSD with predictable throughput</a:t>
            </a:r>
          </a:p>
          <a:p>
            <a:r>
              <a:rPr lang="en-US" dirty="0"/>
              <a:t>Intended for high-performance IO-intensive DB workloads</a:t>
            </a:r>
          </a:p>
          <a:p>
            <a:r>
              <a:rPr lang="en-US" dirty="0"/>
              <a:t>Single digit </a:t>
            </a:r>
            <a:r>
              <a:rPr lang="en-US" dirty="0" err="1"/>
              <a:t>ms</a:t>
            </a:r>
            <a:r>
              <a:rPr lang="en-US" dirty="0"/>
              <a:t> latencies</a:t>
            </a:r>
          </a:p>
          <a:p>
            <a:r>
              <a:rPr lang="en-US" dirty="0"/>
              <a:t>Supports up to 32 TB blob/disk size</a:t>
            </a:r>
          </a:p>
          <a:p>
            <a:r>
              <a:rPr lang="en-US" dirty="0"/>
              <a:t>Stripe (to aggregate IOPS, throughput, and capacity) up to 64 disks for a total of 2,048 TB</a:t>
            </a:r>
          </a:p>
          <a:p>
            <a:r>
              <a:rPr lang="en-US" dirty="0"/>
              <a:t>Disk performance is dependent on the disk size, with up to 20,000 IOPS per disk </a:t>
            </a:r>
          </a:p>
          <a:p>
            <a:r>
              <a:rPr lang="en-US" dirty="0"/>
              <a:t>Ensure to account for Azure VMs level IOPS limits</a:t>
            </a:r>
          </a:p>
          <a:p>
            <a:r>
              <a:rPr lang="en-US" dirty="0"/>
              <a:t>Pay for what you provision (cost per GB differs by region)</a:t>
            </a:r>
          </a:p>
        </p:txBody>
      </p:sp>
      <p:sp>
        <p:nvSpPr>
          <p:cNvPr id="4" name="Slide Number Placeholder 3"/>
          <p:cNvSpPr>
            <a:spLocks noGrp="1"/>
          </p:cNvSpPr>
          <p:nvPr>
            <p:ph type="sldNum" sz="quarter" idx="5"/>
          </p:nvPr>
        </p:nvSpPr>
        <p:spPr/>
        <p:txBody>
          <a:bodyPr/>
          <a:lstStyle/>
          <a:p>
            <a:fld id="{148D4592-6837-45C4-B65B-13E03ECAF0B2}" type="slidenum">
              <a:rPr lang="en-US" smtClean="0"/>
              <a:t>13</a:t>
            </a:fld>
            <a:endParaRPr lang="en-US" dirty="0"/>
          </a:p>
        </p:txBody>
      </p:sp>
    </p:spTree>
    <p:extLst>
      <p:ext uri="{BB962C8B-B14F-4D97-AF65-F5344CB8AC3E}">
        <p14:creationId xmlns:p14="http://schemas.microsoft.com/office/powerpoint/2010/main" val="38350347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current slide represents the traditional design, which relies on well-established concept of availability sets and leverages a pair of Azure regions in the same geography. An Azure Availability Set is a logical grouping capability that helps ensure that the VM resources that you place within the Availability Set are failure-isolated from each other when they are deployed within an Azure datacenter. Azure ensures that the VMs you place within an Availability Set run across multiple physical servers, compute racks, storage units, and network switches. This configuration is referred to as placements in different update and fault domains. These placements usually are within an Azure datacenter. Assuming that power source and network issues would affect the datacenter that you are deploying, all your capacity in one Azure region would be affected. </a:t>
            </a:r>
          </a:p>
          <a:p>
            <a:r>
              <a:rPr lang="en-US" dirty="0"/>
              <a:t>Note that it is important to consider high availability and disaster recovery provisions separately for each component of this design:</a:t>
            </a:r>
          </a:p>
          <a:p>
            <a:r>
              <a:rPr lang="en-US" dirty="0"/>
              <a:t>    -   HANA Database layer - both high availability and disaster recovery is implemented by using HANA System Replication (synchronous or asynchronous, depending on the option). In case of synchronous replication, the high availability functionality relies additionally on Linux-based Pacemaker clustering.</a:t>
            </a:r>
          </a:p>
          <a:p>
            <a:r>
              <a:rPr lang="en-US" dirty="0"/>
              <a:t>    -   SAP Central Services (ASCS) layer - high availability is implemented by using operating system-level clustering (either Windows Server Failover Clustering or Linux-based Pacemaker clustering, depending on the underlying operating system). Disaster recovery relies across Azure regions on Azure Site Recovery, which replicates virtual disks of cluster members to the secondary site. Azure Site Recovery is also used to orchestrate failover between sites.</a:t>
            </a:r>
          </a:p>
          <a:p>
            <a:r>
              <a:rPr lang="en-US" dirty="0"/>
              <a:t>    -   SAP file share layer - high availability of the </a:t>
            </a:r>
            <a:r>
              <a:rPr lang="en-US" dirty="0" err="1"/>
              <a:t>sapmnt</a:t>
            </a:r>
            <a:r>
              <a:rPr lang="en-US" dirty="0"/>
              <a:t> share is implemented by using either Windows-based file share (based on Windows Storage Spaces Direct cluster hosting Scale-Out File Server) or Linux-based NFS mount (based on Azure NetApp Files or Linux Distributed Replicated Block Device). Disaster recovery relies on Azure Site Recovery, which replicates the file sharing infrastructure to the secondary site. When using Azure NetApp Files NFS-based approach, NetApp offers a SaaS based solution called NetApp Cloud Sync. You can use any file based-copy tool (such as </a:t>
            </a:r>
            <a:r>
              <a:rPr lang="en-US" dirty="0" err="1"/>
              <a:t>rsync</a:t>
            </a:r>
            <a:r>
              <a:rPr lang="en-US" dirty="0"/>
              <a:t>) to replicate data to the secondary site (including file or folder permissions).      </a:t>
            </a:r>
          </a:p>
          <a:p>
            <a:r>
              <a:rPr lang="en-US" dirty="0"/>
              <a:t>    -   SAP Application Server layer - high availability is implemented by simply deploying multiple application servers. Disaster recovery across Azure regions relies on Azure Site Recovery, which replicates virtual disks of application servers to the secondary site. Azure Site Recovery is also used to orchestrate failover between sites.</a:t>
            </a:r>
          </a:p>
          <a:p>
            <a:endParaRPr lang="en-US" dirty="0"/>
          </a:p>
        </p:txBody>
      </p:sp>
      <p:sp>
        <p:nvSpPr>
          <p:cNvPr id="4" name="Slide Number Placeholder 3"/>
          <p:cNvSpPr>
            <a:spLocks noGrp="1"/>
          </p:cNvSpPr>
          <p:nvPr>
            <p:ph type="sldNum" sz="quarter" idx="5"/>
          </p:nvPr>
        </p:nvSpPr>
        <p:spPr/>
        <p:txBody>
          <a:bodyPr/>
          <a:lstStyle/>
          <a:p>
            <a:fld id="{148D4592-6837-45C4-B65B-13E03ECAF0B2}" type="slidenum">
              <a:rPr lang="en-US" smtClean="0"/>
              <a:t>14</a:t>
            </a:fld>
            <a:endParaRPr lang="en-US" dirty="0"/>
          </a:p>
        </p:txBody>
      </p:sp>
    </p:spTree>
    <p:extLst>
      <p:ext uri="{BB962C8B-B14F-4D97-AF65-F5344CB8AC3E}">
        <p14:creationId xmlns:p14="http://schemas.microsoft.com/office/powerpoint/2010/main" val="42926089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current slide represents a different design that takes advantage of availability zones, representing separate, physically isolated data centers within the same region. The placement of datacenters that represent Azure Availability Zones constitutes a compromise between delivering acceptable network latency to services deployed in different zones, and a distance between datacenters. The distance matters because even though majority of destructive events are not likely to affect the infrastructure of all Availability Zones in the same region, history offers examples of larger scale disasters that could have such impact. To account for such occurrences, organizations might have the minimum distance requirement between the location of their production and disaster recovery sites. For most Azure customers, the minimum distance definition necessitates the use of two or more Azure regions.</a:t>
            </a:r>
          </a:p>
          <a:p>
            <a:r>
              <a:rPr lang="en-US" dirty="0"/>
              <a:t>Note that it is important to consider high availability and disaster recovery provisions separately for each component of this design. In this case, the highly available production components are distributed across Availability Zone 1 and Availability Zone 2:</a:t>
            </a:r>
          </a:p>
          <a:p>
            <a:r>
              <a:rPr lang="en-US" dirty="0"/>
              <a:t>          -   HANA Database layer is hosted by a Linux Pacemaker cluster containing an active VM instance residing in Availability Zone 1 and standby VM instance residing in Availability Zone 2, with HANA Synchronous replication between nodes of the cluster. Clustering is implemented by using Pacemaker.</a:t>
            </a:r>
          </a:p>
          <a:p>
            <a:r>
              <a:rPr lang="en-US" dirty="0"/>
              <a:t>          -   ASCS layer hosted by a Windows cluster contains an active VM instance residing in Availability Zone 1 and a standby VM instance residing in Availability Zone 2. </a:t>
            </a:r>
          </a:p>
          <a:p>
            <a:r>
              <a:rPr lang="en-US" dirty="0"/>
              <a:t>         -   SAP file share layer on Windows cluster contains an one VM node residing in Availability Zone 1 and another VM node residing in Availability Zone 2. </a:t>
            </a:r>
          </a:p>
          <a:p>
            <a:r>
              <a:rPr lang="en-US" dirty="0"/>
              <a:t>         -   SAP Application Server layer consists of a PAS server VM in Availability Zone 1 and AAS in Availability Zone 2. Clustering is not used in this case since high availability is built-into the PAS and AAS functionality.  </a:t>
            </a:r>
          </a:p>
        </p:txBody>
      </p:sp>
      <p:sp>
        <p:nvSpPr>
          <p:cNvPr id="4" name="Slide Number Placeholder 3"/>
          <p:cNvSpPr>
            <a:spLocks noGrp="1"/>
          </p:cNvSpPr>
          <p:nvPr>
            <p:ph type="sldNum" sz="quarter" idx="5"/>
          </p:nvPr>
        </p:nvSpPr>
        <p:spPr/>
        <p:txBody>
          <a:bodyPr/>
          <a:lstStyle/>
          <a:p>
            <a:fld id="{148D4592-6837-45C4-B65B-13E03ECAF0B2}" type="slidenum">
              <a:rPr lang="en-US" smtClean="0"/>
              <a:t>15</a:t>
            </a:fld>
            <a:endParaRPr lang="en-US" dirty="0"/>
          </a:p>
        </p:txBody>
      </p:sp>
    </p:spTree>
    <p:extLst>
      <p:ext uri="{BB962C8B-B14F-4D97-AF65-F5344CB8AC3E}">
        <p14:creationId xmlns:p14="http://schemas.microsoft.com/office/powerpoint/2010/main" val="6439496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Fully online backup of SQL Server databases, Files and OS states while system overhead is minimum</a:t>
            </a:r>
          </a:p>
          <a:p>
            <a:r>
              <a:rPr lang="en-US" dirty="0"/>
              <a:t>Backup to Azure Blob Storage (Azure Backup Vault)</a:t>
            </a:r>
          </a:p>
          <a:p>
            <a:r>
              <a:rPr lang="en-US" dirty="0"/>
              <a:t>Point-in-time restore</a:t>
            </a:r>
          </a:p>
          <a:p>
            <a:r>
              <a:rPr lang="en-US" dirty="0"/>
              <a:t>Saving backup storage (via incremental backups)</a:t>
            </a:r>
          </a:p>
          <a:p>
            <a:r>
              <a:rPr lang="en-US" dirty="0"/>
              <a:t>Centralized console for monitoring and alert capabilities</a:t>
            </a:r>
          </a:p>
        </p:txBody>
      </p:sp>
      <p:sp>
        <p:nvSpPr>
          <p:cNvPr id="4" name="Slide Number Placeholder 3"/>
          <p:cNvSpPr>
            <a:spLocks noGrp="1"/>
          </p:cNvSpPr>
          <p:nvPr>
            <p:ph type="sldNum" sz="quarter" idx="5"/>
          </p:nvPr>
        </p:nvSpPr>
        <p:spPr/>
        <p:txBody>
          <a:bodyPr/>
          <a:lstStyle/>
          <a:p>
            <a:fld id="{148D4592-6837-45C4-B65B-13E03ECAF0B2}" type="slidenum">
              <a:rPr lang="en-US" smtClean="0"/>
              <a:t>16</a:t>
            </a:fld>
            <a:endParaRPr lang="en-US" dirty="0"/>
          </a:p>
        </p:txBody>
      </p:sp>
    </p:spTree>
    <p:extLst>
      <p:ext uri="{BB962C8B-B14F-4D97-AF65-F5344CB8AC3E}">
        <p14:creationId xmlns:p14="http://schemas.microsoft.com/office/powerpoint/2010/main" val="19203731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Standard DB backup (e.g. SQL, Oracle, HANA)</a:t>
            </a:r>
          </a:p>
          <a:p>
            <a:r>
              <a:rPr lang="en-US" dirty="0"/>
              <a:t>Azure Backup Server or System Center Data Protection Manager (SCDPM)</a:t>
            </a:r>
          </a:p>
          <a:p>
            <a:r>
              <a:rPr lang="en-US" dirty="0"/>
              <a:t>Azure IaaS VM Backup</a:t>
            </a:r>
          </a:p>
          <a:p>
            <a:r>
              <a:rPr lang="en-US" dirty="0"/>
              <a:t>3rd party solutions (e.g. Commvault or NetBackup)</a:t>
            </a:r>
          </a:p>
          <a:p>
            <a:r>
              <a:rPr lang="en-US" dirty="0"/>
              <a:t>HANA on Azure Large Instances storage snapshot</a:t>
            </a:r>
          </a:p>
        </p:txBody>
      </p:sp>
      <p:sp>
        <p:nvSpPr>
          <p:cNvPr id="4" name="Slide Number Placeholder 3"/>
          <p:cNvSpPr>
            <a:spLocks noGrp="1"/>
          </p:cNvSpPr>
          <p:nvPr>
            <p:ph type="sldNum" sz="quarter" idx="5"/>
          </p:nvPr>
        </p:nvSpPr>
        <p:spPr/>
        <p:txBody>
          <a:bodyPr/>
          <a:lstStyle/>
          <a:p>
            <a:fld id="{148D4592-6837-45C4-B65B-13E03ECAF0B2}" type="slidenum">
              <a:rPr lang="en-US" smtClean="0"/>
              <a:t>17</a:t>
            </a:fld>
            <a:endParaRPr lang="en-US" dirty="0"/>
          </a:p>
        </p:txBody>
      </p:sp>
    </p:spTree>
    <p:extLst>
      <p:ext uri="{BB962C8B-B14F-4D97-AF65-F5344CB8AC3E}">
        <p14:creationId xmlns:p14="http://schemas.microsoft.com/office/powerpoint/2010/main" val="32165830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Requirements can be divided into two categories:</a:t>
            </a:r>
          </a:p>
          <a:p>
            <a:r>
              <a:rPr lang="en-US" dirty="0"/>
              <a:t>1. Business requirements:</a:t>
            </a:r>
          </a:p>
          <a:p>
            <a:r>
              <a:rPr lang="en-US" dirty="0"/>
              <a:t>- Minimum data loss in case of a disaster</a:t>
            </a:r>
          </a:p>
          <a:p>
            <a:r>
              <a:rPr lang="en-US" dirty="0"/>
              <a:t>- Failover completed within hours (including SAP application layer)</a:t>
            </a:r>
          </a:p>
          <a:p>
            <a:r>
              <a:rPr lang="en-US" dirty="0"/>
              <a:t>- Clear failover process</a:t>
            </a:r>
          </a:p>
          <a:p>
            <a:r>
              <a:rPr lang="en-US" dirty="0"/>
              <a:t>- Failover process is abstracted from users and subsystems</a:t>
            </a:r>
          </a:p>
          <a:p>
            <a:r>
              <a:rPr lang="en-US" dirty="0"/>
              <a:t>- Minimum cost</a:t>
            </a:r>
          </a:p>
          <a:p>
            <a:r>
              <a:rPr lang="en-US" dirty="0"/>
              <a:t>2. IT requirements:</a:t>
            </a:r>
          </a:p>
          <a:p>
            <a:r>
              <a:rPr lang="en-US" dirty="0"/>
              <a:t>- Production environment is virtualized, on bare metal, or in the cloud</a:t>
            </a:r>
          </a:p>
          <a:p>
            <a:r>
              <a:rPr lang="en-US" dirty="0"/>
              <a:t>- Minimum overhead on production environment (including networking)</a:t>
            </a:r>
          </a:p>
          <a:p>
            <a:r>
              <a:rPr lang="en-US" dirty="0"/>
              <a:t>- No need for traditional SAN/tape backup solutions</a:t>
            </a:r>
          </a:p>
          <a:p>
            <a:endParaRPr lang="en-US" dirty="0"/>
          </a:p>
          <a:p>
            <a:r>
              <a:rPr lang="en-US" dirty="0"/>
              <a:t>Recommended solution consist of three primary components:</a:t>
            </a:r>
          </a:p>
          <a:p>
            <a:r>
              <a:rPr lang="en-US" dirty="0"/>
              <a:t>- Database replication (e.g. SQL Server </a:t>
            </a:r>
            <a:r>
              <a:rPr lang="en-US" dirty="0" err="1"/>
              <a:t>AlwaysOn</a:t>
            </a:r>
            <a:r>
              <a:rPr lang="en-US" dirty="0"/>
              <a:t>)</a:t>
            </a:r>
          </a:p>
          <a:p>
            <a:r>
              <a:rPr lang="en-US" dirty="0"/>
              <a:t>- File replication (e.g. file copy)</a:t>
            </a:r>
          </a:p>
          <a:p>
            <a:r>
              <a:rPr lang="en-US" dirty="0"/>
              <a:t>- VM replication (Azure Site Recovery)</a:t>
            </a:r>
          </a:p>
        </p:txBody>
      </p:sp>
      <p:sp>
        <p:nvSpPr>
          <p:cNvPr id="4" name="Slide Number Placeholder 3"/>
          <p:cNvSpPr>
            <a:spLocks noGrp="1"/>
          </p:cNvSpPr>
          <p:nvPr>
            <p:ph type="sldNum" sz="quarter" idx="5"/>
          </p:nvPr>
        </p:nvSpPr>
        <p:spPr/>
        <p:txBody>
          <a:bodyPr/>
          <a:lstStyle/>
          <a:p>
            <a:fld id="{148D4592-6837-45C4-B65B-13E03ECAF0B2}" type="slidenum">
              <a:rPr lang="en-US" smtClean="0"/>
              <a:t>18</a:t>
            </a:fld>
            <a:endParaRPr lang="en-US" dirty="0"/>
          </a:p>
        </p:txBody>
      </p:sp>
    </p:spTree>
    <p:extLst>
      <p:ext uri="{BB962C8B-B14F-4D97-AF65-F5344CB8AC3E}">
        <p14:creationId xmlns:p14="http://schemas.microsoft.com/office/powerpoint/2010/main" val="521099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general, there are two ways to determine the proper size of SAP systems to be implemented in Azure – by using reference sizing or by employing SAP Quick Sizer.</a:t>
            </a:r>
          </a:p>
          <a:p>
            <a:r>
              <a:rPr lang="en-US" sz="1200" kern="1200" dirty="0">
                <a:solidFill>
                  <a:schemeClr val="tx1"/>
                </a:solidFill>
                <a:effectLst/>
                <a:latin typeface="+mn-lt"/>
                <a:ea typeface="+mn-ea"/>
                <a:cs typeface="+mn-cs"/>
              </a:rPr>
              <a:t>For existing on-premises systems, you should reference system configuration and resource utilization data.  The system utilization information is collected by the SAP OS Collector and can be reported via transaction OS07N as well as the Early Watch Report.  Similar information can be retrieved by leveraging any system performance and statistics gathering tools.</a:t>
            </a:r>
          </a:p>
          <a:p>
            <a:r>
              <a:rPr lang="en-US" sz="1200" kern="1200" dirty="0">
                <a:solidFill>
                  <a:schemeClr val="tx1"/>
                </a:solidFill>
                <a:effectLst/>
                <a:latin typeface="+mn-lt"/>
                <a:ea typeface="+mn-ea"/>
                <a:cs typeface="+mn-cs"/>
              </a:rPr>
              <a:t>The SAP </a:t>
            </a:r>
            <a:r>
              <a:rPr lang="en-US" sz="1200" kern="1200" dirty="0" err="1">
                <a:solidFill>
                  <a:schemeClr val="tx1"/>
                </a:solidFill>
                <a:effectLst/>
                <a:latin typeface="+mn-lt"/>
                <a:ea typeface="+mn-ea"/>
                <a:cs typeface="+mn-cs"/>
              </a:rPr>
              <a:t>EarlyWatch</a:t>
            </a:r>
            <a:r>
              <a:rPr lang="en-US" sz="1200" kern="1200" dirty="0">
                <a:solidFill>
                  <a:schemeClr val="tx1"/>
                </a:solidFill>
                <a:effectLst/>
                <a:latin typeface="+mn-lt"/>
                <a:ea typeface="+mn-ea"/>
                <a:cs typeface="+mn-cs"/>
              </a:rPr>
              <a:t> Alert is a diagnostic service that delivers monitoring of both SAP and non-SAP systems in the SAP Solution Manager. The service captures variety of performance-related data, including, for example, general component status, system configuration, average response times, system load, critical error messages and process interruptions. </a:t>
            </a:r>
          </a:p>
          <a:p>
            <a:r>
              <a:rPr lang="en-US" sz="1200" kern="1200" dirty="0">
                <a:solidFill>
                  <a:schemeClr val="tx1"/>
                </a:solidFill>
                <a:effectLst/>
                <a:latin typeface="+mn-lt"/>
                <a:ea typeface="+mn-ea"/>
                <a:cs typeface="+mn-cs"/>
              </a:rPr>
              <a:t>For new systems, you should use SAP quick sizer, which can be accessed at https://service.sap.com/quicksizer. Note that access to it requires an Online Service System account. Online Service System (or, in short, OSS) is used to provide online access to SAP users and partners to SAP applications and data</a:t>
            </a:r>
          </a:p>
          <a:p>
            <a:r>
              <a:rPr lang="en-US" sz="1200" kern="1200" dirty="0">
                <a:solidFill>
                  <a:schemeClr val="tx1"/>
                </a:solidFill>
                <a:effectLst/>
                <a:latin typeface="+mn-lt"/>
                <a:ea typeface="+mn-ea"/>
                <a:cs typeface="+mn-cs"/>
              </a:rPr>
              <a:t>Quick Sizer offers two independent sizing approaches: user-based and throughput-based. For smaller environments, the user-based sizing approach might be sufficient. Business requirements are determined by the number of users performing business specific tasks. Users are grouped per business task according to their estimated usage activity. For larger and more complex environments, it is recommended to use throughput-based sizing. This takes into account not only the number of users performing business specific tasks but also an information about business processes and business objects.</a:t>
            </a:r>
          </a:p>
          <a:p>
            <a:endParaRPr lang="en-US" sz="1200" kern="1200" dirty="0">
              <a:solidFill>
                <a:schemeClr val="tx1"/>
              </a:solidFill>
              <a:effectLst/>
              <a:latin typeface="+mn-lt"/>
              <a:ea typeface="+mn-ea"/>
              <a:cs typeface="+mn-cs"/>
            </a:endParaRPr>
          </a:p>
          <a:p>
            <a:r>
              <a:rPr lang="en-US" dirty="0"/>
              <a:t>For the purpose of this design session, you will assume that the relevant sizing data has already been collected. In order to identify the configuration of our Azure-based deployment, you will perform three tasks:</a:t>
            </a:r>
          </a:p>
          <a:p>
            <a:r>
              <a:rPr lang="en-US" dirty="0"/>
              <a:t>- Choose VM type of SAP ASCS, application, and database layers based on the provided SAPS values</a:t>
            </a:r>
          </a:p>
          <a:p>
            <a:r>
              <a:rPr lang="en-US" dirty="0"/>
              <a:t>- Choose storage type and the number of disks for SAP database layer based on the provided IOPS and throughput values</a:t>
            </a:r>
          </a:p>
          <a:p>
            <a:r>
              <a:rPr lang="en-US" dirty="0"/>
              <a:t>- Identify the number of VMs for SAP ASCS, application, and database layers based on the provided resiliency requirements</a:t>
            </a:r>
          </a:p>
          <a:p>
            <a:endParaRPr lang="en-US" dirty="0"/>
          </a:p>
        </p:txBody>
      </p:sp>
      <p:sp>
        <p:nvSpPr>
          <p:cNvPr id="4" name="Slide Number Placeholder 3"/>
          <p:cNvSpPr>
            <a:spLocks noGrp="1"/>
          </p:cNvSpPr>
          <p:nvPr>
            <p:ph type="sldNum" sz="quarter" idx="10"/>
          </p:nvPr>
        </p:nvSpPr>
        <p:spPr/>
        <p:txBody>
          <a:bodyPr/>
          <a:lstStyle/>
          <a:p>
            <a:pPr marL="0" marR="0" lvl="0" indent="0" algn="r" defTabSz="1218987" rtl="0" eaLnBrk="1" fontAlgn="auto" latinLnBrk="0" hangingPunct="1">
              <a:lnSpc>
                <a:spcPct val="100000"/>
              </a:lnSpc>
              <a:spcBef>
                <a:spcPts val="0"/>
              </a:spcBef>
              <a:spcAft>
                <a:spcPts val="0"/>
              </a:spcAft>
              <a:buClrTx/>
              <a:buSzTx/>
              <a:buFontTx/>
              <a:buNone/>
              <a:tabLst/>
              <a:defRPr/>
            </a:pPr>
            <a:fld id="{71A41F1F-90BE-488A-B820-D47438566D65}"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1218987"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30045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Present the abstract, learning objectives, and prerequisites</a:t>
            </a:r>
          </a:p>
        </p:txBody>
      </p:sp>
      <p:sp>
        <p:nvSpPr>
          <p:cNvPr id="4" name="Slide Number Placeholder 3"/>
          <p:cNvSpPr>
            <a:spLocks noGrp="1"/>
          </p:cNvSpPr>
          <p:nvPr>
            <p:ph type="sldNum" sz="quarter" idx="10"/>
          </p:nvPr>
        </p:nvSpPr>
        <p:spPr/>
        <p:txBody>
          <a:bodyPr/>
          <a:lstStyle/>
          <a:p>
            <a:fld id="{0998D5BB-B127-481F-BC0A-2F77C576BB34}" type="slidenum">
              <a:rPr lang="en-US" smtClean="0"/>
              <a:t>2</a:t>
            </a:fld>
            <a:endParaRPr lang="en-US" dirty="0"/>
          </a:p>
        </p:txBody>
      </p:sp>
    </p:spTree>
    <p:extLst>
      <p:ext uri="{BB962C8B-B14F-4D97-AF65-F5344CB8AC3E}">
        <p14:creationId xmlns:p14="http://schemas.microsoft.com/office/powerpoint/2010/main" val="9206794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When designing the architecture of your solution, consider the following factors: </a:t>
            </a:r>
          </a:p>
          <a:p>
            <a:r>
              <a:rPr lang="en-US" sz="1200" kern="1200" dirty="0">
                <a:solidFill>
                  <a:schemeClr val="tx1"/>
                </a:solidFill>
                <a:effectLst/>
                <a:latin typeface="+mn-lt"/>
                <a:ea typeface="+mn-ea"/>
                <a:cs typeface="+mn-cs"/>
              </a:rPr>
              <a:t>- the choice of the Azure region(s)</a:t>
            </a:r>
          </a:p>
          <a:p>
            <a:r>
              <a:rPr lang="en-US" sz="1200" kern="1200" dirty="0">
                <a:solidFill>
                  <a:schemeClr val="tx1"/>
                </a:solidFill>
                <a:effectLst/>
                <a:latin typeface="+mn-lt"/>
                <a:ea typeface="+mn-ea"/>
                <a:cs typeface="+mn-cs"/>
              </a:rPr>
              <a:t>- the hybrid connectivity method (ExpressRoute and/or Site to Site VPN)</a:t>
            </a:r>
          </a:p>
          <a:p>
            <a:r>
              <a:rPr lang="en-US" sz="1200" kern="1200" dirty="0">
                <a:solidFill>
                  <a:schemeClr val="tx1"/>
                </a:solidFill>
                <a:effectLst/>
                <a:latin typeface="+mn-lt"/>
                <a:ea typeface="+mn-ea"/>
                <a:cs typeface="+mn-cs"/>
              </a:rPr>
              <a:t>- the choice of the virtual gateway SKUs</a:t>
            </a:r>
          </a:p>
          <a:p>
            <a:r>
              <a:rPr lang="en-US" sz="1200" kern="1200" dirty="0">
                <a:solidFill>
                  <a:schemeClr val="tx1"/>
                </a:solidFill>
                <a:effectLst/>
                <a:latin typeface="+mn-lt"/>
                <a:ea typeface="+mn-ea"/>
                <a:cs typeface="+mn-cs"/>
              </a:rPr>
              <a:t>- the method of implementing high-availability of the database layer</a:t>
            </a:r>
          </a:p>
          <a:p>
            <a:r>
              <a:rPr lang="en-US" sz="1200" kern="1200" dirty="0">
                <a:solidFill>
                  <a:schemeClr val="tx1"/>
                </a:solidFill>
                <a:effectLst/>
                <a:latin typeface="+mn-lt"/>
                <a:ea typeface="+mn-ea"/>
                <a:cs typeface="+mn-cs"/>
              </a:rPr>
              <a:t>- the method of implementing high-availability of the ASCS and application servers</a:t>
            </a:r>
          </a:p>
          <a:p>
            <a:r>
              <a:rPr lang="en-US" sz="1200" kern="1200" dirty="0">
                <a:solidFill>
                  <a:schemeClr val="tx1"/>
                </a:solidFill>
                <a:effectLst/>
                <a:latin typeface="+mn-lt"/>
                <a:ea typeface="+mn-ea"/>
                <a:cs typeface="+mn-cs"/>
              </a:rPr>
              <a:t>- the role of Azure services in your solution</a:t>
            </a:r>
          </a:p>
          <a:p>
            <a:r>
              <a:rPr lang="en-US" sz="1200" kern="1200" dirty="0">
                <a:solidFill>
                  <a:schemeClr val="tx1"/>
                </a:solidFill>
                <a:effectLst/>
                <a:latin typeface="+mn-lt"/>
                <a:ea typeface="+mn-ea"/>
                <a:cs typeface="+mn-cs"/>
              </a:rPr>
              <a:t>- the method of implementing disaster recovery in your solution</a:t>
            </a:r>
          </a:p>
        </p:txBody>
      </p:sp>
      <p:sp>
        <p:nvSpPr>
          <p:cNvPr id="4" name="Slide Number Placeholder 3"/>
          <p:cNvSpPr>
            <a:spLocks noGrp="1"/>
          </p:cNvSpPr>
          <p:nvPr>
            <p:ph type="sldNum" sz="quarter" idx="10"/>
          </p:nvPr>
        </p:nvSpPr>
        <p:spPr/>
        <p:txBody>
          <a:bodyPr/>
          <a:lstStyle/>
          <a:p>
            <a:fld id="{148D4592-6837-45C4-B65B-13E03ECAF0B2}" type="slidenum">
              <a:rPr lang="en-US" smtClean="0"/>
              <a:t>20</a:t>
            </a:fld>
            <a:endParaRPr lang="en-US" dirty="0"/>
          </a:p>
        </p:txBody>
      </p:sp>
    </p:spTree>
    <p:extLst>
      <p:ext uri="{BB962C8B-B14F-4D97-AF65-F5344CB8AC3E}">
        <p14:creationId xmlns:p14="http://schemas.microsoft.com/office/powerpoint/2010/main" val="33388438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Demonstrate the use of Azure Pricing Calculator as you present this slide.</a:t>
            </a:r>
          </a:p>
        </p:txBody>
      </p:sp>
      <p:sp>
        <p:nvSpPr>
          <p:cNvPr id="4" name="Slide Number Placeholder 3"/>
          <p:cNvSpPr>
            <a:spLocks noGrp="1"/>
          </p:cNvSpPr>
          <p:nvPr>
            <p:ph type="sldNum" sz="quarter" idx="10"/>
          </p:nvPr>
        </p:nvSpPr>
        <p:spPr/>
        <p:txBody>
          <a:bodyPr/>
          <a:lstStyle/>
          <a:p>
            <a:fld id="{148D4592-6837-45C4-B65B-13E03ECAF0B2}" type="slidenum">
              <a:rPr lang="en-US" smtClean="0"/>
              <a:t>21</a:t>
            </a:fld>
            <a:endParaRPr lang="en-US" dirty="0"/>
          </a:p>
        </p:txBody>
      </p:sp>
    </p:spTree>
    <p:extLst>
      <p:ext uri="{BB962C8B-B14F-4D97-AF65-F5344CB8AC3E}">
        <p14:creationId xmlns:p14="http://schemas.microsoft.com/office/powerpoint/2010/main" val="42045227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the following list of requirements when designing your solution</a:t>
            </a:r>
          </a:p>
        </p:txBody>
      </p:sp>
      <p:sp>
        <p:nvSpPr>
          <p:cNvPr id="4" name="Slide Number Placeholder 3"/>
          <p:cNvSpPr>
            <a:spLocks noGrp="1"/>
          </p:cNvSpPr>
          <p:nvPr>
            <p:ph type="sldNum" sz="quarter" idx="10"/>
          </p:nvPr>
        </p:nvSpPr>
        <p:spPr/>
        <p:txBody>
          <a:bodyPr/>
          <a:lstStyle/>
          <a:p>
            <a:fld id="{148D4592-6837-45C4-B65B-13E03ECAF0B2}" type="slidenum">
              <a:rPr lang="en-US" smtClean="0"/>
              <a:t>22</a:t>
            </a:fld>
            <a:endParaRPr lang="en-US" dirty="0"/>
          </a:p>
        </p:txBody>
      </p:sp>
    </p:spTree>
    <p:extLst>
      <p:ext uri="{BB962C8B-B14F-4D97-AF65-F5344CB8AC3E}">
        <p14:creationId xmlns:p14="http://schemas.microsoft.com/office/powerpoint/2010/main" val="39555323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Inform students about the purpose of the second step of the design session</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2974428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Inform students about the purpose of the third step of the design session</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190261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Keep track of time and coordinate students’ activities</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7928338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target</a:t>
            </a:r>
            <a:r>
              <a:rPr lang="en-US" baseline="0" dirty="0"/>
              <a:t> audience should consist of:</a:t>
            </a:r>
          </a:p>
          <a:p>
            <a:pPr marL="252086" indent="-252086">
              <a:buFont typeface="Arial" panose="020B0604020202020204" pitchFamily="34" charset="0"/>
              <a:buChar char="•"/>
            </a:pPr>
            <a:r>
              <a:rPr lang="en-US" sz="2400" dirty="0">
                <a:solidFill>
                  <a:srgbClr val="FFFFFF"/>
                </a:solidFill>
              </a:rPr>
              <a:t>Business Development Manager (BDM) or Application Sponsor (CFO) </a:t>
            </a:r>
          </a:p>
          <a:p>
            <a:pPr marL="594938" lvl="1" indent="-252086">
              <a:buFont typeface="Wingdings" panose="05000000000000000000" pitchFamily="2" charset="2"/>
              <a:buChar char="§"/>
            </a:pPr>
            <a:r>
              <a:rPr lang="en-US" sz="2400" dirty="0">
                <a:solidFill>
                  <a:srgbClr val="FFFFFF"/>
                </a:solidFill>
              </a:rPr>
              <a:t>Funds projects &amp; apps</a:t>
            </a:r>
          </a:p>
          <a:p>
            <a:pPr marL="594938" lvl="1" indent="-252086">
              <a:buFont typeface="Wingdings" panose="05000000000000000000" pitchFamily="2" charset="2"/>
              <a:buChar char="§"/>
            </a:pPr>
            <a:r>
              <a:rPr lang="en-US" sz="2400" dirty="0">
                <a:solidFill>
                  <a:srgbClr val="FFFFFF"/>
                </a:solidFill>
              </a:rPr>
              <a:t>Most interested in public cloud</a:t>
            </a:r>
          </a:p>
          <a:p>
            <a:pPr marL="252086" indent="-252086">
              <a:spcBef>
                <a:spcPts val="1177"/>
              </a:spcBef>
              <a:buFont typeface="Arial" panose="020B0604020202020204" pitchFamily="34" charset="0"/>
              <a:buChar char="•"/>
            </a:pPr>
            <a:r>
              <a:rPr lang="en-US" sz="2400" dirty="0">
                <a:solidFill>
                  <a:srgbClr val="FFFFFF"/>
                </a:solidFill>
              </a:rPr>
              <a:t>Business Unit IT / Developers (Director of SAP Business Analysts, Director of SAP Operations)</a:t>
            </a:r>
          </a:p>
          <a:p>
            <a:pPr marL="594938" lvl="1" indent="-252086">
              <a:buFont typeface="Wingdings" panose="05000000000000000000" pitchFamily="2" charset="2"/>
              <a:buChar char="§"/>
            </a:pPr>
            <a:r>
              <a:rPr lang="en-US" sz="2400" dirty="0">
                <a:solidFill>
                  <a:srgbClr val="FFFFFF"/>
                </a:solidFill>
              </a:rPr>
              <a:t>Reports to BDM and is responsible for coding and testing apps</a:t>
            </a:r>
          </a:p>
          <a:p>
            <a:pPr marL="594938" lvl="1" indent="-252086">
              <a:buFont typeface="Wingdings" panose="05000000000000000000" pitchFamily="2" charset="2"/>
              <a:buChar char="§"/>
            </a:pPr>
            <a:r>
              <a:rPr lang="en-US" sz="2400" dirty="0">
                <a:solidFill>
                  <a:srgbClr val="FFFFFF"/>
                </a:solidFill>
              </a:rPr>
              <a:t>Big influencer of public cloud strategy</a:t>
            </a:r>
          </a:p>
          <a:p>
            <a:pPr marL="252086" indent="-252086">
              <a:spcBef>
                <a:spcPts val="1177"/>
              </a:spcBef>
              <a:buFont typeface="Arial" panose="020B0604020202020204" pitchFamily="34" charset="0"/>
              <a:buChar char="•"/>
            </a:pPr>
            <a:r>
              <a:rPr lang="en-US" sz="2400" dirty="0">
                <a:solidFill>
                  <a:srgbClr val="FFFFFF"/>
                </a:solidFill>
              </a:rPr>
              <a:t>Central IT (VP of IT Operations)</a:t>
            </a:r>
          </a:p>
          <a:p>
            <a:pPr marL="594938" lvl="1" indent="-252086">
              <a:buFont typeface="Wingdings" panose="05000000000000000000" pitchFamily="2" charset="2"/>
              <a:buChar char="§"/>
            </a:pPr>
            <a:r>
              <a:rPr lang="en-US" sz="2400" dirty="0">
                <a:solidFill>
                  <a:srgbClr val="FFFFFF"/>
                </a:solidFill>
              </a:rPr>
              <a:t>Reports into CIO and responsible for operating datacenter</a:t>
            </a:r>
          </a:p>
          <a:p>
            <a:pPr marL="594938" lvl="1" indent="-252086">
              <a:buFont typeface="Wingdings" panose="05000000000000000000" pitchFamily="2" charset="2"/>
              <a:buChar char="§"/>
            </a:pPr>
            <a:r>
              <a:rPr lang="en-US" sz="2400" dirty="0">
                <a:solidFill>
                  <a:srgbClr val="FFFFFF"/>
                </a:solidFill>
              </a:rPr>
              <a:t>Concerned about shadow IT created issues: security/compliance, server sprawl, and lack of control</a:t>
            </a:r>
          </a:p>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26</a:t>
            </a:fld>
            <a:endParaRPr lang="en-US" dirty="0"/>
          </a:p>
        </p:txBody>
      </p:sp>
    </p:spTree>
    <p:extLst>
      <p:ext uri="{BB962C8B-B14F-4D97-AF65-F5344CB8AC3E}">
        <p14:creationId xmlns:p14="http://schemas.microsoft.com/office/powerpoint/2010/main" val="13918566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very important to create a slide like this / for each customer / to share your observation on customer’s current state / and to tell all the benefits of migration / to Microsoft Cloud. So the current state is / #1 Contoso SAP is ERP on SQL, / #2 hardware is fixed size,/ underutilized and oversized / largest server is DB / with 8-core, 32GB RAM and 2TB DB, / no virtualization nor BI/Analytics identified / and customer concerned about migration. And benefits of Microsoft Cloud - / #1 the SAP application and platform / that Contoso is running / are fully certified for Azure. / #2 – Contoso SAP can scale up/down/out/in / any time and any way in Azure / #3 – 8-core Azure VM is just 80 cents per hour / and largest VM is 32-core, 448GB RAM and 41k SAPS. / Customer can have / full virtualization, automation, standardization / and BI/Analytics solutions in Azure, / and #6 SAP standard SAP System Copy Tool / can be used to Cloud migration.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3181AA1-5AA5-499F-AA0E-555CBAB09E7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2919784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general, there are two ways to determine the proper size of SAP systems to be implemented in Azure – by using reference sizing or by employing SAP Quick Sizer.</a:t>
            </a:r>
          </a:p>
          <a:p>
            <a:r>
              <a:rPr lang="en-US" sz="1200" kern="1200" dirty="0">
                <a:solidFill>
                  <a:schemeClr val="tx1"/>
                </a:solidFill>
                <a:effectLst/>
                <a:latin typeface="+mn-lt"/>
                <a:ea typeface="+mn-ea"/>
                <a:cs typeface="+mn-cs"/>
              </a:rPr>
              <a:t>For existing on-premises systems, you should reference system configuration and resource utilization data.  The system utilization information is collected by the SAP OS Collector and can be reported via transaction OS07N as well as the Early Watch Report.  Similar information can be retrieved by leveraging any system performance and statistics gathering tools.</a:t>
            </a:r>
          </a:p>
          <a:p>
            <a:r>
              <a:rPr lang="en-US" sz="1200" kern="1200" dirty="0">
                <a:solidFill>
                  <a:schemeClr val="tx1"/>
                </a:solidFill>
                <a:effectLst/>
                <a:latin typeface="+mn-lt"/>
                <a:ea typeface="+mn-ea"/>
                <a:cs typeface="+mn-cs"/>
              </a:rPr>
              <a:t>The SAP </a:t>
            </a:r>
            <a:r>
              <a:rPr lang="en-US" sz="1200" kern="1200" dirty="0" err="1">
                <a:solidFill>
                  <a:schemeClr val="tx1"/>
                </a:solidFill>
                <a:effectLst/>
                <a:latin typeface="+mn-lt"/>
                <a:ea typeface="+mn-ea"/>
                <a:cs typeface="+mn-cs"/>
              </a:rPr>
              <a:t>EarlyWatch</a:t>
            </a:r>
            <a:r>
              <a:rPr lang="en-US" sz="1200" kern="1200" dirty="0">
                <a:solidFill>
                  <a:schemeClr val="tx1"/>
                </a:solidFill>
                <a:effectLst/>
                <a:latin typeface="+mn-lt"/>
                <a:ea typeface="+mn-ea"/>
                <a:cs typeface="+mn-cs"/>
              </a:rPr>
              <a:t> Alert is a diagnostic service that delivers monitoring of both SAP and non-SAP systems in the SAP Solution Manager. The service captures variety of performance-related data, including, for example, general component status, system configuration, average response times, system load, critical error messages and process interruptions. </a:t>
            </a:r>
          </a:p>
          <a:p>
            <a:r>
              <a:rPr lang="en-US" sz="1200" kern="1200" dirty="0">
                <a:solidFill>
                  <a:schemeClr val="tx1"/>
                </a:solidFill>
                <a:effectLst/>
                <a:latin typeface="+mn-lt"/>
                <a:ea typeface="+mn-ea"/>
                <a:cs typeface="+mn-cs"/>
              </a:rPr>
              <a:t>For new systems, you should use SAP quick sizer, which can be accessed at https://service.sap.com/quicksizer. Note that access to it requires an Online Service System account. Online Service System (or, in short, OSS) is used to provide online access to SAP users and partners to SAP applications and data</a:t>
            </a:r>
          </a:p>
          <a:p>
            <a:r>
              <a:rPr lang="en-US" sz="1200" kern="1200" dirty="0">
                <a:solidFill>
                  <a:schemeClr val="tx1"/>
                </a:solidFill>
                <a:effectLst/>
                <a:latin typeface="+mn-lt"/>
                <a:ea typeface="+mn-ea"/>
                <a:cs typeface="+mn-cs"/>
              </a:rPr>
              <a:t>Quick Sizer offers two independent sizing approaches: user-based and throughput-based. For smaller environments, the user-based sizing approach might be sufficient. Business requirements are determined by the number of users performing business specific tasks. Users are grouped per business task according to their estimated usage activity. For larger and more complex environments, it is recommended to use throughput-based sizing. This takes into account not only the number of users performing business specific tasks but also an information about business processes and business objects.</a:t>
            </a:r>
            <a:endParaRPr lang="en-US" dirty="0"/>
          </a:p>
        </p:txBody>
      </p:sp>
      <p:sp>
        <p:nvSpPr>
          <p:cNvPr id="4" name="Slide Number Placeholder 3"/>
          <p:cNvSpPr>
            <a:spLocks noGrp="1"/>
          </p:cNvSpPr>
          <p:nvPr>
            <p:ph type="sldNum" sz="quarter" idx="10"/>
          </p:nvPr>
        </p:nvSpPr>
        <p:spPr/>
        <p:txBody>
          <a:bodyPr/>
          <a:lstStyle/>
          <a:p>
            <a:pPr marL="0" marR="0" lvl="0" indent="0" algn="r" defTabSz="1218987" rtl="0" eaLnBrk="1" fontAlgn="auto" latinLnBrk="0" hangingPunct="1">
              <a:lnSpc>
                <a:spcPct val="100000"/>
              </a:lnSpc>
              <a:spcBef>
                <a:spcPts val="0"/>
              </a:spcBef>
              <a:spcAft>
                <a:spcPts val="0"/>
              </a:spcAft>
              <a:buClrTx/>
              <a:buSzTx/>
              <a:buFontTx/>
              <a:buNone/>
              <a:tabLst/>
              <a:defRPr/>
            </a:pPr>
            <a:fld id="{71A41F1F-90BE-488A-B820-D47438566D65}"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1218987"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1869880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Here is a diagram illustrating the complete solution, including the Disaster Recovery environment,</a:t>
            </a:r>
            <a:r>
              <a:rPr lang="en-US" sz="1200" kern="1200" baseline="0" dirty="0">
                <a:solidFill>
                  <a:schemeClr val="tx1"/>
                </a:solidFill>
                <a:effectLst/>
                <a:latin typeface="+mn-lt"/>
                <a:ea typeface="+mn-ea"/>
                <a:cs typeface="+mn-cs"/>
              </a:rPr>
              <a:t> with </a:t>
            </a:r>
            <a:r>
              <a:rPr lang="en-US" sz="1200" dirty="0">
                <a:solidFill>
                  <a:schemeClr val="bg1"/>
                </a:solidFill>
              </a:rPr>
              <a:t>US</a:t>
            </a:r>
            <a:r>
              <a:rPr lang="en-US" sz="1200" baseline="0" dirty="0">
                <a:solidFill>
                  <a:schemeClr val="bg1"/>
                </a:solidFill>
              </a:rPr>
              <a:t> East 2 </a:t>
            </a:r>
            <a:r>
              <a:rPr lang="en-US" sz="1200" dirty="0">
                <a:solidFill>
                  <a:schemeClr val="bg1"/>
                </a:solidFill>
              </a:rPr>
              <a:t>as the primary region and US West 2 as the secondary</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primary Azure region will host highly available ASCS components, leveraging Windows Failover clustering. Access to ASCS components will be provided via an Azure  Internal Load Balancer. The database tier will consist of two highly available SQL Server instances implemented by using SQL Server AlwaysOn and exposed to the application tier via an Internal Load Balancer. We will also rely on SQL Server AlwaysOn to accommodate the disaster recovery requirement by replicating asynchronously content of the AlwaysOn Availability group to the other Azure region. To accomplish high availability on the application tier, we will deploy two Azure VMs hosting the Primary application server an additional application server. </a:t>
            </a:r>
          </a:p>
          <a:p>
            <a:r>
              <a:rPr lang="en-US" sz="1200" kern="1200" dirty="0">
                <a:solidFill>
                  <a:schemeClr val="tx1"/>
                </a:solidFill>
                <a:effectLst/>
                <a:latin typeface="+mn-lt"/>
                <a:ea typeface="+mn-ea"/>
                <a:cs typeface="+mn-cs"/>
              </a:rPr>
              <a:t>The second Azure region will host the third node of the SQL Server AlwaysOn cluster that, during normal business operations, can serve quality assurance, development, and test purposes. Note that, in an event of a disaster, we would need to provision the ASCS and SAP application servers in this region. This can be accomplished by using the backup and restore approach. </a:t>
            </a:r>
            <a:endParaRPr lang="en-US" dirty="0"/>
          </a:p>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29</a:t>
            </a:fld>
            <a:endParaRPr lang="en-US" dirty="0"/>
          </a:p>
        </p:txBody>
      </p:sp>
    </p:spTree>
    <p:extLst>
      <p:ext uri="{BB962C8B-B14F-4D97-AF65-F5344CB8AC3E}">
        <p14:creationId xmlns:p14="http://schemas.microsoft.com/office/powerpoint/2010/main" val="32635308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Inform students about the purpose of the first step of the design session</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a:t>
            </a:fld>
            <a:endParaRPr lang="en-US"/>
          </a:p>
        </p:txBody>
      </p:sp>
    </p:spTree>
    <p:extLst>
      <p:ext uri="{BB962C8B-B14F-4D97-AF65-F5344CB8AC3E}">
        <p14:creationId xmlns:p14="http://schemas.microsoft.com/office/powerpoint/2010/main" val="18124983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Reference this slide when describing both options of the preferred solution</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48D4592-6837-45C4-B65B-13E03ECAF0B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4410390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2400" dirty="0"/>
              <a:t>Here’re tips and key considerations / to design Azure VM / to run the most mission critical SAP / with extra large SAP database on Azure. / #1 (CLICK) – use certified Azure VM types,</a:t>
            </a:r>
            <a:r>
              <a:rPr lang="en-US" altLang="ja-JP" sz="2400" dirty="0"/>
              <a:t>/</a:t>
            </a:r>
            <a:r>
              <a:rPr lang="en-US" sz="2400" dirty="0"/>
              <a:t>especially for Production. / M Series VM will be certified / for both Any DB and HANA very soon, / and is good to use for Non-Production systems today. #2 (CLICK)  – Use Premium Storage / instead of Standard / for database and all I/O intensive VMs. #3  (CLICK) – / don’t forget storage space / required to store backup. That said - / in addition to extra local storage space / to keep short-term backup, / make sure to add cool storage / or Azure Backup Vault / if long-term backup retention / is the requirement. #4 (CLICK) – set up high availability / and disaster recovery solutions. Note that database replication feature / such as SQL Server </a:t>
            </a:r>
            <a:r>
              <a:rPr lang="en-US" sz="2400" dirty="0" err="1"/>
              <a:t>AlwaysOn</a:t>
            </a:r>
            <a:r>
              <a:rPr lang="en-US" sz="2400" dirty="0"/>
              <a:t> /is more efficient and reliable / than Azure Site Recovery / for large database replication / to provide nearly zero RPO. Please also note that / our 3</a:t>
            </a:r>
            <a:r>
              <a:rPr lang="en-US" sz="2400" baseline="30000" dirty="0"/>
              <a:t>rd</a:t>
            </a:r>
            <a:r>
              <a:rPr lang="en-US" sz="2400" dirty="0"/>
              <a:t> party solutions / such as / SIOS </a:t>
            </a:r>
            <a:r>
              <a:rPr lang="en-US" sz="2400" dirty="0" err="1"/>
              <a:t>DataKeeper</a:t>
            </a:r>
            <a:r>
              <a:rPr lang="en-US" sz="2400" dirty="0"/>
              <a:t> / is required today / to set up Windows failover cluster / for SAP ASCS on Azure. And #5 (CLICK) – ExpressRoute is always recommended for SAP environment. / This way / a customer in Australia for example / is running their entire SAP Business Suite / with 5TB ECC database / fully in Azure. </a:t>
            </a:r>
          </a:p>
          <a:p>
            <a:pPr marL="514350" marR="0" lvl="0" indent="-51435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24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endParaRPr>
          </a:p>
          <a:p>
            <a:pPr marL="514350" marR="0" lvl="0" indent="-51435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24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endParaRPr>
          </a:p>
          <a:p>
            <a:pPr marL="514350" marR="0" lvl="0" indent="-51435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24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Use certified Azure VM types</a:t>
            </a:r>
          </a:p>
          <a:p>
            <a:pPr marL="971550" marR="0" lvl="1" indent="-5143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Database (Any DB), Application : D/DS11 v2-D/DS15 v2 VM, GS1-GS5 VM</a:t>
            </a:r>
          </a:p>
          <a:p>
            <a:pPr marL="1428750" lvl="2" indent="-514350">
              <a:buFont typeface="Arial" panose="020B0604020202020204" pitchFamily="34" charset="0"/>
              <a:buChar char="•"/>
              <a:defRPr/>
            </a:pPr>
            <a:r>
              <a:rPr lang="en-US" dirty="0">
                <a:solidFill>
                  <a:prstClr val="black"/>
                </a:solidFill>
                <a:latin typeface="Segoe UI Light" panose="020B0502040204020203" pitchFamily="34" charset="0"/>
                <a:cs typeface="Segoe UI Light" panose="020B0502040204020203" pitchFamily="34" charset="0"/>
              </a:rPr>
              <a:t>Certification for E_v3 and M are coming later this CY</a:t>
            </a:r>
            <a:endParaRPr kumimoji="0" lang="en-US" b="0" i="0" u="none" strike="noStrike" kern="1200" cap="none" spc="0" normalizeH="0" baseline="0" noProof="0" dirty="0">
              <a:ln>
                <a:noFill/>
              </a:ln>
              <a:solidFill>
                <a:prstClr val="black"/>
              </a:solidFill>
              <a:effectLst/>
              <a:uLnTx/>
              <a:uFillTx/>
              <a:latin typeface="Segoe UI Light" panose="020B0502040204020203" pitchFamily="34" charset="0"/>
              <a:cs typeface="Segoe UI Light" panose="020B0502040204020203" pitchFamily="34" charset="0"/>
            </a:endParaRPr>
          </a:p>
          <a:p>
            <a:pPr marL="971550" marR="0" lvl="1" indent="-5143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Database (HANA) : GS5 VM</a:t>
            </a:r>
          </a:p>
          <a:p>
            <a:pPr marL="1428750" lvl="2" indent="-514350">
              <a:buFont typeface="Arial" panose="020B0604020202020204" pitchFamily="34" charset="0"/>
              <a:buChar char="•"/>
              <a:defRPr/>
            </a:pPr>
            <a:r>
              <a:rPr lang="en-US" dirty="0">
                <a:solidFill>
                  <a:prstClr val="black"/>
                </a:solidFill>
                <a:latin typeface="Segoe UI Light" panose="020B0502040204020203" pitchFamily="34" charset="0"/>
                <a:cs typeface="Segoe UI Light" panose="020B0502040204020203" pitchFamily="34" charset="0"/>
              </a:rPr>
              <a:t>Certification for E_v3 and M are coming later this CY</a:t>
            </a:r>
            <a:endParaRPr kumimoji="0" lang="en-US" b="0" i="0" u="none" strike="noStrike" kern="1200" cap="none" spc="0" normalizeH="0" baseline="0" noProof="0" dirty="0">
              <a:ln>
                <a:noFill/>
              </a:ln>
              <a:solidFill>
                <a:prstClr val="black"/>
              </a:solidFill>
              <a:effectLst/>
              <a:uLnTx/>
              <a:uFillTx/>
              <a:latin typeface="Segoe UI Light" panose="020B0502040204020203" pitchFamily="34" charset="0"/>
              <a:cs typeface="Segoe UI Light" panose="020B0502040204020203" pitchFamily="34" charset="0"/>
            </a:endParaRPr>
          </a:p>
          <a:p>
            <a:pPr marL="514350" marR="0" lvl="0" indent="-51435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24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Use Premium Storage to VMs running Database </a:t>
            </a:r>
          </a:p>
          <a:p>
            <a:pPr marL="514350" marR="0" lvl="0" indent="-51435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24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Consider additional storage space to store backup</a:t>
            </a:r>
          </a:p>
          <a:p>
            <a:pPr marL="971550" marR="0" lvl="1" indent="-5143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Short-term : local storage (same storage as SAP database files) </a:t>
            </a:r>
          </a:p>
          <a:p>
            <a:pPr marL="971550" marR="0" lvl="1" indent="-5143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Long-term : Cool storage, Azure Backup Vault</a:t>
            </a:r>
          </a:p>
          <a:p>
            <a:pPr marL="514350" marR="0" lvl="0" indent="-51435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24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Set up high availability and disaster recovery solutions as needed</a:t>
            </a:r>
          </a:p>
          <a:p>
            <a:pPr marL="971550" marR="0" lvl="1" indent="-5143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Database HA/DR : SQL Server </a:t>
            </a:r>
            <a:r>
              <a:rPr kumimoji="0" lang="en-US" sz="2000" b="0" i="0" u="none" strike="noStrike" kern="1200" cap="none" spc="0" normalizeH="0" baseline="0" noProof="0" dirty="0" err="1">
                <a:ln>
                  <a:noFill/>
                </a:ln>
                <a:solidFill>
                  <a:prstClr val="black"/>
                </a:solidFill>
                <a:effectLst/>
                <a:uLnTx/>
                <a:uFillTx/>
                <a:latin typeface="Segoe UI Light" panose="020B0502040204020203" pitchFamily="34" charset="0"/>
                <a:ea typeface="+mn-ea"/>
                <a:cs typeface="Segoe UI Light" panose="020B0502040204020203" pitchFamily="34" charset="0"/>
              </a:rPr>
              <a:t>AlwaysOn</a:t>
            </a:r>
            <a:r>
              <a:rPr kumimoji="0" lang="en-US" sz="20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 HANA System Replication, Oracle Data Guard </a:t>
            </a:r>
            <a:r>
              <a:rPr kumimoji="0" lang="en-US" sz="2000" b="0" i="0" u="none" strike="noStrike" kern="1200" cap="none" spc="0" normalizeH="0" baseline="0" noProof="0" dirty="0" err="1">
                <a:ln>
                  <a:noFill/>
                </a:ln>
                <a:solidFill>
                  <a:prstClr val="black"/>
                </a:solidFill>
                <a:effectLst/>
                <a:uLnTx/>
                <a:uFillTx/>
                <a:latin typeface="Segoe UI Light" panose="020B0502040204020203" pitchFamily="34" charset="0"/>
                <a:ea typeface="+mn-ea"/>
                <a:cs typeface="Segoe UI Light" panose="020B0502040204020203" pitchFamily="34" charset="0"/>
              </a:rPr>
              <a:t>etc</a:t>
            </a:r>
            <a:endParaRPr kumimoji="0" lang="en-US" sz="20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endParaRPr>
          </a:p>
          <a:p>
            <a:pPr marL="971550" marR="0" lvl="1" indent="-5143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ASCS HA : Windows failover cluster with SIOS </a:t>
            </a:r>
            <a:r>
              <a:rPr kumimoji="0" lang="en-US" sz="2000" b="0" i="0" u="none" strike="noStrike" kern="1200" cap="none" spc="0" normalizeH="0" baseline="0" noProof="0" dirty="0" err="1">
                <a:ln>
                  <a:noFill/>
                </a:ln>
                <a:solidFill>
                  <a:prstClr val="black"/>
                </a:solidFill>
                <a:effectLst/>
                <a:uLnTx/>
                <a:uFillTx/>
                <a:latin typeface="Segoe UI Light" panose="020B0502040204020203" pitchFamily="34" charset="0"/>
                <a:ea typeface="+mn-ea"/>
                <a:cs typeface="Segoe UI Light" panose="020B0502040204020203" pitchFamily="34" charset="0"/>
              </a:rPr>
              <a:t>DataKeeper</a:t>
            </a:r>
            <a:r>
              <a:rPr kumimoji="0" lang="en-US" sz="20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 Linux cluster</a:t>
            </a:r>
          </a:p>
          <a:p>
            <a:pPr marL="1428750" lvl="2" indent="-514350">
              <a:buFont typeface="Arial" panose="020B0604020202020204" pitchFamily="34" charset="0"/>
              <a:buChar char="•"/>
              <a:defRPr/>
            </a:pPr>
            <a:r>
              <a:rPr lang="en-US" dirty="0">
                <a:solidFill>
                  <a:prstClr val="black"/>
                </a:solidFill>
                <a:latin typeface="Segoe UI Light" panose="020B0502040204020203" pitchFamily="34" charset="0"/>
                <a:cs typeface="Segoe UI Light" panose="020B0502040204020203" pitchFamily="34" charset="0"/>
              </a:rPr>
              <a:t>Certification for Windows 2016 failover cluster with SOFS (Scale Out File Server) coming later this CY</a:t>
            </a:r>
            <a:endParaRPr kumimoji="0" lang="en-US" b="0" i="0" u="none" strike="noStrike" kern="1200" cap="none" spc="0" normalizeH="0" baseline="0" noProof="0" dirty="0">
              <a:ln>
                <a:noFill/>
              </a:ln>
              <a:solidFill>
                <a:prstClr val="black"/>
              </a:solidFill>
              <a:effectLst/>
              <a:uLnTx/>
              <a:uFillTx/>
              <a:latin typeface="Segoe UI Light" panose="020B0502040204020203" pitchFamily="34" charset="0"/>
              <a:cs typeface="Segoe UI Light" panose="020B0502040204020203" pitchFamily="34" charset="0"/>
            </a:endParaRPr>
          </a:p>
          <a:p>
            <a:pPr marL="971550" marR="0" lvl="1" indent="-5143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File DR : File replication tool</a:t>
            </a:r>
          </a:p>
          <a:p>
            <a:pPr marL="971550" marR="0" lvl="1" indent="-5143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VM DR : Azure Site Recovery (Azure to Azure) </a:t>
            </a:r>
          </a:p>
          <a:p>
            <a:pPr marL="514350" marR="0" lvl="0" indent="-51435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24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ExpressRoute is recommended for stable network latency, bandwidth &amp; performance </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55A04F-69D3-4425-B47E-890457CFB11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6718658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Some of the cost of</a:t>
            </a:r>
            <a:r>
              <a:rPr lang="en-US" baseline="0" dirty="0"/>
              <a:t> the proposed solution is not included in the </a:t>
            </a:r>
            <a:r>
              <a:rPr lang="en-US" dirty="0"/>
              <a:t>pricing estimate,</a:t>
            </a:r>
            <a:r>
              <a:rPr lang="en-US" baseline="0" dirty="0"/>
              <a:t> primarily those resulting from the network connectivity infrastructure, licensing, and support requirements.</a:t>
            </a:r>
            <a:endParaRPr lang="en-US" dirty="0"/>
          </a:p>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32</a:t>
            </a:fld>
            <a:endParaRPr lang="en-US" dirty="0"/>
          </a:p>
        </p:txBody>
      </p:sp>
    </p:spTree>
    <p:extLst>
      <p:ext uri="{BB962C8B-B14F-4D97-AF65-F5344CB8AC3E}">
        <p14:creationId xmlns:p14="http://schemas.microsoft.com/office/powerpoint/2010/main" val="92786876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estimated</a:t>
            </a:r>
            <a:r>
              <a:rPr lang="en-US" baseline="0" dirty="0"/>
              <a:t> cost of the solution (as of 03/25/18) is $6,347.71 per month.</a:t>
            </a:r>
            <a:endParaRPr lang="en-US" dirty="0"/>
          </a:p>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33</a:t>
            </a:fld>
            <a:endParaRPr lang="en-US" dirty="0"/>
          </a:p>
        </p:txBody>
      </p:sp>
    </p:spTree>
    <p:extLst>
      <p:ext uri="{BB962C8B-B14F-4D97-AF65-F5344CB8AC3E}">
        <p14:creationId xmlns:p14="http://schemas.microsoft.com/office/powerpoint/2010/main" val="424611877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Tips to calculate costs of Azure / very accurately / so that you win every SAP opportunity by design - / #1 (CLICK) VM uptime is a critical input / for Compute Cost. #2 (CLICK) – think about using Compute Pre-purchase Plan – / or CPP / for VMs that need to be 24 x 7. CPP is a VM discount program / with 1-year pre-commit / which is available through Microsoft Enterprise Agreement / or EA. #3 (CLICK) –licensing of HANA Large Instances is / 1 or 3-year commitment, / there’s no pay-per-use – / and 3-year / s much more cost efficient / than 1-year. Note that ‘step-up’ SKUs are available / so that customer can start small / with a small SKU / let’s say 1.5TB / and switch to a larger SKU / say 4TB / even during the commitment period, / and paying only delta. #4 (CLICK) – make sure to include storage and network / in the bill of material. #5 (CLICK) – make sure to ask customer / to quote / SAP licenses, / </a:t>
            </a:r>
            <a:r>
              <a:rPr lang="en-US" err="1"/>
              <a:t>linux</a:t>
            </a:r>
            <a:r>
              <a:rPr lang="en-US"/>
              <a:t> </a:t>
            </a:r>
            <a:r>
              <a:rPr lang="en-US" err="1"/>
              <a:t>os</a:t>
            </a:r>
            <a:r>
              <a:rPr lang="en-US"/>
              <a:t> licenses / and Microsoft Support/  separately from our proposal. Note that / in case HANA Large Instances is used/ Microsoft Premier Support is required. </a:t>
            </a:r>
          </a:p>
          <a:p>
            <a:endParaRPr lang="en-US"/>
          </a:p>
          <a:p>
            <a:pPr marL="514350" marR="0" lvl="0" indent="-51435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32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Estimate uptime of each Azure VM </a:t>
            </a:r>
          </a:p>
          <a:p>
            <a:pPr marL="971550" marR="0" lvl="1" indent="-5143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Especially Non-Production systems</a:t>
            </a:r>
          </a:p>
          <a:p>
            <a:pPr marL="514350" marR="0" lvl="0" indent="-51435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32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Use Compute Pre-purchase Plan (CPP) for Azure VM</a:t>
            </a:r>
          </a:p>
          <a:p>
            <a:pPr marL="971550" marR="0" lvl="1" indent="-5143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VMs that are 24 x 7</a:t>
            </a:r>
          </a:p>
          <a:p>
            <a:pPr marL="514350" marR="0" lvl="0" indent="-51435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32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Use 3-year commitment for HANA Large Instances </a:t>
            </a:r>
          </a:p>
          <a:p>
            <a:pPr marL="971550" marR="0" lvl="1" indent="-5143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“Step-up” SKUs available to start small </a:t>
            </a:r>
          </a:p>
          <a:p>
            <a:pPr marL="514350" marR="0" lvl="0" indent="-51435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32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Make sure to include costs for storage and VPN/ExpressRoute Gateway</a:t>
            </a:r>
          </a:p>
          <a:p>
            <a:pPr marL="514350" marR="0" lvl="0" indent="-51435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32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Make sure to quote costs for SAP licenses, OS (RHEL/SLES) licenses and Microsoft Support</a:t>
            </a:r>
          </a:p>
          <a:p>
            <a:pPr marL="971550" marR="0" lvl="1" indent="-5143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In case of HANA Large Instances Premier Support is required</a:t>
            </a: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55A04F-69D3-4425-B47E-890457CFB11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7339844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Step through the process of carrying out a cloud assessment session</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55A04F-69D3-4425-B47E-890457CFB11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8673925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Verify that the resources referenced on this slide are up-to-date</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55A04F-69D3-4425-B47E-890457CFB11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3140785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9A6D4-FB34-4BDB-BA1E-7271914431FC}"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6/28/2019 9:25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C87E0CF-87F6-4B58-B8B8-DCAB2DAAF3C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401134401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You must ensure that the combination of the server OS and</a:t>
            </a:r>
            <a:r>
              <a:rPr lang="en-US" baseline="0" dirty="0"/>
              <a:t> t</a:t>
            </a:r>
            <a:r>
              <a:rPr lang="en-US" dirty="0"/>
              <a:t>he</a:t>
            </a:r>
            <a:r>
              <a:rPr lang="en-US" baseline="0" dirty="0"/>
              <a:t> database management platform is supported by SAP.</a:t>
            </a:r>
            <a:endParaRPr lang="en-US" dirty="0"/>
          </a:p>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39</a:t>
            </a:fld>
            <a:endParaRPr lang="en-US" dirty="0"/>
          </a:p>
        </p:txBody>
      </p:sp>
    </p:spTree>
    <p:extLst>
      <p:ext uri="{BB962C8B-B14F-4D97-AF65-F5344CB8AC3E}">
        <p14:creationId xmlns:p14="http://schemas.microsoft.com/office/powerpoint/2010/main" val="120230232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When choosing the OS/DBMS</a:t>
            </a:r>
            <a:r>
              <a:rPr lang="en-US" baseline="0" dirty="0"/>
              <a:t> platform, follow the workflow provided on this slide.</a:t>
            </a:r>
            <a:endParaRPr lang="en-US" dirty="0"/>
          </a:p>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42</a:t>
            </a:fld>
            <a:endParaRPr lang="en-US" dirty="0"/>
          </a:p>
        </p:txBody>
      </p:sp>
    </p:spTree>
    <p:extLst>
      <p:ext uri="{BB962C8B-B14F-4D97-AF65-F5344CB8AC3E}">
        <p14:creationId xmlns:p14="http://schemas.microsoft.com/office/powerpoint/2010/main" val="15468551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Contoso Group is a US-based telecommunications company with headquarters in NY.  </a:t>
            </a:r>
          </a:p>
          <a:p>
            <a:r>
              <a:rPr lang="en-US" dirty="0"/>
              <a:t>Contoso Group maintains on-premises deployments of SAP Business Suite on Windows Server 2008 R2 with a SQL Server 2008 R2 in its US-based data center.</a:t>
            </a:r>
          </a:p>
          <a:p>
            <a:r>
              <a:rPr lang="en-US" dirty="0"/>
              <a:t>Contoso Leadership and Planning Groups wants to drastically reduce server and storage hardware in their own datacenters to minimize IT related costs. Contoso has already a number of their non-SAP systems migrated to Azure. The leadership asked Contoso IT to look into the possibility to migrate its existing SAP Business Suite to cloud. </a:t>
            </a:r>
          </a:p>
          <a:p>
            <a:r>
              <a:rPr lang="en-US" dirty="0"/>
              <a:t>Contoso IT decided to leverage its knowledge of the Microsoft cloud platform and existing ExpressRoute connectivity to host its SAP landscape in Azure. </a:t>
            </a:r>
          </a:p>
          <a:p>
            <a:r>
              <a:rPr lang="en-US" dirty="0"/>
              <a:t>Considering that Contoso finance and supply chain teams strongly rely on SAP Business Suite, the systems should be highly available and their performance must be predictable and consistent.  In addition, the management team wants to leverage disaster recovery capabilities offered by Azure in order to ensure resiliency in case the primary region hosting the new deployment becomes unavailable. </a:t>
            </a:r>
          </a:p>
          <a:p>
            <a:r>
              <a:rPr lang="en-US" dirty="0"/>
              <a:t>Before migrating the production environment, Contoso wants to test its new deployment approach by provisioning development, and UAT environments in Azure.</a:t>
            </a:r>
          </a:p>
        </p:txBody>
      </p:sp>
      <p:sp>
        <p:nvSpPr>
          <p:cNvPr id="4" name="Slide Number Placeholder 3"/>
          <p:cNvSpPr>
            <a:spLocks noGrp="1"/>
          </p:cNvSpPr>
          <p:nvPr>
            <p:ph type="sldNum" sz="quarter" idx="10"/>
          </p:nvPr>
        </p:nvSpPr>
        <p:spPr/>
        <p:txBody>
          <a:bodyPr/>
          <a:lstStyle/>
          <a:p>
            <a:fld id="{0998D5BB-B127-481F-BC0A-2F77C576BB34}" type="slidenum">
              <a:rPr lang="en-US" smtClean="0"/>
              <a:t>4</a:t>
            </a:fld>
            <a:endParaRPr lang="en-US" dirty="0"/>
          </a:p>
        </p:txBody>
      </p:sp>
    </p:spTree>
    <p:extLst>
      <p:ext uri="{BB962C8B-B14F-4D97-AF65-F5344CB8AC3E}">
        <p14:creationId xmlns:p14="http://schemas.microsoft.com/office/powerpoint/2010/main" val="76771084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As part of the migration,</a:t>
            </a:r>
            <a:r>
              <a:rPr lang="en-US" baseline="0" dirty="0"/>
              <a:t> you have the option of modernizing your SAP platform.</a:t>
            </a:r>
            <a:endParaRPr lang="en-US" dirty="0"/>
          </a:p>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43</a:t>
            </a:fld>
            <a:endParaRPr lang="en-US" dirty="0"/>
          </a:p>
        </p:txBody>
      </p:sp>
    </p:spTree>
    <p:extLst>
      <p:ext uri="{BB962C8B-B14F-4D97-AF65-F5344CB8AC3E}">
        <p14:creationId xmlns:p14="http://schemas.microsoft.com/office/powerpoint/2010/main" val="258025378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solution sizing is a continuous</a:t>
            </a:r>
            <a:r>
              <a:rPr lang="en-US" baseline="0" dirty="0"/>
              <a:t> process that involve monitoring, re-sizing, and adjusting. Fortunately, resizing Azure VMs is a straightforward process.</a:t>
            </a:r>
            <a:endParaRPr lang="en-US" dirty="0"/>
          </a:p>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44</a:t>
            </a:fld>
            <a:endParaRPr lang="en-US" dirty="0"/>
          </a:p>
        </p:txBody>
      </p:sp>
    </p:spTree>
    <p:extLst>
      <p:ext uri="{BB962C8B-B14F-4D97-AF65-F5344CB8AC3E}">
        <p14:creationId xmlns:p14="http://schemas.microsoft.com/office/powerpoint/2010/main" val="42535475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schemeClr val="bg1"/>
                </a:solidFill>
              </a:rPr>
              <a:t>The CIO, Andrew Cross</a:t>
            </a:r>
            <a:r>
              <a:rPr lang="en-US" sz="1400" baseline="0" dirty="0">
                <a:solidFill>
                  <a:schemeClr val="bg1"/>
                </a:solidFill>
              </a:rPr>
              <a:t> stated “</a:t>
            </a:r>
            <a:r>
              <a:rPr lang="en-US" sz="1200" i="1" dirty="0">
                <a:solidFill>
                  <a:schemeClr val="bg1"/>
                </a:solidFill>
              </a:rPr>
              <a:t>Our existing on-premises SAP development and test environments no longer meet the agility required by the fast pace of changes in our business. In addition, our operational dependencies on SAP applications force us to seek reasonably priced availability and disaster recovery capabilities for our production SAP deployments.</a:t>
            </a:r>
            <a:r>
              <a:rPr lang="en-US" sz="1200" dirty="0">
                <a:solidFill>
                  <a:schemeClr val="bg1"/>
                </a:solidFill>
              </a:rPr>
              <a:t>” </a:t>
            </a:r>
          </a:p>
        </p:txBody>
      </p:sp>
      <p:sp>
        <p:nvSpPr>
          <p:cNvPr id="4" name="Slide Number Placeholder 3"/>
          <p:cNvSpPr>
            <a:spLocks noGrp="1"/>
          </p:cNvSpPr>
          <p:nvPr>
            <p:ph type="sldNum" sz="quarter" idx="10"/>
          </p:nvPr>
        </p:nvSpPr>
        <p:spPr/>
        <p:txBody>
          <a:bodyPr/>
          <a:lstStyle/>
          <a:p>
            <a:fld id="{148D4592-6837-45C4-B65B-13E03ECAF0B2}" type="slidenum">
              <a:rPr lang="en-US" smtClean="0"/>
              <a:t>5</a:t>
            </a:fld>
            <a:endParaRPr lang="en-US" dirty="0"/>
          </a:p>
        </p:txBody>
      </p:sp>
    </p:spTree>
    <p:extLst>
      <p:ext uri="{BB962C8B-B14F-4D97-AF65-F5344CB8AC3E}">
        <p14:creationId xmlns:p14="http://schemas.microsoft.com/office/powerpoint/2010/main" val="23009520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Contoso Group has an existing on-premises deployment of SAP ECC (SAP ERP Central Component) 6.0 on Windows Server 2008 R2 with a SQL Server 2008 R2 database in its US-based data center near New York City. The deployment consists of the development, test, quality assurance, and production systems. </a:t>
            </a:r>
          </a:p>
          <a:p>
            <a:r>
              <a:rPr lang="en-US" dirty="0"/>
              <a:t>The production app tier consists of three physical servers, each with 8 CPU cores and 32GB RAM. The production database tier is hosted on a single physical server with the same hardware configuration. The average performance of the application tier and the database tier is about 30,000 SAPS and 15,000 SAPS, respectively. The production SAP database workload generates about 20,000 IOPS. The current production DB size is 750GB. According to the estimates of the Contoso SAP team, the database is bound to grow to about 1TB in the next few years. In case of a disaster affecting the production instance, the business expects the RPO and RTO of 15 minutes and 2 hours, respectively. </a:t>
            </a:r>
          </a:p>
        </p:txBody>
      </p:sp>
      <p:sp>
        <p:nvSpPr>
          <p:cNvPr id="4" name="Slide Number Placeholder 3"/>
          <p:cNvSpPr>
            <a:spLocks noGrp="1"/>
          </p:cNvSpPr>
          <p:nvPr>
            <p:ph type="sldNum" sz="quarter" idx="10"/>
          </p:nvPr>
        </p:nvSpPr>
        <p:spPr/>
        <p:txBody>
          <a:bodyPr/>
          <a:lstStyle/>
          <a:p>
            <a:pPr marL="0" marR="0" lvl="0" indent="0" algn="r" defTabSz="1125479" rtl="0" eaLnBrk="1" fontAlgn="auto" latinLnBrk="0" hangingPunct="1">
              <a:lnSpc>
                <a:spcPct val="100000"/>
              </a:lnSpc>
              <a:spcBef>
                <a:spcPts val="0"/>
              </a:spcBef>
              <a:spcAft>
                <a:spcPts val="0"/>
              </a:spcAft>
              <a:buClrTx/>
              <a:buSzTx/>
              <a:buFontTx/>
              <a:buNone/>
              <a:tabLst/>
              <a:defRPr/>
            </a:pPr>
            <a:fld id="{6785B91C-0EBA-4C13-981C-3ED869E6E166}"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1125479"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97100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Customer</a:t>
            </a:r>
            <a:r>
              <a:rPr lang="en-US" baseline="0" dirty="0"/>
              <a:t> raised some concerns and objections: </a:t>
            </a:r>
          </a:p>
          <a:p>
            <a:pPr marL="171450" lvl="0" indent="-171450">
              <a:buFontTx/>
              <a:buChar char="-"/>
            </a:pPr>
            <a:r>
              <a:rPr lang="en-US" sz="1200" dirty="0">
                <a:solidFill>
                  <a:schemeClr val="bg1"/>
                </a:solidFill>
              </a:rPr>
              <a:t>If I have already paid for my hardware to host my dev/test environment, how am I getting any cost savings by moving it to Azure?  How much more is your cloud solution costing me?</a:t>
            </a:r>
          </a:p>
          <a:p>
            <a:pPr marL="171450" lvl="0" indent="-171450">
              <a:buFontTx/>
              <a:buChar char="-"/>
            </a:pPr>
            <a:r>
              <a:rPr lang="en-US" sz="1200" dirty="0">
                <a:solidFill>
                  <a:schemeClr val="bg1"/>
                </a:solidFill>
              </a:rPr>
              <a:t>What if I need my cloud resources to access on-premises resources?</a:t>
            </a:r>
          </a:p>
          <a:p>
            <a:pPr marL="171450" lvl="0" indent="-171450">
              <a:buFontTx/>
              <a:buChar char="-"/>
            </a:pPr>
            <a:r>
              <a:rPr lang="en-US" sz="1200" dirty="0">
                <a:solidFill>
                  <a:schemeClr val="bg1"/>
                </a:solidFill>
              </a:rPr>
              <a:t>Will Azure meet our security and compliance requirements?</a:t>
            </a:r>
          </a:p>
          <a:p>
            <a:pPr marL="171450" lvl="0" indent="-171450">
              <a:buFontTx/>
              <a:buChar char="-"/>
            </a:pPr>
            <a:r>
              <a:rPr lang="en-US" sz="1200" dirty="0">
                <a:solidFill>
                  <a:schemeClr val="bg1"/>
                </a:solidFill>
              </a:rPr>
              <a:t>Do I have to pay for resources when they are stopped?</a:t>
            </a:r>
          </a:p>
          <a:p>
            <a:pPr marL="171450" lvl="0" indent="-171450">
              <a:buFontTx/>
              <a:buChar char="-"/>
            </a:pPr>
            <a:r>
              <a:rPr lang="en-US" sz="1200" dirty="0">
                <a:solidFill>
                  <a:schemeClr val="bg1"/>
                </a:solidFill>
              </a:rPr>
              <a:t>For my dev environment, can I automate stopping VMs during idle times?</a:t>
            </a:r>
          </a:p>
        </p:txBody>
      </p:sp>
      <p:sp>
        <p:nvSpPr>
          <p:cNvPr id="4" name="Slide Number Placeholder 3"/>
          <p:cNvSpPr>
            <a:spLocks noGrp="1"/>
          </p:cNvSpPr>
          <p:nvPr>
            <p:ph type="sldNum" sz="quarter" idx="10"/>
          </p:nvPr>
        </p:nvSpPr>
        <p:spPr/>
        <p:txBody>
          <a:bodyPr/>
          <a:lstStyle/>
          <a:p>
            <a:fld id="{148D4592-6837-45C4-B65B-13E03ECAF0B2}" type="slidenum">
              <a:rPr lang="en-US" smtClean="0"/>
              <a:t>7</a:t>
            </a:fld>
            <a:endParaRPr lang="en-US" dirty="0"/>
          </a:p>
        </p:txBody>
      </p:sp>
    </p:spTree>
    <p:extLst>
      <p:ext uri="{BB962C8B-B14F-4D97-AF65-F5344CB8AC3E}">
        <p14:creationId xmlns:p14="http://schemas.microsoft.com/office/powerpoint/2010/main" val="41350620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Present the key design concepts applicable to this design session</a:t>
            </a:r>
          </a:p>
          <a:p>
            <a:endParaRPr lang="en-US" dirty="0"/>
          </a:p>
        </p:txBody>
      </p:sp>
      <p:sp>
        <p:nvSpPr>
          <p:cNvPr id="4" name="Slide Number Placeholder 3"/>
          <p:cNvSpPr>
            <a:spLocks noGrp="1"/>
          </p:cNvSpPr>
          <p:nvPr>
            <p:ph type="sldNum" sz="quarter" idx="5"/>
          </p:nvPr>
        </p:nvSpPr>
        <p:spPr/>
        <p:txBody>
          <a:bodyPr/>
          <a:lstStyle/>
          <a:p>
            <a:fld id="{148D4592-6837-45C4-B65B-13E03ECAF0B2}" type="slidenum">
              <a:rPr lang="en-US" smtClean="0"/>
              <a:t>8</a:t>
            </a:fld>
            <a:endParaRPr lang="en-US" dirty="0"/>
          </a:p>
        </p:txBody>
      </p:sp>
    </p:spTree>
    <p:extLst>
      <p:ext uri="{BB962C8B-B14F-4D97-AF65-F5344CB8AC3E}">
        <p14:creationId xmlns:p14="http://schemas.microsoft.com/office/powerpoint/2010/main" val="4591551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When implementing SAP HANA-based workloads in Azure, you have the choice of deploying HANA on Azure virtual machines or bare-metal, purpose-built hardware referred to as SAP HANA on Azure (Large Instances).</a:t>
            </a:r>
          </a:p>
          <a:p>
            <a:pPr lvl="0"/>
            <a:r>
              <a:rPr lang="en-US" sz="1200" kern="1200" dirty="0">
                <a:solidFill>
                  <a:schemeClr val="tx1"/>
                </a:solidFill>
                <a:effectLst/>
                <a:latin typeface="+mn-lt"/>
                <a:ea typeface="+mn-ea"/>
                <a:cs typeface="+mn-cs"/>
              </a:rPr>
              <a:t>There is a growing number of Azure VM SKUs certified for hosting SAP HANA including GS5 and a number of M family VM sizes (with M208ms_v2, featuring 5.7 </a:t>
            </a:r>
            <a:r>
              <a:rPr lang="en-US" sz="1200" kern="1200" dirty="0" err="1">
                <a:solidFill>
                  <a:schemeClr val="tx1"/>
                </a:solidFill>
                <a:effectLst/>
                <a:latin typeface="+mn-lt"/>
                <a:ea typeface="+mn-ea"/>
                <a:cs typeface="+mn-cs"/>
              </a:rPr>
              <a:t>TiB</a:t>
            </a:r>
            <a:r>
              <a:rPr lang="en-US" sz="1200" kern="1200" dirty="0">
                <a:solidFill>
                  <a:schemeClr val="tx1"/>
                </a:solidFill>
                <a:effectLst/>
                <a:latin typeface="+mn-lt"/>
                <a:ea typeface="+mn-ea"/>
                <a:cs typeface="+mn-cs"/>
              </a:rPr>
              <a:t> of memory and with M128s supporting scale-out configuration). There is also much larger selection of Azure VM SKUs that support non-HANA workloads (NetWeaver and non-NetWeaver products). </a:t>
            </a:r>
          </a:p>
          <a:p>
            <a:r>
              <a:rPr lang="en-US" sz="1200" kern="1200" dirty="0">
                <a:solidFill>
                  <a:schemeClr val="tx1"/>
                </a:solidFill>
                <a:effectLst/>
                <a:latin typeface="+mn-lt"/>
                <a:ea typeface="+mn-ea"/>
                <a:cs typeface="+mn-cs"/>
              </a:rPr>
              <a:t>SAP HANA on Azure (Large Instances) involves deploying and running SAP HANA without the use of a hypervisor,  with each physical server dedicated to an individual customers. The server hardware is part of a larger stamp that contain networking, compute, and storage infrastructure. Each stamp is associated with a tenant. A tenant is assigned to a single customer. A customer can have multiple tenants. SAP HANA on Azure (Large Instances) represents an example of HANA tailored data center integration (TDI) certified deployment methodology. Customers can choose from several server SKUs, ranging from 36 Intel CPU cores and 768 GB of memory to 480 Intel CPU cores and 24 TB (up to 120-TB in the scale-out configuration) of memory. Two different classes of hardware divide the SKUs into:</a:t>
            </a:r>
          </a:p>
          <a:p>
            <a:pPr marL="171450" lvl="0" indent="-171450">
              <a:buFontTx/>
              <a:buChar char="-"/>
            </a:pPr>
            <a:r>
              <a:rPr lang="en-US" sz="1200" kern="1200" dirty="0">
                <a:solidFill>
                  <a:schemeClr val="tx1"/>
                </a:solidFill>
                <a:effectLst/>
                <a:latin typeface="+mn-lt"/>
                <a:ea typeface="+mn-ea"/>
                <a:cs typeface="+mn-cs"/>
              </a:rPr>
              <a:t>S72, S72m, S96, S144, S144m, S192, S192m, and S192xm, which are referred to as the "Type I class" of SKUs.</a:t>
            </a:r>
          </a:p>
          <a:p>
            <a:pPr marL="171450" lvl="0" indent="-171450">
              <a:buFontTx/>
              <a:buChar char="-"/>
            </a:pPr>
            <a:r>
              <a:rPr lang="en-US" sz="1200" kern="1200" dirty="0">
                <a:solidFill>
                  <a:schemeClr val="tx1"/>
                </a:solidFill>
                <a:effectLst/>
                <a:latin typeface="+mn-lt"/>
                <a:ea typeface="+mn-ea"/>
                <a:cs typeface="+mn-cs"/>
              </a:rPr>
              <a:t>S384, S384m, S384xm, S384xxm, S576m, S576xm S768m, S768xm and S960m, which are referred to as the "Type II class" of SKUs.</a:t>
            </a: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01EFE40D-E08A-464F-96D6-CEB0B2DD69BC}"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3431642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4" y="2084187"/>
            <a:ext cx="8964186" cy="1793090"/>
          </a:xfrm>
          <a:noFill/>
        </p:spPr>
        <p:txBody>
          <a:bodyPr lIns="146304" tIns="91440" rIns="146304" bIns="91440" anchor="t" anchorCtr="0"/>
          <a:lstStyle>
            <a:lvl1pPr>
              <a:defRPr sz="4411" spc="-74" baseline="0">
                <a:gradFill>
                  <a:gsLst>
                    <a:gs pos="5833">
                      <a:schemeClr val="tx1"/>
                    </a:gs>
                    <a:gs pos="53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83"/>
            <a:ext cx="8964187" cy="1792326"/>
          </a:xfrm>
          <a:noFill/>
        </p:spPr>
        <p:txBody>
          <a:bodyPr lIns="182880" tIns="146304" rIns="182880" bIns="146304">
            <a:noAutofit/>
          </a:bodyPr>
          <a:lstStyle>
            <a:lvl1pPr marL="0" indent="0">
              <a:spcBef>
                <a:spcPts val="0"/>
              </a:spcBef>
              <a:buNone/>
              <a:defRPr sz="2647" spc="0" baseline="0">
                <a:gradFill>
                  <a:gsLst>
                    <a:gs pos="5833">
                      <a:schemeClr val="tx1"/>
                    </a:gs>
                    <a:gs pos="53000">
                      <a:schemeClr val="tx1"/>
                    </a:gs>
                  </a:gsLst>
                  <a:lin ang="5400000" scaled="0"/>
                </a:gradFill>
                <a:latin typeface="+mj-lt"/>
              </a:defRPr>
            </a:lvl1pPr>
          </a:lstStyle>
          <a:p>
            <a:pPr lvl="0"/>
            <a:r>
              <a:rPr lang="en-US"/>
              <a:t>Speaker Name</a:t>
            </a:r>
          </a:p>
        </p:txBody>
      </p:sp>
      <p:sp>
        <p:nvSpPr>
          <p:cNvPr id="2" name="Footer Placeholder 1"/>
          <p:cNvSpPr>
            <a:spLocks noGrp="1"/>
          </p:cNvSpPr>
          <p:nvPr>
            <p:ph type="ftr" sz="quarter" idx="13"/>
          </p:nvPr>
        </p:nvSpPr>
        <p:spPr/>
        <p:txBody>
          <a:bodyPr/>
          <a:lstStyle/>
          <a:p>
            <a:r>
              <a:rPr dirty="0">
                <a:gradFill>
                  <a:gsLst>
                    <a:gs pos="2239">
                      <a:srgbClr val="FFFFFF"/>
                    </a:gs>
                    <a:gs pos="11940">
                      <a:srgbClr val="FFFFFF"/>
                    </a:gs>
                  </a:gsLst>
                  <a:lin ang="5400000" scaled="0"/>
                </a:gra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FFFFFF"/>
                    </a:gs>
                    <a:gs pos="11940">
                      <a:srgbClr val="FFFFFF"/>
                    </a:gs>
                  </a:gsLst>
                  <a:lin ang="5400000" scaled="0"/>
                </a:gradFill>
              </a:rPr>
              <a:pPr/>
              <a:t>‹#›</a:t>
            </a:fld>
            <a:endParaRPr dirty="0">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5226" y="470410"/>
            <a:ext cx="1606862" cy="352152"/>
          </a:xfrm>
          <a:prstGeom prst="rect">
            <a:avLst/>
          </a:prstGeom>
        </p:spPr>
      </p:pic>
    </p:spTree>
    <p:extLst>
      <p:ext uri="{BB962C8B-B14F-4D97-AF65-F5344CB8AC3E}">
        <p14:creationId xmlns:p14="http://schemas.microsoft.com/office/powerpoint/2010/main" val="16592898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pos="216">
          <p15:clr>
            <a:srgbClr val="C35EA4"/>
          </p15:clr>
        </p15:guide>
        <p15:guide id="2" pos="5659">
          <p15:clr>
            <a:srgbClr val="C35EA4"/>
          </p15:clr>
        </p15:guide>
        <p15:guide id="3" orient="horz" pos="302">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Title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92783" y="1725532"/>
            <a:ext cx="3406434" cy="3406937"/>
          </a:xfrm>
        </p:spPr>
        <p:txBody>
          <a:bodyPr/>
          <a:lstStyle>
            <a:lvl1pPr>
              <a:defRPr>
                <a:gradFill>
                  <a:gsLst>
                    <a:gs pos="26549">
                      <a:schemeClr val="tx1"/>
                    </a:gs>
                    <a:gs pos="57000">
                      <a:schemeClr val="tx1"/>
                    </a:gs>
                  </a:gsLst>
                  <a:lin ang="5400000" scaled="0"/>
                </a:gradFill>
              </a:defRPr>
            </a:lvl1pPr>
          </a:lstStyle>
          <a:p>
            <a:r>
              <a:rPr lang="en-US"/>
              <a:t>Click to edit Master title style </a:t>
            </a:r>
          </a:p>
        </p:txBody>
      </p:sp>
      <p:sp>
        <p:nvSpPr>
          <p:cNvPr id="3" name="Rectangle 2"/>
          <p:cNvSpPr/>
          <p:nvPr userDrawn="1"/>
        </p:nvSpPr>
        <p:spPr bwMode="auto">
          <a:xfrm>
            <a:off x="3854938" y="1187620"/>
            <a:ext cx="537845"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7799217" y="5132469"/>
            <a:ext cx="537845"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3854938" y="5132469"/>
            <a:ext cx="537845"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7799217" y="1187620"/>
            <a:ext cx="537845"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74121953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8 Categories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gradFill>
                  <a:gsLst>
                    <a:gs pos="4425">
                      <a:schemeClr val="tx1"/>
                    </a:gs>
                    <a:gs pos="20000">
                      <a:schemeClr val="tx1"/>
                    </a:gs>
                  </a:gsLst>
                  <a:lin ang="5400000" scaled="0"/>
                </a:gradFill>
              </a:defRPr>
            </a:lvl1pPr>
          </a:lstStyle>
          <a:p>
            <a:r>
              <a:rPr lang="en-US"/>
              <a:t>Click to edit Master title style</a:t>
            </a:r>
          </a:p>
        </p:txBody>
      </p:sp>
      <p:sp>
        <p:nvSpPr>
          <p:cNvPr id="22" name="Text Placeholder 26"/>
          <p:cNvSpPr>
            <a:spLocks noGrp="1"/>
          </p:cNvSpPr>
          <p:nvPr>
            <p:ph type="body" sz="quarter" idx="38" hasCustomPrompt="1"/>
          </p:nvPr>
        </p:nvSpPr>
        <p:spPr>
          <a:xfrm>
            <a:off x="273849" y="4056269"/>
            <a:ext cx="2689274" cy="2510690"/>
          </a:xfrm>
          <a:prstGeom prst="rect">
            <a:avLst/>
          </a:prstGeom>
          <a:solidFill>
            <a:srgbClr val="00188F"/>
          </a:solidFill>
        </p:spPr>
        <p:txBody>
          <a:bodyPr lIns="182880" tIns="146304" rIns="182880" bIns="146304">
            <a:noAutofit/>
          </a:bodyPr>
          <a:lstStyle>
            <a:lvl1pPr marL="0" indent="0">
              <a:lnSpc>
                <a:spcPct val="90000"/>
              </a:lnSpc>
              <a:spcBef>
                <a:spcPts val="0"/>
              </a:spcBef>
              <a:spcAft>
                <a:spcPts val="588"/>
              </a:spcAft>
              <a:buFontTx/>
              <a:buNone/>
              <a:defRPr sz="1176" b="0">
                <a:gradFill>
                  <a:gsLst>
                    <a:gs pos="15929">
                      <a:schemeClr val="tx1"/>
                    </a:gs>
                    <a:gs pos="41000">
                      <a:schemeClr val="tx1"/>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23" name="Text Placeholder 26"/>
          <p:cNvSpPr>
            <a:spLocks noGrp="1"/>
          </p:cNvSpPr>
          <p:nvPr>
            <p:ph type="body" sz="quarter" idx="39" hasCustomPrompt="1"/>
          </p:nvPr>
        </p:nvSpPr>
        <p:spPr>
          <a:xfrm>
            <a:off x="3082814"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15929">
                      <a:schemeClr val="tx1"/>
                    </a:gs>
                    <a:gs pos="41000">
                      <a:schemeClr val="tx1"/>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24" name="Text Placeholder 26"/>
          <p:cNvSpPr>
            <a:spLocks noGrp="1"/>
          </p:cNvSpPr>
          <p:nvPr>
            <p:ph type="body" sz="quarter" idx="41" hasCustomPrompt="1"/>
          </p:nvPr>
        </p:nvSpPr>
        <p:spPr>
          <a:xfrm>
            <a:off x="8700185"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15929">
                      <a:schemeClr val="tx1"/>
                    </a:gs>
                    <a:gs pos="41000">
                      <a:schemeClr val="tx1"/>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25" name="Text Placeholder 26"/>
          <p:cNvSpPr>
            <a:spLocks noGrp="1"/>
          </p:cNvSpPr>
          <p:nvPr>
            <p:ph type="body" sz="quarter" idx="42" hasCustomPrompt="1"/>
          </p:nvPr>
        </p:nvSpPr>
        <p:spPr>
          <a:xfrm>
            <a:off x="5891499"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15929">
                      <a:schemeClr val="tx1"/>
                    </a:gs>
                    <a:gs pos="41000">
                      <a:schemeClr val="tx1"/>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26" name="Text Placeholder 26"/>
          <p:cNvSpPr>
            <a:spLocks noGrp="1"/>
          </p:cNvSpPr>
          <p:nvPr>
            <p:ph type="body" sz="quarter" idx="29" hasCustomPrompt="1"/>
          </p:nvPr>
        </p:nvSpPr>
        <p:spPr>
          <a:xfrm>
            <a:off x="273849" y="1249596"/>
            <a:ext cx="268927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27" name="Text Placeholder 26"/>
          <p:cNvSpPr>
            <a:spLocks noGrp="1"/>
          </p:cNvSpPr>
          <p:nvPr>
            <p:ph type="body" sz="quarter" idx="30" hasCustomPrompt="1"/>
          </p:nvPr>
        </p:nvSpPr>
        <p:spPr>
          <a:xfrm>
            <a:off x="3082731" y="1249596"/>
            <a:ext cx="268899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28" name="Text Placeholder 26"/>
          <p:cNvSpPr>
            <a:spLocks noGrp="1"/>
          </p:cNvSpPr>
          <p:nvPr>
            <p:ph type="body" sz="quarter" idx="32" hasCustomPrompt="1"/>
          </p:nvPr>
        </p:nvSpPr>
        <p:spPr>
          <a:xfrm>
            <a:off x="5891333" y="1249596"/>
            <a:ext cx="268899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29" name="Text Placeholder 26"/>
          <p:cNvSpPr>
            <a:spLocks noGrp="1"/>
          </p:cNvSpPr>
          <p:nvPr>
            <p:ph type="body" sz="quarter" idx="33" hasCustomPrompt="1"/>
          </p:nvPr>
        </p:nvSpPr>
        <p:spPr>
          <a:xfrm>
            <a:off x="8699935" y="1249596"/>
            <a:ext cx="268899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Tree>
    <p:extLst>
      <p:ext uri="{BB962C8B-B14F-4D97-AF65-F5344CB8AC3E}">
        <p14:creationId xmlns:p14="http://schemas.microsoft.com/office/powerpoint/2010/main" val="1812112073"/>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91267" cy="1793071"/>
          </a:xfrm>
        </p:spPr>
        <p:txBody>
          <a:bodyPr/>
          <a:lstStyle>
            <a:lvl1pPr>
              <a:defRPr sz="5686">
                <a:gradFill>
                  <a:gsLst>
                    <a:gs pos="56637">
                      <a:schemeClr val="tx1"/>
                    </a:gs>
                    <a:gs pos="33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1206828570"/>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494683" cy="896518"/>
          </a:xfrm>
        </p:spPr>
        <p:txBody>
          <a:bodyPr/>
          <a:lstStyle>
            <a:lvl1pPr>
              <a:defRPr sz="5686">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1663938"/>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p:nvPr userDrawn="1"/>
        </p:nvSpPr>
        <p:spPr bwMode="auto">
          <a:xfrm>
            <a:off x="4241800" y="6502400"/>
            <a:ext cx="3340100" cy="355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425565518"/>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2 Light">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337415" cy="1793071"/>
          </a:xfrm>
        </p:spPr>
        <p:txBody>
          <a:bodyPr/>
          <a:lstStyle>
            <a:lvl1pPr>
              <a:defRPr sz="5686">
                <a:gradFill>
                  <a:gsLst>
                    <a:gs pos="56637">
                      <a:schemeClr val="tx1"/>
                    </a:gs>
                    <a:gs pos="33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4521148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mp; Content Bulleted Text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0063548" cy="896518"/>
          </a:xfrm>
        </p:spPr>
        <p:txBody>
          <a:bodyPr/>
          <a:lstStyle>
            <a:lvl1pPr>
              <a:defRPr sz="5686">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1663938"/>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3404726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mp;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p>
        </p:txBody>
      </p:sp>
      <p:sp>
        <p:nvSpPr>
          <p:cNvPr id="4" name="Content Placeholder 3"/>
          <p:cNvSpPr>
            <a:spLocks noGrp="1"/>
          </p:cNvSpPr>
          <p:nvPr>
            <p:ph sz="quarter" idx="10"/>
          </p:nvPr>
        </p:nvSpPr>
        <p:spPr>
          <a:xfrm>
            <a:off x="269239" y="1663915"/>
            <a:ext cx="8964248" cy="832882"/>
          </a:xfrm>
        </p:spPr>
        <p:txBody>
          <a:bodyPr/>
          <a:lstStyle>
            <a:lvl1pPr marL="0" indent="0">
              <a:buNone/>
              <a:defRPr sz="4705"/>
            </a:lvl1pPr>
            <a:lvl2pPr>
              <a:defRPr sz="3529"/>
            </a:lvl2pPr>
            <a:lvl3pPr>
              <a:defRPr sz="3529"/>
            </a:lvl3pPr>
            <a:lvl4pPr>
              <a:defRPr sz="3529"/>
            </a:lvl4pPr>
            <a:lvl5pPr>
              <a:defRPr sz="3529"/>
            </a:lvl5pPr>
          </a:lstStyle>
          <a:p>
            <a:pPr lvl="0"/>
            <a:r>
              <a:rPr lang="en-US"/>
              <a:t>Click to edit Master text styles</a:t>
            </a:r>
          </a:p>
        </p:txBody>
      </p:sp>
    </p:spTree>
    <p:extLst>
      <p:ext uri="{BB962C8B-B14F-4D97-AF65-F5344CB8AC3E}">
        <p14:creationId xmlns:p14="http://schemas.microsoft.com/office/powerpoint/2010/main" val="1644000613"/>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mp; Content Blue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p>
        </p:txBody>
      </p:sp>
      <p:sp>
        <p:nvSpPr>
          <p:cNvPr id="4" name="Content Placeholder 3"/>
          <p:cNvSpPr>
            <a:spLocks noGrp="1"/>
          </p:cNvSpPr>
          <p:nvPr>
            <p:ph sz="quarter" idx="10"/>
          </p:nvPr>
        </p:nvSpPr>
        <p:spPr>
          <a:xfrm>
            <a:off x="269239" y="1663915"/>
            <a:ext cx="8964248" cy="832882"/>
          </a:xfrm>
        </p:spPr>
        <p:txBody>
          <a:bodyPr/>
          <a:lstStyle>
            <a:lvl1pPr marL="0" indent="0">
              <a:buNone/>
              <a:defRPr sz="4705"/>
            </a:lvl1pPr>
            <a:lvl2pPr>
              <a:defRPr sz="3529"/>
            </a:lvl2pPr>
            <a:lvl3pPr>
              <a:defRPr sz="3529"/>
            </a:lvl3pPr>
            <a:lvl4pPr>
              <a:defRPr sz="3529"/>
            </a:lvl4pPr>
            <a:lvl5pPr>
              <a:defRPr sz="3529"/>
            </a:lvl5pPr>
          </a:lstStyle>
          <a:p>
            <a:pPr lvl="0"/>
            <a:r>
              <a:rPr lang="en-US"/>
              <a:t>Click to edit Master text styles</a:t>
            </a:r>
          </a:p>
        </p:txBody>
      </p:sp>
    </p:spTree>
    <p:extLst>
      <p:ext uri="{BB962C8B-B14F-4D97-AF65-F5344CB8AC3E}">
        <p14:creationId xmlns:p14="http://schemas.microsoft.com/office/powerpoint/2010/main" val="138441505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7" y="291102"/>
            <a:ext cx="8964560" cy="5379279"/>
          </a:xfrm>
        </p:spPr>
        <p:txBody>
          <a:bodyPr/>
          <a:lstStyle>
            <a:lvl1pPr>
              <a:defRPr sz="4705">
                <a:gradFill>
                  <a:gsLst>
                    <a:gs pos="31858">
                      <a:schemeClr val="tx1"/>
                    </a:gs>
                    <a:gs pos="5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267569124"/>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84645109"/>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96790678"/>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5833">
                      <a:schemeClr val="tx1"/>
                    </a:gs>
                    <a:gs pos="18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1"/>
            <a:ext cx="9860674" cy="1793881"/>
          </a:xfrm>
          <a:noFill/>
        </p:spPr>
        <p:txBody>
          <a:bodyPr lIns="182880" tIns="146304" rIns="182880" bIns="146304">
            <a:noAutofit/>
          </a:bodyPr>
          <a:lstStyle>
            <a:lvl1pPr marL="0" indent="0">
              <a:spcBef>
                <a:spcPts val="0"/>
              </a:spcBef>
              <a:buNone/>
              <a:defRPr sz="3529" spc="0" baseline="0">
                <a:gradFill>
                  <a:gsLst>
                    <a:gs pos="5833">
                      <a:schemeClr val="tx1"/>
                    </a:gs>
                    <a:gs pos="18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08897768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5833">
                      <a:schemeClr val="tx1"/>
                    </a:gs>
                    <a:gs pos="18000">
                      <a:schemeClr val="tx1"/>
                    </a:gs>
                  </a:gsLst>
                  <a:lin ang="5400000" scaled="0"/>
                </a:gradFill>
              </a:defRPr>
            </a:lvl1pPr>
          </a:lstStyle>
          <a:p>
            <a:r>
              <a:rPr lang="en-US"/>
              <a:t>Video title</a:t>
            </a:r>
          </a:p>
        </p:txBody>
      </p:sp>
    </p:spTree>
    <p:extLst>
      <p:ext uri="{BB962C8B-B14F-4D97-AF65-F5344CB8AC3E}">
        <p14:creationId xmlns:p14="http://schemas.microsoft.com/office/powerpoint/2010/main" val="361763914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a:t>Section title</a:t>
            </a:r>
          </a:p>
        </p:txBody>
      </p:sp>
      <p:sp>
        <p:nvSpPr>
          <p:cNvPr id="3" name="Rectangle 2"/>
          <p:cNvSpPr/>
          <p:nvPr userDrawn="1"/>
        </p:nvSpPr>
        <p:spPr bwMode="auto">
          <a:xfrm>
            <a:off x="4508500" y="6553200"/>
            <a:ext cx="3060700" cy="3048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931029382"/>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6184493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Title &amp; 8 Categories">
    <p:bg bwMode="ltGray">
      <p:bgRef idx="1001">
        <a:schemeClr val="bg1"/>
      </p:bgRef>
    </p:bg>
    <p:spTree>
      <p:nvGrpSpPr>
        <p:cNvPr id="1" name=""/>
        <p:cNvGrpSpPr/>
        <p:nvPr/>
      </p:nvGrpSpPr>
      <p:grpSpPr>
        <a:xfrm>
          <a:off x="0" y="0"/>
          <a:ext cx="0" cy="0"/>
          <a:chOff x="0" y="0"/>
          <a:chExt cx="0" cy="0"/>
        </a:xfrm>
      </p:grpSpPr>
      <p:sp>
        <p:nvSpPr>
          <p:cNvPr id="10" name="Text Placeholder 4"/>
          <p:cNvSpPr>
            <a:spLocks noGrp="1"/>
          </p:cNvSpPr>
          <p:nvPr>
            <p:ph type="body" sz="quarter" idx="10"/>
          </p:nvPr>
        </p:nvSpPr>
        <p:spPr>
          <a:xfrm>
            <a:off x="269417" y="271580"/>
            <a:ext cx="6274791" cy="641762"/>
          </a:xfrm>
          <a:prstGeom prst="rect">
            <a:avLst/>
          </a:prstGeom>
        </p:spPr>
        <p:txBody>
          <a:bodyPr lIns="182880" tIns="146304" rIns="182880" bIns="146304" anchor="t" anchorCtr="0">
            <a:noAutofit/>
          </a:bodyPr>
          <a:lstStyle>
            <a:lvl1pPr marL="0" indent="0">
              <a:lnSpc>
                <a:spcPts val="2745"/>
              </a:lnSpc>
              <a:spcBef>
                <a:spcPts val="0"/>
              </a:spcBef>
              <a:buFontTx/>
              <a:buNone/>
              <a:defRPr sz="2353">
                <a:gradFill>
                  <a:gsLst>
                    <a:gs pos="46903">
                      <a:schemeClr val="tx1"/>
                    </a:gs>
                    <a:gs pos="83000">
                      <a:schemeClr val="tx1"/>
                    </a:gs>
                  </a:gsLst>
                  <a:lin ang="5400000" scaled="0"/>
                </a:gradFill>
                <a:latin typeface="+mj-lt"/>
              </a:defRPr>
            </a:lvl1pPr>
            <a:lvl2pPr marL="336113" indent="0">
              <a:buFontTx/>
              <a:buNone/>
              <a:defRPr sz="2353">
                <a:latin typeface="Segoe Pro Light"/>
              </a:defRPr>
            </a:lvl2pPr>
            <a:lvl3pPr marL="560187" indent="0">
              <a:buFontTx/>
              <a:buNone/>
              <a:defRPr sz="2353">
                <a:latin typeface="Segoe Pro Light"/>
              </a:defRPr>
            </a:lvl3pPr>
            <a:lvl4pPr marL="784261" indent="0">
              <a:buFontTx/>
              <a:buNone/>
              <a:defRPr sz="2353">
                <a:latin typeface="Segoe Pro Light"/>
              </a:defRPr>
            </a:lvl4pPr>
            <a:lvl5pPr marL="1008335" indent="0">
              <a:buFontTx/>
              <a:buNone/>
              <a:defRPr sz="2353">
                <a:latin typeface="Segoe Pro Light"/>
              </a:defRPr>
            </a:lvl5pPr>
          </a:lstStyle>
          <a:p>
            <a:pPr lvl="0"/>
            <a:r>
              <a:rPr lang="en-US"/>
              <a:t>Click to edit Master text styles</a:t>
            </a:r>
          </a:p>
        </p:txBody>
      </p:sp>
      <p:sp>
        <p:nvSpPr>
          <p:cNvPr id="9" name="Text Placeholder 26"/>
          <p:cNvSpPr>
            <a:spLocks noGrp="1"/>
          </p:cNvSpPr>
          <p:nvPr>
            <p:ph type="body" sz="quarter" idx="38" hasCustomPrompt="1"/>
          </p:nvPr>
        </p:nvSpPr>
        <p:spPr>
          <a:xfrm>
            <a:off x="272579" y="4056269"/>
            <a:ext cx="2689274" cy="2510690"/>
          </a:xfrm>
          <a:prstGeom prst="rect">
            <a:avLst/>
          </a:prstGeom>
          <a:solidFill>
            <a:srgbClr val="00188F"/>
          </a:solidFill>
        </p:spPr>
        <p:txBody>
          <a:bodyPr lIns="182880" tIns="146304" rIns="182880" bIns="146304">
            <a:noAutofit/>
          </a:bodyPr>
          <a:lstStyle>
            <a:lvl1pPr marL="0" indent="0">
              <a:lnSpc>
                <a:spcPct val="90000"/>
              </a:lnSpc>
              <a:spcBef>
                <a:spcPts val="0"/>
              </a:spcBef>
              <a:spcAft>
                <a:spcPts val="588"/>
              </a:spcAft>
              <a:buFontTx/>
              <a:buNone/>
              <a:defRPr sz="1176" b="0">
                <a:gradFill>
                  <a:gsLst>
                    <a:gs pos="22124">
                      <a:srgbClr val="FFFFFF"/>
                    </a:gs>
                    <a:gs pos="46903">
                      <a:srgbClr val="FFFFFF"/>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11" name="Text Placeholder 26"/>
          <p:cNvSpPr>
            <a:spLocks noGrp="1"/>
          </p:cNvSpPr>
          <p:nvPr>
            <p:ph type="body" sz="quarter" idx="39" hasCustomPrompt="1"/>
          </p:nvPr>
        </p:nvSpPr>
        <p:spPr>
          <a:xfrm>
            <a:off x="3081545"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22124">
                      <a:srgbClr val="FFFFFF"/>
                    </a:gs>
                    <a:gs pos="46903">
                      <a:srgbClr val="FFFFFF"/>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12" name="Text Placeholder 26"/>
          <p:cNvSpPr>
            <a:spLocks noGrp="1"/>
          </p:cNvSpPr>
          <p:nvPr>
            <p:ph type="body" sz="quarter" idx="41" hasCustomPrompt="1"/>
          </p:nvPr>
        </p:nvSpPr>
        <p:spPr>
          <a:xfrm>
            <a:off x="8698916"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22124">
                      <a:srgbClr val="FFFFFF"/>
                    </a:gs>
                    <a:gs pos="46903">
                      <a:srgbClr val="FFFFFF"/>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13" name="Text Placeholder 26"/>
          <p:cNvSpPr>
            <a:spLocks noGrp="1"/>
          </p:cNvSpPr>
          <p:nvPr>
            <p:ph type="body" sz="quarter" idx="42" hasCustomPrompt="1"/>
          </p:nvPr>
        </p:nvSpPr>
        <p:spPr>
          <a:xfrm>
            <a:off x="5890230"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22124">
                      <a:srgbClr val="FFFFFF"/>
                    </a:gs>
                    <a:gs pos="46903">
                      <a:srgbClr val="FFFFFF"/>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14" name="Text Placeholder 26"/>
          <p:cNvSpPr>
            <a:spLocks noGrp="1"/>
          </p:cNvSpPr>
          <p:nvPr>
            <p:ph type="body" sz="quarter" idx="29" hasCustomPrompt="1"/>
          </p:nvPr>
        </p:nvSpPr>
        <p:spPr>
          <a:xfrm>
            <a:off x="272579" y="1249596"/>
            <a:ext cx="268927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15" name="Text Placeholder 26"/>
          <p:cNvSpPr>
            <a:spLocks noGrp="1"/>
          </p:cNvSpPr>
          <p:nvPr>
            <p:ph type="body" sz="quarter" idx="30" hasCustomPrompt="1"/>
          </p:nvPr>
        </p:nvSpPr>
        <p:spPr>
          <a:xfrm>
            <a:off x="3081461" y="1249596"/>
            <a:ext cx="268899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16" name="Text Placeholder 26"/>
          <p:cNvSpPr>
            <a:spLocks noGrp="1"/>
          </p:cNvSpPr>
          <p:nvPr>
            <p:ph type="body" sz="quarter" idx="32" hasCustomPrompt="1"/>
          </p:nvPr>
        </p:nvSpPr>
        <p:spPr>
          <a:xfrm>
            <a:off x="5890063" y="1249596"/>
            <a:ext cx="268899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17" name="Text Placeholder 26"/>
          <p:cNvSpPr>
            <a:spLocks noGrp="1"/>
          </p:cNvSpPr>
          <p:nvPr>
            <p:ph type="body" sz="quarter" idx="33" hasCustomPrompt="1"/>
          </p:nvPr>
        </p:nvSpPr>
        <p:spPr>
          <a:xfrm>
            <a:off x="8698666" y="1249596"/>
            <a:ext cx="268899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Tree>
    <p:extLst>
      <p:ext uri="{BB962C8B-B14F-4D97-AF65-F5344CB8AC3E}">
        <p14:creationId xmlns:p14="http://schemas.microsoft.com/office/powerpoint/2010/main" val="1483745967"/>
      </p:ext>
    </p:extLst>
  </p:cSld>
  <p:clrMapOvr>
    <a:overrideClrMapping bg1="lt1" tx1="dk1" bg2="lt2" tx2="dk2" accent1="accent1" accent2="accent2" accent3="accent3" accent4="accent4" accent5="accent5" accent6="accent6" hlink="hlink" folHlink="folHlink"/>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7170265" cy="3407696"/>
          </a:xfrm>
          <a:noFill/>
        </p:spPr>
        <p:txBody>
          <a:bodyPr tIns="91440" bIns="91440" anchor="t" anchorCtr="0"/>
          <a:lstStyle>
            <a:lvl1pPr>
              <a:defRPr sz="7058" spc="-98" baseline="0">
                <a:gradFill>
                  <a:gsLst>
                    <a:gs pos="75912">
                      <a:schemeClr val="tx1"/>
                    </a:gs>
                    <a:gs pos="34307">
                      <a:schemeClr val="tx1"/>
                    </a:gs>
                    <a:gs pos="43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4594052"/>
            <a:ext cx="7171399" cy="1793881"/>
          </a:xfrm>
          <a:noFill/>
        </p:spPr>
        <p:txBody>
          <a:bodyPr lIns="182880" tIns="146304" rIns="182880" bIns="146304">
            <a:noAutofit/>
          </a:bodyPr>
          <a:lstStyle>
            <a:lvl1pPr marL="0" indent="0">
              <a:spcBef>
                <a:spcPts val="0"/>
              </a:spcBef>
              <a:buNone/>
              <a:defRPr sz="3529" spc="0" baseline="0">
                <a:gradFill>
                  <a:gsLst>
                    <a:gs pos="75912">
                      <a:schemeClr val="tx1"/>
                    </a:gs>
                    <a:gs pos="34307">
                      <a:schemeClr val="tx1"/>
                    </a:gs>
                    <a:gs pos="43000">
                      <a:schemeClr val="tx1"/>
                    </a:gs>
                  </a:gsLst>
                  <a:lin ang="5400000" scaled="0"/>
                </a:gradFill>
                <a:latin typeface="+mj-lt"/>
              </a:defRPr>
            </a:lvl1pPr>
          </a:lstStyle>
          <a:p>
            <a:pPr lvl="0"/>
            <a:r>
              <a:rPr lang="en-US"/>
              <a:t>Speaker Name</a:t>
            </a:r>
          </a:p>
        </p:txBody>
      </p:sp>
      <p:pic>
        <p:nvPicPr>
          <p:cNvPr id="6" name="Picture 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604953" y="298255"/>
            <a:ext cx="4322760" cy="6275864"/>
          </a:xfrm>
          <a:prstGeom prst="rect">
            <a:avLst/>
          </a:prstGeom>
        </p:spPr>
      </p:pic>
    </p:spTree>
    <p:extLst>
      <p:ext uri="{BB962C8B-B14F-4D97-AF65-F5344CB8AC3E}">
        <p14:creationId xmlns:p14="http://schemas.microsoft.com/office/powerpoint/2010/main" val="2180333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13016578"/>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6295588"/>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3_Title Microsoft Cloud Workshop">
    <p:bg>
      <p:bgPr>
        <a:solidFill>
          <a:schemeClr val="bg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CAC56D8-7E55-4F0C-8E9D-9362AAA1BE8A}"/>
              </a:ext>
            </a:extLst>
          </p:cNvPr>
          <p:cNvSpPr/>
          <p:nvPr userDrawn="1"/>
        </p:nvSpPr>
        <p:spPr>
          <a:xfrm>
            <a:off x="6752004" y="456225"/>
            <a:ext cx="5263783" cy="1421928"/>
          </a:xfrm>
          <a:prstGeom prst="rect">
            <a:avLst/>
          </a:prstGeom>
        </p:spPr>
        <p:txBody>
          <a:bodyPr wrap="square">
            <a:spAutoFit/>
          </a:bodyPr>
          <a:lstStyle/>
          <a:p>
            <a:pPr>
              <a:lnSpc>
                <a:spcPct val="90000"/>
              </a:lnSpc>
            </a:pPr>
            <a:r>
              <a:rPr lang="en-US" sz="4800" b="1" kern="1200" cap="none" spc="-98" baseline="0" dirty="0">
                <a:ln w="3175">
                  <a:noFill/>
                </a:ln>
                <a:solidFill>
                  <a:schemeClr val="tx1"/>
                </a:solidFill>
                <a:effectLst/>
                <a:latin typeface="Segoe UI" panose="020B0502040204020203" pitchFamily="34" charset="0"/>
                <a:ea typeface="+mn-ea"/>
                <a:cs typeface="Segoe UI" panose="020B0502040204020203" pitchFamily="34" charset="0"/>
              </a:rPr>
              <a:t>Microsoft Cloud Workshop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Title 1"/>
          <p:cNvSpPr>
            <a:spLocks noGrp="1"/>
          </p:cNvSpPr>
          <p:nvPr>
            <p:ph type="title" hasCustomPrompt="1"/>
          </p:nvPr>
        </p:nvSpPr>
        <p:spPr>
          <a:xfrm>
            <a:off x="269302" y="2084187"/>
            <a:ext cx="717133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pic>
        <p:nvPicPr>
          <p:cNvPr id="3" name="Picture 2">
            <a:extLst>
              <a:ext uri="{FF2B5EF4-FFF2-40B4-BE49-F238E27FC236}">
                <a16:creationId xmlns:a16="http://schemas.microsoft.com/office/drawing/2014/main" id="{808568F7-4F45-4989-B2E3-FDB6E8B1302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490042" y="2470958"/>
            <a:ext cx="2774430" cy="2774430"/>
          </a:xfrm>
          <a:prstGeom prst="rect">
            <a:avLst/>
          </a:prstGeom>
        </p:spPr>
      </p:pic>
    </p:spTree>
    <p:extLst>
      <p:ext uri="{BB962C8B-B14F-4D97-AF65-F5344CB8AC3E}">
        <p14:creationId xmlns:p14="http://schemas.microsoft.com/office/powerpoint/2010/main" val="128583327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8150516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34" y="291112"/>
            <a:ext cx="11494682" cy="896518"/>
          </a:xfrm>
        </p:spPr>
        <p:txBody>
          <a:bodyPr/>
          <a:lstStyle>
            <a:lvl1pPr>
              <a:defRPr sz="4264">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1663947"/>
            <a:ext cx="10757098" cy="1441702"/>
          </a:xfrm>
        </p:spPr>
        <p:txBody>
          <a:bodyPr/>
          <a:lstStyle>
            <a:lvl1pPr>
              <a:defRPr sz="1912">
                <a:gradFill>
                  <a:gsLst>
                    <a:gs pos="1250">
                      <a:schemeClr val="tx1"/>
                    </a:gs>
                    <a:gs pos="100000">
                      <a:schemeClr val="tx1"/>
                    </a:gs>
                  </a:gsLst>
                  <a:lin ang="5400000" scaled="0"/>
                </a:gradFill>
                <a:latin typeface="+mn-lt"/>
              </a:defRPr>
            </a:lvl1pPr>
            <a:lvl2pPr>
              <a:defRPr sz="1765"/>
            </a:lvl2pPr>
            <a:lvl3pPr>
              <a:defRPr sz="1471"/>
            </a:lvl3pPr>
            <a:lvl4pPr>
              <a:defRPr sz="1324"/>
            </a:lvl4pPr>
            <a:lvl5pPr>
              <a:defRPr sz="13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6717264"/>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38983573"/>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03278928"/>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13271515"/>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26408286"/>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809241721"/>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36674508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2345967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550663420"/>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417413496"/>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2317328930"/>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84116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335745712"/>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8509053"/>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3443942"/>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19240726"/>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177146189"/>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657911511"/>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3_Title Microsoft Cloud Workshop">
    <p:bg>
      <p:bgPr>
        <a:solidFill>
          <a:schemeClr val="bg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CAC56D8-7E55-4F0C-8E9D-9362AAA1BE8A}"/>
              </a:ext>
            </a:extLst>
          </p:cNvPr>
          <p:cNvSpPr/>
          <p:nvPr userDrawn="1"/>
        </p:nvSpPr>
        <p:spPr>
          <a:xfrm>
            <a:off x="6752004" y="456225"/>
            <a:ext cx="5263783" cy="1421928"/>
          </a:xfrm>
          <a:prstGeom prst="rect">
            <a:avLst/>
          </a:prstGeom>
        </p:spPr>
        <p:txBody>
          <a:bodyPr wrap="square">
            <a:spAutoFit/>
          </a:bodyPr>
          <a:lstStyle/>
          <a:p>
            <a:pPr>
              <a:lnSpc>
                <a:spcPct val="90000"/>
              </a:lnSpc>
            </a:pPr>
            <a:r>
              <a:rPr lang="en-US" sz="4800" b="1" kern="1200" cap="none" spc="-98" baseline="0" dirty="0">
                <a:ln w="3175">
                  <a:noFill/>
                </a:ln>
                <a:solidFill>
                  <a:schemeClr val="tx1"/>
                </a:solidFill>
                <a:effectLst/>
                <a:latin typeface="Segoe UI" panose="020B0502040204020203" pitchFamily="34" charset="0"/>
                <a:ea typeface="+mn-ea"/>
                <a:cs typeface="Segoe UI" panose="020B0502040204020203" pitchFamily="34" charset="0"/>
              </a:rPr>
              <a:t>Microsoft Cloud Workshop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Title 1"/>
          <p:cNvSpPr>
            <a:spLocks noGrp="1"/>
          </p:cNvSpPr>
          <p:nvPr>
            <p:ph type="title" hasCustomPrompt="1"/>
          </p:nvPr>
        </p:nvSpPr>
        <p:spPr>
          <a:xfrm>
            <a:off x="269302" y="2084187"/>
            <a:ext cx="717133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pic>
        <p:nvPicPr>
          <p:cNvPr id="3" name="Picture 2">
            <a:extLst>
              <a:ext uri="{FF2B5EF4-FFF2-40B4-BE49-F238E27FC236}">
                <a16:creationId xmlns:a16="http://schemas.microsoft.com/office/drawing/2014/main" id="{808568F7-4F45-4989-B2E3-FDB6E8B1302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490042" y="2470958"/>
            <a:ext cx="2774430" cy="2774430"/>
          </a:xfrm>
          <a:prstGeom prst="rect">
            <a:avLst/>
          </a:prstGeom>
        </p:spPr>
      </p:pic>
    </p:spTree>
    <p:extLst>
      <p:ext uri="{BB962C8B-B14F-4D97-AF65-F5344CB8AC3E}">
        <p14:creationId xmlns:p14="http://schemas.microsoft.com/office/powerpoint/2010/main" val="47640937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79203173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74117975"/>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53464163"/>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83056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95519558"/>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30241568"/>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83201507"/>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25220888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6545793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670048849"/>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218800368"/>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535929050"/>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2593020030"/>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690513"/>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Blue">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192000" cy="727700"/>
          </a:xfrm>
        </p:spPr>
        <p:txBody>
          <a:bodyPr/>
          <a:lstStyle>
            <a:lvl1pPr marL="0" indent="0">
              <a:buNone/>
              <a:defRPr/>
            </a:lvl1pPr>
          </a:lstStyle>
          <a:p>
            <a:endParaRPr lang="en-US" dirty="0"/>
          </a:p>
        </p:txBody>
      </p:sp>
      <p:sp>
        <p:nvSpPr>
          <p:cNvPr id="5" name="Title 4"/>
          <p:cNvSpPr>
            <a:spLocks noGrp="1"/>
          </p:cNvSpPr>
          <p:nvPr>
            <p:ph type="title"/>
          </p:nvPr>
        </p:nvSpPr>
        <p:spPr>
          <a:xfrm>
            <a:off x="268927" y="301603"/>
            <a:ext cx="5378861" cy="899665"/>
          </a:xfrm>
        </p:spPr>
        <p:txBody>
          <a:bodyPr/>
          <a:lstStyle>
            <a:lvl1pPr>
              <a:defRPr sz="5882">
                <a:gradFill>
                  <a:gsLst>
                    <a:gs pos="8850">
                      <a:srgbClr val="FFFFFF"/>
                    </a:gs>
                    <a:gs pos="34000">
                      <a:srgbClr val="FFFFFF"/>
                    </a:gs>
                  </a:gsLst>
                  <a:lin ang="5400000" scaled="0"/>
                </a:gradFill>
              </a:defRPr>
            </a:lvl1pPr>
          </a:lstStyle>
          <a:p>
            <a:r>
              <a:rPr lang="en-US"/>
              <a:t>Click to edit Master title style</a:t>
            </a:r>
          </a:p>
        </p:txBody>
      </p:sp>
    </p:spTree>
    <p:extLst>
      <p:ext uri="{BB962C8B-B14F-4D97-AF65-F5344CB8AC3E}">
        <p14:creationId xmlns:p14="http://schemas.microsoft.com/office/powerpoint/2010/main" val="956005514"/>
      </p:ext>
    </p:extLst>
  </p:cSld>
  <p:clrMapOvr>
    <a:masterClrMapping/>
  </p:clrMapOvr>
  <p:transition>
    <p:fade/>
  </p:transition>
  <p:extLst>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72610067"/>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63559255"/>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09652076"/>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626121371"/>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3_Title Microsoft Cloud Workshop">
    <p:bg>
      <p:bgPr>
        <a:solidFill>
          <a:schemeClr val="bg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CAC56D8-7E55-4F0C-8E9D-9362AAA1BE8A}"/>
              </a:ext>
            </a:extLst>
          </p:cNvPr>
          <p:cNvSpPr/>
          <p:nvPr userDrawn="1"/>
        </p:nvSpPr>
        <p:spPr>
          <a:xfrm>
            <a:off x="6752004" y="456225"/>
            <a:ext cx="5263783" cy="1421928"/>
          </a:xfrm>
          <a:prstGeom prst="rect">
            <a:avLst/>
          </a:prstGeom>
        </p:spPr>
        <p:txBody>
          <a:bodyPr wrap="square">
            <a:spAutoFit/>
          </a:bodyPr>
          <a:lstStyle/>
          <a:p>
            <a:pPr>
              <a:lnSpc>
                <a:spcPct val="90000"/>
              </a:lnSpc>
            </a:pPr>
            <a:r>
              <a:rPr lang="en-US" sz="4800" b="1" kern="1200" cap="none" spc="-98" baseline="0" dirty="0">
                <a:ln w="3175">
                  <a:noFill/>
                </a:ln>
                <a:solidFill>
                  <a:schemeClr val="tx1"/>
                </a:solidFill>
                <a:effectLst/>
                <a:latin typeface="Segoe UI" panose="020B0502040204020203" pitchFamily="34" charset="0"/>
                <a:ea typeface="+mn-ea"/>
                <a:cs typeface="Segoe UI" panose="020B0502040204020203" pitchFamily="34" charset="0"/>
              </a:rPr>
              <a:t>Microsoft Cloud Workshop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Title 1"/>
          <p:cNvSpPr>
            <a:spLocks noGrp="1"/>
          </p:cNvSpPr>
          <p:nvPr>
            <p:ph type="title" hasCustomPrompt="1"/>
          </p:nvPr>
        </p:nvSpPr>
        <p:spPr>
          <a:xfrm>
            <a:off x="269302" y="2084187"/>
            <a:ext cx="717133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pic>
        <p:nvPicPr>
          <p:cNvPr id="3" name="Picture 2">
            <a:extLst>
              <a:ext uri="{FF2B5EF4-FFF2-40B4-BE49-F238E27FC236}">
                <a16:creationId xmlns:a16="http://schemas.microsoft.com/office/drawing/2014/main" id="{808568F7-4F45-4989-B2E3-FDB6E8B1302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490042" y="2470958"/>
            <a:ext cx="2774430" cy="2774430"/>
          </a:xfrm>
          <a:prstGeom prst="rect">
            <a:avLst/>
          </a:prstGeom>
        </p:spPr>
      </p:pic>
    </p:spTree>
    <p:extLst>
      <p:ext uri="{BB962C8B-B14F-4D97-AF65-F5344CB8AC3E}">
        <p14:creationId xmlns:p14="http://schemas.microsoft.com/office/powerpoint/2010/main" val="107512889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15954960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19645166"/>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28045440"/>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99178125"/>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7612339"/>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Box &amp; Photo">
    <p:bg bwMode="ltGray">
      <p:bgPr>
        <a:solidFill>
          <a:schemeClr val="accent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727700"/>
          </a:xfrm>
        </p:spPr>
        <p:txBody>
          <a:bodyPr/>
          <a:lstStyle/>
          <a:p>
            <a:endParaRPr lang="en-US" dirty="0"/>
          </a:p>
        </p:txBody>
      </p:sp>
      <p:sp>
        <p:nvSpPr>
          <p:cNvPr id="2" name="Title 1"/>
          <p:cNvSpPr>
            <a:spLocks noGrp="1"/>
          </p:cNvSpPr>
          <p:nvPr>
            <p:ph type="title"/>
          </p:nvPr>
        </p:nvSpPr>
        <p:spPr>
          <a:xfrm>
            <a:off x="268927" y="1187620"/>
            <a:ext cx="4482436" cy="4482760"/>
          </a:xfrm>
        </p:spPr>
        <p:txBody>
          <a:bodyPr/>
          <a:lstStyle>
            <a:lvl1pPr>
              <a:defRPr sz="4705"/>
            </a:lvl1pPr>
          </a:lstStyle>
          <a:p>
            <a:r>
              <a:rPr lang="en-US"/>
              <a:t>Click to edit Master title style</a:t>
            </a:r>
          </a:p>
        </p:txBody>
      </p:sp>
    </p:spTree>
    <p:extLst>
      <p:ext uri="{BB962C8B-B14F-4D97-AF65-F5344CB8AC3E}">
        <p14:creationId xmlns:p14="http://schemas.microsoft.com/office/powerpoint/2010/main" val="3439940302"/>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927131505"/>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76589955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957766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189793509"/>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100040643"/>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1918051642"/>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2432863235"/>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0166637"/>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57274487"/>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86415897"/>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itle Only">
    <p:bg bwMode="gray">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p>
        </p:txBody>
      </p:sp>
      <p:sp>
        <p:nvSpPr>
          <p:cNvPr id="4" name="Rectangle 3"/>
          <p:cNvSpPr/>
          <p:nvPr userDrawn="1"/>
        </p:nvSpPr>
        <p:spPr bwMode="auto">
          <a:xfrm>
            <a:off x="4559300" y="6502400"/>
            <a:ext cx="3378200" cy="355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0832086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838689314"/>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73348140"/>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cSld name="Title and Content - Blu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465">
                <a:solidFill>
                  <a:schemeClr val="bg1"/>
                </a:solidFill>
              </a:defRPr>
            </a:lvl1pPr>
          </a:lstStyle>
          <a:p>
            <a:r>
              <a:rPr lang="en-US" dirty="0"/>
              <a:t>Click to edit Master title style</a:t>
            </a:r>
          </a:p>
        </p:txBody>
      </p:sp>
      <p:sp>
        <p:nvSpPr>
          <p:cNvPr id="5" name="Text Placeholder 4"/>
          <p:cNvSpPr>
            <a:spLocks noGrp="1"/>
          </p:cNvSpPr>
          <p:nvPr>
            <p:ph type="body" sz="quarter" idx="10"/>
          </p:nvPr>
        </p:nvSpPr>
        <p:spPr>
          <a:xfrm>
            <a:off x="519249" y="1447800"/>
            <a:ext cx="11151917" cy="1167884"/>
          </a:xfrm>
        </p:spPr>
        <p:txBody>
          <a:bodyPr/>
          <a:lstStyle>
            <a:lvl1pPr marL="3175" indent="0">
              <a:spcBef>
                <a:spcPts val="0"/>
              </a:spcBef>
              <a:spcAft>
                <a:spcPts val="900"/>
              </a:spcAft>
              <a:buSzPct val="80000"/>
              <a:buFont typeface="Arial" pitchFamily="34" charset="0"/>
              <a:buNone/>
              <a:defRPr sz="3999" spc="-100" baseline="0">
                <a:solidFill>
                  <a:schemeClr val="bg1"/>
                </a:solidFill>
                <a:latin typeface="+mn-lt"/>
              </a:defRPr>
            </a:lvl1pPr>
            <a:lvl2pPr marL="3175" indent="0">
              <a:spcBef>
                <a:spcPts val="0"/>
              </a:spcBef>
              <a:buSzPct val="80000"/>
              <a:buFont typeface="Arial" pitchFamily="34" charset="0"/>
              <a:buNone/>
              <a:defRPr sz="3600" spc="-51" baseline="0">
                <a:solidFill>
                  <a:schemeClr val="bg1"/>
                </a:solidFill>
                <a:latin typeface="+mn-lt"/>
              </a:defRPr>
            </a:lvl2pPr>
            <a:lvl3pPr marL="1258429" indent="-40308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368" indent="-345947">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0804" indent="-336427">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2379608229"/>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37966"/>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35693849"/>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D0AF1E-9061-954E-9DD2-145C04F8AB4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AA61EF8-6369-0645-898A-FD6DB3F47288}"/>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A6CF93E-5579-EF47-A3D2-4B5651398660}"/>
              </a:ext>
            </a:extLst>
          </p:cNvPr>
          <p:cNvSpPr>
            <a:spLocks noGrp="1"/>
          </p:cNvSpPr>
          <p:nvPr>
            <p:ph type="dt" sz="half" idx="10"/>
          </p:nvPr>
        </p:nvSpPr>
        <p:spPr/>
        <p:txBody>
          <a:bodyPr/>
          <a:lstStyle/>
          <a:p>
            <a:fld id="{CF0C7C4A-8491-E84B-B0D0-85FE6D0EE4C9}" type="datetimeFigureOut">
              <a:rPr lang="en-US" smtClean="0"/>
              <a:t>6/28/2019</a:t>
            </a:fld>
            <a:endParaRPr lang="en-US"/>
          </a:p>
        </p:txBody>
      </p:sp>
      <p:sp>
        <p:nvSpPr>
          <p:cNvPr id="5" name="Footer Placeholder 4">
            <a:extLst>
              <a:ext uri="{FF2B5EF4-FFF2-40B4-BE49-F238E27FC236}">
                <a16:creationId xmlns:a16="http://schemas.microsoft.com/office/drawing/2014/main" id="{77EE5BC7-6F3B-5B49-836F-86681A0E0B8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F21322F-21D4-2F40-B85C-F60309BF6454}"/>
              </a:ext>
            </a:extLst>
          </p:cNvPr>
          <p:cNvSpPr>
            <a:spLocks noGrp="1"/>
          </p:cNvSpPr>
          <p:nvPr>
            <p:ph type="sldNum" sz="quarter" idx="12"/>
          </p:nvPr>
        </p:nvSpPr>
        <p:spPr/>
        <p:txBody>
          <a:bodyPr/>
          <a:lstStyle/>
          <a:p>
            <a:fld id="{5B6762CB-400A-4342-BDC6-02FA3BCDED49}" type="slidenum">
              <a:rPr lang="en-US" smtClean="0"/>
              <a:t>‹#›</a:t>
            </a:fld>
            <a:endParaRPr lang="en-US"/>
          </a:p>
        </p:txBody>
      </p:sp>
    </p:spTree>
    <p:extLst>
      <p:ext uri="{BB962C8B-B14F-4D97-AF65-F5344CB8AC3E}">
        <p14:creationId xmlns:p14="http://schemas.microsoft.com/office/powerpoint/2010/main" val="16701858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mall Title Only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p>
        </p:txBody>
      </p:sp>
      <p:sp>
        <p:nvSpPr>
          <p:cNvPr id="3" name="Rectangle 2"/>
          <p:cNvSpPr/>
          <p:nvPr userDrawn="1"/>
        </p:nvSpPr>
        <p:spPr bwMode="auto">
          <a:xfrm>
            <a:off x="4483100" y="6477000"/>
            <a:ext cx="3149600" cy="381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827244625"/>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3.xml"/><Relationship Id="rId13" Type="http://schemas.openxmlformats.org/officeDocument/2006/relationships/slideLayout" Target="../slideLayouts/slideLayout18.xml"/><Relationship Id="rId18" Type="http://schemas.openxmlformats.org/officeDocument/2006/relationships/slideLayout" Target="../slideLayouts/slideLayout23.xml"/><Relationship Id="rId3" Type="http://schemas.openxmlformats.org/officeDocument/2006/relationships/slideLayout" Target="../slideLayouts/slideLayout8.xml"/><Relationship Id="rId21" Type="http://schemas.openxmlformats.org/officeDocument/2006/relationships/slideLayout" Target="../slideLayouts/slideLayout26.xml"/><Relationship Id="rId7" Type="http://schemas.openxmlformats.org/officeDocument/2006/relationships/slideLayout" Target="../slideLayouts/slideLayout12.xml"/><Relationship Id="rId12" Type="http://schemas.openxmlformats.org/officeDocument/2006/relationships/slideLayout" Target="../slideLayouts/slideLayout17.xml"/><Relationship Id="rId17" Type="http://schemas.openxmlformats.org/officeDocument/2006/relationships/slideLayout" Target="../slideLayouts/slideLayout22.xml"/><Relationship Id="rId2" Type="http://schemas.openxmlformats.org/officeDocument/2006/relationships/slideLayout" Target="../slideLayouts/slideLayout7.xml"/><Relationship Id="rId16" Type="http://schemas.openxmlformats.org/officeDocument/2006/relationships/slideLayout" Target="../slideLayouts/slideLayout21.xml"/><Relationship Id="rId20" Type="http://schemas.openxmlformats.org/officeDocument/2006/relationships/slideLayout" Target="../slideLayouts/slideLayout25.xml"/><Relationship Id="rId1" Type="http://schemas.openxmlformats.org/officeDocument/2006/relationships/slideLayout" Target="../slideLayouts/slideLayout6.xml"/><Relationship Id="rId6" Type="http://schemas.openxmlformats.org/officeDocument/2006/relationships/slideLayout" Target="../slideLayouts/slideLayout11.xml"/><Relationship Id="rId11" Type="http://schemas.openxmlformats.org/officeDocument/2006/relationships/slideLayout" Target="../slideLayouts/slideLayout16.xml"/><Relationship Id="rId5" Type="http://schemas.openxmlformats.org/officeDocument/2006/relationships/slideLayout" Target="../slideLayouts/slideLayout10.xml"/><Relationship Id="rId15" Type="http://schemas.openxmlformats.org/officeDocument/2006/relationships/slideLayout" Target="../slideLayouts/slideLayout20.xml"/><Relationship Id="rId23" Type="http://schemas.openxmlformats.org/officeDocument/2006/relationships/theme" Target="../theme/theme2.xml"/><Relationship Id="rId10" Type="http://schemas.openxmlformats.org/officeDocument/2006/relationships/slideLayout" Target="../slideLayouts/slideLayout15.xml"/><Relationship Id="rId19" Type="http://schemas.openxmlformats.org/officeDocument/2006/relationships/slideLayout" Target="../slideLayouts/slideLayout24.xml"/><Relationship Id="rId4" Type="http://schemas.openxmlformats.org/officeDocument/2006/relationships/slideLayout" Target="../slideLayouts/slideLayout9.xml"/><Relationship Id="rId9" Type="http://schemas.openxmlformats.org/officeDocument/2006/relationships/slideLayout" Target="../slideLayouts/slideLayout14.xml"/><Relationship Id="rId14" Type="http://schemas.openxmlformats.org/officeDocument/2006/relationships/slideLayout" Target="../slideLayouts/slideLayout19.xml"/><Relationship Id="rId22" Type="http://schemas.openxmlformats.org/officeDocument/2006/relationships/slideLayout" Target="../slideLayouts/slideLayout2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slideLayout" Target="../slideLayouts/slideLayout40.xml"/><Relationship Id="rId18" Type="http://schemas.openxmlformats.org/officeDocument/2006/relationships/slideLayout" Target="../slideLayouts/slideLayout45.xml"/><Relationship Id="rId3" Type="http://schemas.openxmlformats.org/officeDocument/2006/relationships/slideLayout" Target="../slideLayouts/slideLayout30.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17" Type="http://schemas.openxmlformats.org/officeDocument/2006/relationships/slideLayout" Target="../slideLayouts/slideLayout44.xml"/><Relationship Id="rId2" Type="http://schemas.openxmlformats.org/officeDocument/2006/relationships/slideLayout" Target="../slideLayouts/slideLayout29.xml"/><Relationship Id="rId16" Type="http://schemas.openxmlformats.org/officeDocument/2006/relationships/slideLayout" Target="../slideLayouts/slideLayout43.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5" Type="http://schemas.openxmlformats.org/officeDocument/2006/relationships/slideLayout" Target="../slideLayouts/slideLayout32.xml"/><Relationship Id="rId15" Type="http://schemas.openxmlformats.org/officeDocument/2006/relationships/slideLayout" Target="../slideLayouts/slideLayout42.xml"/><Relationship Id="rId10" Type="http://schemas.openxmlformats.org/officeDocument/2006/relationships/slideLayout" Target="../slideLayouts/slideLayout37.xml"/><Relationship Id="rId19" Type="http://schemas.openxmlformats.org/officeDocument/2006/relationships/theme" Target="../theme/theme3.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slideLayout" Target="../slideLayouts/slideLayout4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3.xml"/><Relationship Id="rId13" Type="http://schemas.openxmlformats.org/officeDocument/2006/relationships/slideLayout" Target="../slideLayouts/slideLayout58.xml"/><Relationship Id="rId18" Type="http://schemas.openxmlformats.org/officeDocument/2006/relationships/slideLayout" Target="../slideLayouts/slideLayout63.xml"/><Relationship Id="rId3" Type="http://schemas.openxmlformats.org/officeDocument/2006/relationships/slideLayout" Target="../slideLayouts/slideLayout48.xml"/><Relationship Id="rId7" Type="http://schemas.openxmlformats.org/officeDocument/2006/relationships/slideLayout" Target="../slideLayouts/slideLayout52.xml"/><Relationship Id="rId12" Type="http://schemas.openxmlformats.org/officeDocument/2006/relationships/slideLayout" Target="../slideLayouts/slideLayout57.xml"/><Relationship Id="rId17" Type="http://schemas.openxmlformats.org/officeDocument/2006/relationships/slideLayout" Target="../slideLayouts/slideLayout62.xml"/><Relationship Id="rId2" Type="http://schemas.openxmlformats.org/officeDocument/2006/relationships/slideLayout" Target="../slideLayouts/slideLayout47.xml"/><Relationship Id="rId16" Type="http://schemas.openxmlformats.org/officeDocument/2006/relationships/slideLayout" Target="../slideLayouts/slideLayout61.xml"/><Relationship Id="rId20" Type="http://schemas.openxmlformats.org/officeDocument/2006/relationships/image" Target="../media/image8.emf"/><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5" Type="http://schemas.openxmlformats.org/officeDocument/2006/relationships/slideLayout" Target="../slideLayouts/slideLayout50.xml"/><Relationship Id="rId15" Type="http://schemas.openxmlformats.org/officeDocument/2006/relationships/slideLayout" Target="../slideLayouts/slideLayout60.xml"/><Relationship Id="rId10" Type="http://schemas.openxmlformats.org/officeDocument/2006/relationships/slideLayout" Target="../slideLayouts/slideLayout55.xml"/><Relationship Id="rId19" Type="http://schemas.openxmlformats.org/officeDocument/2006/relationships/theme" Target="../theme/theme4.xml"/><Relationship Id="rId4" Type="http://schemas.openxmlformats.org/officeDocument/2006/relationships/slideLayout" Target="../slideLayouts/slideLayout49.xml"/><Relationship Id="rId9" Type="http://schemas.openxmlformats.org/officeDocument/2006/relationships/slideLayout" Target="../slideLayouts/slideLayout54.xml"/><Relationship Id="rId14" Type="http://schemas.openxmlformats.org/officeDocument/2006/relationships/slideLayout" Target="../slideLayouts/slideLayout59.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1.xml"/><Relationship Id="rId13" Type="http://schemas.openxmlformats.org/officeDocument/2006/relationships/slideLayout" Target="../slideLayouts/slideLayout76.xml"/><Relationship Id="rId18" Type="http://schemas.openxmlformats.org/officeDocument/2006/relationships/slideLayout" Target="../slideLayouts/slideLayout81.xml"/><Relationship Id="rId3" Type="http://schemas.openxmlformats.org/officeDocument/2006/relationships/slideLayout" Target="../slideLayouts/slideLayout66.xml"/><Relationship Id="rId21" Type="http://schemas.openxmlformats.org/officeDocument/2006/relationships/slideLayout" Target="../slideLayouts/slideLayout84.xml"/><Relationship Id="rId7" Type="http://schemas.openxmlformats.org/officeDocument/2006/relationships/slideLayout" Target="../slideLayouts/slideLayout70.xml"/><Relationship Id="rId12" Type="http://schemas.openxmlformats.org/officeDocument/2006/relationships/slideLayout" Target="../slideLayouts/slideLayout75.xml"/><Relationship Id="rId17" Type="http://schemas.openxmlformats.org/officeDocument/2006/relationships/slideLayout" Target="../slideLayouts/slideLayout80.xml"/><Relationship Id="rId2" Type="http://schemas.openxmlformats.org/officeDocument/2006/relationships/slideLayout" Target="../slideLayouts/slideLayout65.xml"/><Relationship Id="rId16" Type="http://schemas.openxmlformats.org/officeDocument/2006/relationships/slideLayout" Target="../slideLayouts/slideLayout79.xml"/><Relationship Id="rId20" Type="http://schemas.openxmlformats.org/officeDocument/2006/relationships/slideLayout" Target="../slideLayouts/slideLayout83.xml"/><Relationship Id="rId1" Type="http://schemas.openxmlformats.org/officeDocument/2006/relationships/slideLayout" Target="../slideLayouts/slideLayout64.xml"/><Relationship Id="rId6" Type="http://schemas.openxmlformats.org/officeDocument/2006/relationships/slideLayout" Target="../slideLayouts/slideLayout69.xml"/><Relationship Id="rId11" Type="http://schemas.openxmlformats.org/officeDocument/2006/relationships/slideLayout" Target="../slideLayouts/slideLayout74.xml"/><Relationship Id="rId5" Type="http://schemas.openxmlformats.org/officeDocument/2006/relationships/slideLayout" Target="../slideLayouts/slideLayout68.xml"/><Relationship Id="rId15" Type="http://schemas.openxmlformats.org/officeDocument/2006/relationships/slideLayout" Target="../slideLayouts/slideLayout78.xml"/><Relationship Id="rId10" Type="http://schemas.openxmlformats.org/officeDocument/2006/relationships/slideLayout" Target="../slideLayouts/slideLayout73.xml"/><Relationship Id="rId19" Type="http://schemas.openxmlformats.org/officeDocument/2006/relationships/slideLayout" Target="../slideLayouts/slideLayout82.xml"/><Relationship Id="rId4" Type="http://schemas.openxmlformats.org/officeDocument/2006/relationships/slideLayout" Target="../slideLayouts/slideLayout67.xml"/><Relationship Id="rId9" Type="http://schemas.openxmlformats.org/officeDocument/2006/relationships/slideLayout" Target="../slideLayouts/slideLayout72.xml"/><Relationship Id="rId14" Type="http://schemas.openxmlformats.org/officeDocument/2006/relationships/slideLayout" Target="../slideLayouts/slideLayout77.xml"/><Relationship Id="rId22" Type="http://schemas.openxmlformats.org/officeDocument/2006/relationships/theme" Target="../theme/theme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7" y="291111"/>
            <a:ext cx="11655841"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80"/>
            <a:ext cx="11653520" cy="168387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2"/>
          <p:cNvSpPr>
            <a:spLocks noGrp="1"/>
          </p:cNvSpPr>
          <p:nvPr>
            <p:ph type="ftr" sz="quarter" idx="3"/>
          </p:nvPr>
        </p:nvSpPr>
        <p:spPr>
          <a:xfrm>
            <a:off x="269241" y="6558796"/>
            <a:ext cx="3859607" cy="134483"/>
          </a:xfrm>
          <a:prstGeom prst="rect">
            <a:avLst/>
          </a:prstGeom>
        </p:spPr>
        <p:txBody>
          <a:bodyPr vert="horz" lIns="0" tIns="0" rIns="91440" bIns="0" rtlCol="0" anchor="ctr"/>
          <a:lstStyle>
            <a:lvl1pPr marL="0" algn="l" defTabSz="685710" rtl="0" eaLnBrk="1" latinLnBrk="0" hangingPunct="1">
              <a:defRPr lang="en-US" sz="662" kern="1200">
                <a:gradFill>
                  <a:gsLst>
                    <a:gs pos="2239">
                      <a:schemeClr val="tx1"/>
                    </a:gs>
                    <a:gs pos="11940">
                      <a:schemeClr val="tx1"/>
                    </a:gs>
                  </a:gsLst>
                  <a:lin ang="5400000" scaled="0"/>
                </a:gradFill>
                <a:latin typeface="+mn-lt"/>
                <a:ea typeface="+mn-ea"/>
                <a:cs typeface="+mn-cs"/>
              </a:defRPr>
            </a:lvl1pPr>
          </a:lstStyle>
          <a:p>
            <a:r>
              <a:rPr dirty="0">
                <a:gradFill>
                  <a:gsLst>
                    <a:gs pos="2239">
                      <a:srgbClr val="505050"/>
                    </a:gs>
                    <a:gs pos="11940">
                      <a:srgbClr val="505050"/>
                    </a:gs>
                  </a:gsLst>
                  <a:lin ang="5400000" scaled="0"/>
                </a:gradFill>
              </a:rPr>
              <a:t>Microsoft Confidential</a:t>
            </a:r>
          </a:p>
        </p:txBody>
      </p:sp>
      <p:sp>
        <p:nvSpPr>
          <p:cNvPr id="6" name="Slide Number Placeholder 4"/>
          <p:cNvSpPr>
            <a:spLocks noGrp="1"/>
          </p:cNvSpPr>
          <p:nvPr>
            <p:ph type="sldNum" sz="quarter" idx="4"/>
          </p:nvPr>
        </p:nvSpPr>
        <p:spPr>
          <a:xfrm>
            <a:off x="11367166" y="6558796"/>
            <a:ext cx="555597" cy="134483"/>
          </a:xfrm>
          <a:prstGeom prst="rect">
            <a:avLst/>
          </a:prstGeom>
        </p:spPr>
        <p:txBody>
          <a:bodyPr vert="horz" lIns="91440" tIns="0" rIns="0" bIns="0" rtlCol="0" anchor="ctr"/>
          <a:lstStyle>
            <a:lvl1pPr algn="r">
              <a:defRPr lang="en-US" sz="662" b="0" kern="1200" smtClean="0">
                <a:gradFill>
                  <a:gsLst>
                    <a:gs pos="2239">
                      <a:schemeClr val="tx1"/>
                    </a:gs>
                    <a:gs pos="11940">
                      <a:schemeClr val="tx1"/>
                    </a:gs>
                  </a:gsLst>
                  <a:lin ang="5400000" scaled="0"/>
                </a:gradFill>
                <a:latin typeface="+mn-lt"/>
                <a:ea typeface="+mn-ea"/>
                <a:cs typeface="+mn-cs"/>
              </a:defRPr>
            </a:lvl1pPr>
          </a:lstStyle>
          <a:p>
            <a:pPr defTabSz="914554"/>
            <a:fld id="{27258FFF-F925-446B-8502-81C933981705}" type="slidenum">
              <a:rPr lang="en-US" smtClean="0">
                <a:gradFill>
                  <a:gsLst>
                    <a:gs pos="2239">
                      <a:srgbClr val="505050"/>
                    </a:gs>
                    <a:gs pos="11940">
                      <a:srgbClr val="505050"/>
                    </a:gs>
                  </a:gsLst>
                  <a:lin ang="5400000" scaled="0"/>
                </a:gradFill>
              </a:rPr>
              <a:pPr defTabSz="914554"/>
              <a:t>‹#›</a:t>
            </a:fld>
            <a:endParaRPr lang="en-US" dirty="0">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104498113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749" r:id="rId4"/>
    <p:sldLayoutId id="2147483750" r:id="rId5"/>
  </p:sldLayoutIdLst>
  <p:transition>
    <p:fade/>
  </p:transition>
  <p:hf sldNum="0" hdr="0" dt="0"/>
  <p:txStyles>
    <p:titleStyle>
      <a:lvl1pPr algn="l" defTabSz="685710" rtl="0" eaLnBrk="1" latinLnBrk="0" hangingPunct="1">
        <a:lnSpc>
          <a:spcPct val="90000"/>
        </a:lnSpc>
        <a:spcBef>
          <a:spcPct val="0"/>
        </a:spcBef>
        <a:buNone/>
        <a:defRPr lang="en-US" sz="3970"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086" marR="0" indent="-252086" algn="l" defTabSz="685710" rtl="0" eaLnBrk="1" fontAlgn="auto" latinLnBrk="0" hangingPunct="1">
        <a:lnSpc>
          <a:spcPct val="90000"/>
        </a:lnSpc>
        <a:spcBef>
          <a:spcPct val="20000"/>
        </a:spcBef>
        <a:spcAft>
          <a:spcPts val="0"/>
        </a:spcAft>
        <a:buClrTx/>
        <a:buSzPct val="90000"/>
        <a:buFont typeface="Arial" pitchFamily="34" charset="0"/>
        <a:buChar char="•"/>
        <a:tabLst/>
        <a:defRPr sz="2942" kern="1200" spc="0" baseline="0">
          <a:gradFill>
            <a:gsLst>
              <a:gs pos="1250">
                <a:schemeClr val="tx1"/>
              </a:gs>
              <a:gs pos="100000">
                <a:schemeClr val="tx1"/>
              </a:gs>
            </a:gsLst>
            <a:lin ang="5400000" scaled="0"/>
          </a:gradFill>
          <a:latin typeface="+mj-lt"/>
          <a:ea typeface="+mn-ea"/>
          <a:cs typeface="+mn-cs"/>
        </a:defRPr>
      </a:lvl1pPr>
      <a:lvl2pPr marL="429479" marR="0" indent="-177393" algn="l" defTabSz="685710"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197" marR="0" indent="-168057" algn="l" defTabSz="685710"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3pPr>
      <a:lvl4pPr marL="756254" marR="0" indent="-168057" algn="l" defTabSz="685710"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4pPr>
      <a:lvl5pPr marL="924310" marR="0" indent="-168057" algn="l" defTabSz="685710"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5pPr>
      <a:lvl6pPr marL="1885701"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557"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410"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266"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710" rtl="0" eaLnBrk="1" latinLnBrk="0" hangingPunct="1">
        <a:defRPr sz="1324" kern="1200">
          <a:solidFill>
            <a:schemeClr val="tx1"/>
          </a:solidFill>
          <a:latin typeface="+mn-lt"/>
          <a:ea typeface="+mn-ea"/>
          <a:cs typeface="+mn-cs"/>
        </a:defRPr>
      </a:lvl1pPr>
      <a:lvl2pPr marL="342855" algn="l" defTabSz="685710" rtl="0" eaLnBrk="1" latinLnBrk="0" hangingPunct="1">
        <a:defRPr sz="1324" kern="1200">
          <a:solidFill>
            <a:schemeClr val="tx1"/>
          </a:solidFill>
          <a:latin typeface="+mn-lt"/>
          <a:ea typeface="+mn-ea"/>
          <a:cs typeface="+mn-cs"/>
        </a:defRPr>
      </a:lvl2pPr>
      <a:lvl3pPr marL="685710" algn="l" defTabSz="685710" rtl="0" eaLnBrk="1" latinLnBrk="0" hangingPunct="1">
        <a:defRPr sz="1324" kern="1200">
          <a:solidFill>
            <a:schemeClr val="tx1"/>
          </a:solidFill>
          <a:latin typeface="+mn-lt"/>
          <a:ea typeface="+mn-ea"/>
          <a:cs typeface="+mn-cs"/>
        </a:defRPr>
      </a:lvl3pPr>
      <a:lvl4pPr marL="1028565" algn="l" defTabSz="685710" rtl="0" eaLnBrk="1" latinLnBrk="0" hangingPunct="1">
        <a:defRPr sz="1324" kern="1200">
          <a:solidFill>
            <a:schemeClr val="tx1"/>
          </a:solidFill>
          <a:latin typeface="+mn-lt"/>
          <a:ea typeface="+mn-ea"/>
          <a:cs typeface="+mn-cs"/>
        </a:defRPr>
      </a:lvl4pPr>
      <a:lvl5pPr marL="1371418" algn="l" defTabSz="685710" rtl="0" eaLnBrk="1" latinLnBrk="0" hangingPunct="1">
        <a:defRPr sz="1324" kern="1200">
          <a:solidFill>
            <a:schemeClr val="tx1"/>
          </a:solidFill>
          <a:latin typeface="+mn-lt"/>
          <a:ea typeface="+mn-ea"/>
          <a:cs typeface="+mn-cs"/>
        </a:defRPr>
      </a:lvl5pPr>
      <a:lvl6pPr marL="1714274" algn="l" defTabSz="685710" rtl="0" eaLnBrk="1" latinLnBrk="0" hangingPunct="1">
        <a:defRPr sz="1324" kern="1200">
          <a:solidFill>
            <a:schemeClr val="tx1"/>
          </a:solidFill>
          <a:latin typeface="+mn-lt"/>
          <a:ea typeface="+mn-ea"/>
          <a:cs typeface="+mn-cs"/>
        </a:defRPr>
      </a:lvl6pPr>
      <a:lvl7pPr marL="2057128" algn="l" defTabSz="685710" rtl="0" eaLnBrk="1" latinLnBrk="0" hangingPunct="1">
        <a:defRPr sz="1324" kern="1200">
          <a:solidFill>
            <a:schemeClr val="tx1"/>
          </a:solidFill>
          <a:latin typeface="+mn-lt"/>
          <a:ea typeface="+mn-ea"/>
          <a:cs typeface="+mn-cs"/>
        </a:defRPr>
      </a:lvl7pPr>
      <a:lvl8pPr marL="2399983" algn="l" defTabSz="685710" rtl="0" eaLnBrk="1" latinLnBrk="0" hangingPunct="1">
        <a:defRPr sz="1324" kern="1200">
          <a:solidFill>
            <a:schemeClr val="tx1"/>
          </a:solidFill>
          <a:latin typeface="+mn-lt"/>
          <a:ea typeface="+mn-ea"/>
          <a:cs typeface="+mn-cs"/>
        </a:defRPr>
      </a:lvl8pPr>
      <a:lvl9pPr marL="2742839" algn="l" defTabSz="685710" rtl="0" eaLnBrk="1" latinLnBrk="0" hangingPunct="1">
        <a:defRPr sz="132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30">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562">
          <p15:clr>
            <a:srgbClr val="A4A3A4"/>
          </p15:clr>
        </p15:guide>
        <p15:guide id="11" pos="994">
          <p15:clr>
            <a:srgbClr val="A4A3A4"/>
          </p15:clr>
        </p15:guide>
        <p15:guide id="12" pos="1426">
          <p15:clr>
            <a:srgbClr val="A4A3A4"/>
          </p15:clr>
        </p15:guide>
        <p15:guide id="13" pos="1858">
          <p15:clr>
            <a:srgbClr val="A4A3A4"/>
          </p15:clr>
        </p15:guide>
        <p15:guide id="14" pos="2290">
          <p15:clr>
            <a:srgbClr val="A4A3A4"/>
          </p15:clr>
        </p15:guide>
        <p15:guide id="15" pos="2722">
          <p15:clr>
            <a:srgbClr val="A4A3A4"/>
          </p15:clr>
        </p15:guide>
        <p15:guide id="16" pos="3153">
          <p15:clr>
            <a:srgbClr val="A4A3A4"/>
          </p15:clr>
        </p15:guide>
        <p15:guide id="17" pos="3585">
          <p15:clr>
            <a:srgbClr val="A4A3A4"/>
          </p15:clr>
        </p15:guide>
        <p15:guide id="18" pos="4017">
          <p15:clr>
            <a:srgbClr val="A4A3A4"/>
          </p15:clr>
        </p15:guide>
        <p15:guide id="19" pos="4449">
          <p15:clr>
            <a:srgbClr val="A4A3A4"/>
          </p15:clr>
        </p15:guide>
        <p15:guide id="20" pos="4881">
          <p15:clr>
            <a:srgbClr val="A4A3A4"/>
          </p15:clr>
        </p15:guide>
        <p15:guide id="21" pos="5313">
          <p15:clr>
            <a:srgbClr val="A4A3A4"/>
          </p15:clr>
        </p15:guide>
        <p15:guide id="22" pos="5745">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2"/>
            <a:ext cx="11541863"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541549"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Box 6"/>
          <p:cNvSpPr txBox="1"/>
          <p:nvPr userDrawn="1"/>
        </p:nvSpPr>
        <p:spPr>
          <a:xfrm>
            <a:off x="3734938" y="6677034"/>
            <a:ext cx="4720568" cy="196836"/>
          </a:xfrm>
          <a:prstGeom prst="rect">
            <a:avLst/>
          </a:prstGeom>
          <a:noFill/>
        </p:spPr>
        <p:txBody>
          <a:bodyPr wrap="square" lIns="179285" tIns="143428" rIns="179285" bIns="143428" rtlCol="0" anchor="ctr">
            <a:noAutofit/>
          </a:bodyPr>
          <a:lstStyle/>
          <a:p>
            <a:pPr algn="ctr" defTabSz="914367">
              <a:lnSpc>
                <a:spcPct val="90000"/>
              </a:lnSpc>
              <a:spcAft>
                <a:spcPts val="588"/>
              </a:spcAft>
            </a:pPr>
            <a:r>
              <a:rPr lang="en-US" sz="1078" dirty="0">
                <a:gradFill>
                  <a:gsLst>
                    <a:gs pos="68142">
                      <a:srgbClr val="FFFFFF">
                        <a:lumMod val="50000"/>
                      </a:srgbClr>
                    </a:gs>
                    <a:gs pos="30000">
                      <a:srgbClr val="FFFFFF">
                        <a:lumMod val="50000"/>
                      </a:srgbClr>
                    </a:gs>
                  </a:gsLst>
                  <a:lin ang="5400000" scaled="0"/>
                </a:gradFill>
              </a:rPr>
              <a:t>MICROSOFT CONFIDENTIAL—INTERNAL USE ONLY</a:t>
            </a:r>
          </a:p>
        </p:txBody>
      </p:sp>
    </p:spTree>
    <p:extLst>
      <p:ext uri="{BB962C8B-B14F-4D97-AF65-F5344CB8AC3E}">
        <p14:creationId xmlns:p14="http://schemas.microsoft.com/office/powerpoint/2010/main" val="3581891162"/>
      </p:ext>
    </p:extLst>
  </p:cSld>
  <p:clrMap bg1="dk1" tx1="lt1" bg2="dk2" tx2="lt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 id="2147483676" r:id="rId12"/>
    <p:sldLayoutId id="2147483677" r:id="rId13"/>
    <p:sldLayoutId id="2147483678" r:id="rId14"/>
    <p:sldLayoutId id="2147483679" r:id="rId15"/>
    <p:sldLayoutId id="2147483680" r:id="rId16"/>
    <p:sldLayoutId id="2147483681" r:id="rId17"/>
    <p:sldLayoutId id="2147483682" r:id="rId18"/>
    <p:sldLayoutId id="2147483683" r:id="rId19"/>
    <p:sldLayoutId id="2147483685" r:id="rId20"/>
    <p:sldLayoutId id="2147483748" r:id="rId21"/>
    <p:sldLayoutId id="2147483751" r:id="rId22"/>
  </p:sldLayoutIdLst>
  <p:transition>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2265460"/>
      </p:ext>
    </p:extLst>
  </p:cSld>
  <p:clrMap bg1="dk1" tx1="lt1" bg2="dk2" tx2="lt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 id="2147483700" r:id="rId14"/>
    <p:sldLayoutId id="2147483701" r:id="rId15"/>
    <p:sldLayoutId id="2147483702" r:id="rId16"/>
    <p:sldLayoutId id="2147483703" r:id="rId17"/>
    <p:sldLayoutId id="2147483704"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20"/>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3793287129"/>
      </p:ext>
    </p:extLst>
  </p:cSld>
  <p:clrMap bg1="dk1" tx1="lt1" bg2="dk2" tx2="lt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 id="2147483718" r:id="rId13"/>
    <p:sldLayoutId id="2147483719" r:id="rId14"/>
    <p:sldLayoutId id="2147483720" r:id="rId15"/>
    <p:sldLayoutId id="2147483721" r:id="rId16"/>
    <p:sldLayoutId id="2147483722" r:id="rId17"/>
    <p:sldLayoutId id="2147483723"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05531192"/>
      </p:ext>
    </p:extLst>
  </p:cSld>
  <p:clrMap bg1="dk1" tx1="lt1" bg2="dk2" tx2="lt2" accent1="accent1" accent2="accent2" accent3="accent3" accent4="accent4" accent5="accent5" accent6="accent6" hlink="hlink" folHlink="folHlink"/>
  <p:sldLayoutIdLst>
    <p:sldLayoutId id="2147483725" r:id="rId1"/>
    <p:sldLayoutId id="2147483726" r:id="rId2"/>
    <p:sldLayoutId id="2147483727" r:id="rId3"/>
    <p:sldLayoutId id="2147483728" r:id="rId4"/>
    <p:sldLayoutId id="2147483729" r:id="rId5"/>
    <p:sldLayoutId id="2147483730" r:id="rId6"/>
    <p:sldLayoutId id="2147483731" r:id="rId7"/>
    <p:sldLayoutId id="2147483732" r:id="rId8"/>
    <p:sldLayoutId id="2147483733" r:id="rId9"/>
    <p:sldLayoutId id="2147483734" r:id="rId10"/>
    <p:sldLayoutId id="2147483735" r:id="rId11"/>
    <p:sldLayoutId id="2147483736" r:id="rId12"/>
    <p:sldLayoutId id="2147483737" r:id="rId13"/>
    <p:sldLayoutId id="2147483738" r:id="rId14"/>
    <p:sldLayoutId id="2147483739" r:id="rId15"/>
    <p:sldLayoutId id="2147483740" r:id="rId16"/>
    <p:sldLayoutId id="2147483741" r:id="rId17"/>
    <p:sldLayoutId id="2147483742" r:id="rId18"/>
    <p:sldLayoutId id="2147483744" r:id="rId19"/>
    <p:sldLayoutId id="2147483745" r:id="rId20"/>
    <p:sldLayoutId id="2147483746" r:id="rId21"/>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8.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8.xml"/><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6.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14.xml"/><Relationship Id="rId1" Type="http://schemas.openxmlformats.org/officeDocument/2006/relationships/slideLayout" Target="../slideLayouts/slideLayout84.xml"/><Relationship Id="rId5" Type="http://schemas.openxmlformats.org/officeDocument/2006/relationships/image" Target="../media/image22.png"/><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15.xml"/><Relationship Id="rId1" Type="http://schemas.openxmlformats.org/officeDocument/2006/relationships/slideLayout" Target="../slideLayouts/slideLayout84.xml"/><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2.xml"/></Relationships>
</file>

<file path=ppt/slides/_rels/slide17.xml.rels><?xml version="1.0" encoding="UTF-8" standalone="yes"?>
<Relationships xmlns="http://schemas.openxmlformats.org/package/2006/relationships"><Relationship Id="rId8" Type="http://schemas.openxmlformats.org/officeDocument/2006/relationships/hyperlink" Target="http://azure.microsoft.com/blog/2015/03/31/azure-backup-announcing-new-pricing-model-for-tco-reduction/" TargetMode="External"/><Relationship Id="rId3" Type="http://schemas.openxmlformats.org/officeDocument/2006/relationships/hyperlink" Target="https://technet.microsoft.com/en-us/library/jj860400.aspx" TargetMode="External"/><Relationship Id="rId7" Type="http://schemas.openxmlformats.org/officeDocument/2006/relationships/hyperlink" Target="https://technet.microsoft.com/en-US/library/jj852163.aspx" TargetMode="External"/><Relationship Id="rId2" Type="http://schemas.openxmlformats.org/officeDocument/2006/relationships/notesSlide" Target="../notesSlides/notesSlide17.xml"/><Relationship Id="rId1" Type="http://schemas.openxmlformats.org/officeDocument/2006/relationships/slideLayout" Target="../slideLayouts/slideLayout52.xml"/><Relationship Id="rId6" Type="http://schemas.openxmlformats.org/officeDocument/2006/relationships/hyperlink" Target="https://technet.microsoft.com/en-US/library/hh758007.aspx" TargetMode="External"/><Relationship Id="rId5" Type="http://schemas.openxmlformats.org/officeDocument/2006/relationships/hyperlink" Target="https://docs.microsoft.com/en-us/azure/virtual-machines/workloads/sap/hana-overview-high-availability-disaster-recovery#backup-and-restore" TargetMode="External"/><Relationship Id="rId4" Type="http://schemas.openxmlformats.org/officeDocument/2006/relationships/hyperlink" Target="https://azure.microsoft.com/en-us/blog/azure-backup-enables-backup-of-large-volumes-vms-databases-and-more/" TargetMode="Externa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microsoft.sharepoint.com/sites/infopedia/Pages/Docset-Viewer.aspx?did=G01KC-2-3376" TargetMode="External"/><Relationship Id="rId2" Type="http://schemas.openxmlformats.org/officeDocument/2006/relationships/notesSlide" Target="../notesSlides/notesSlide2.xml"/><Relationship Id="rId1" Type="http://schemas.openxmlformats.org/officeDocument/2006/relationships/slideLayout" Target="../slideLayouts/slideLayout31.xml"/><Relationship Id="rId4" Type="http://schemas.openxmlformats.org/officeDocument/2006/relationships/hyperlink" Target="https://docs.microsoft.com/en-us/azure/architecture/reference-architectures/sap/sap-netweaver"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40.png"/><Relationship Id="rId18" Type="http://schemas.openxmlformats.org/officeDocument/2006/relationships/image" Target="../media/image45.png"/><Relationship Id="rId3" Type="http://schemas.openxmlformats.org/officeDocument/2006/relationships/image" Target="../media/image32.png"/><Relationship Id="rId21" Type="http://schemas.openxmlformats.org/officeDocument/2006/relationships/image" Target="../media/image11.png"/><Relationship Id="rId7" Type="http://schemas.openxmlformats.org/officeDocument/2006/relationships/image" Target="../media/image35.png"/><Relationship Id="rId12" Type="http://schemas.openxmlformats.org/officeDocument/2006/relationships/image" Target="../media/image22.png"/><Relationship Id="rId17" Type="http://schemas.openxmlformats.org/officeDocument/2006/relationships/image" Target="../media/image44.png"/><Relationship Id="rId2" Type="http://schemas.openxmlformats.org/officeDocument/2006/relationships/notesSlide" Target="../notesSlides/notesSlide29.xml"/><Relationship Id="rId16" Type="http://schemas.openxmlformats.org/officeDocument/2006/relationships/image" Target="../media/image43.png"/><Relationship Id="rId20" Type="http://schemas.openxmlformats.org/officeDocument/2006/relationships/image" Target="../media/image10.png"/><Relationship Id="rId1" Type="http://schemas.openxmlformats.org/officeDocument/2006/relationships/slideLayout" Target="../slideLayouts/slideLayout3.xml"/><Relationship Id="rId6" Type="http://schemas.openxmlformats.org/officeDocument/2006/relationships/image" Target="../media/image34.png"/><Relationship Id="rId11" Type="http://schemas.openxmlformats.org/officeDocument/2006/relationships/image" Target="../media/image39.png"/><Relationship Id="rId5" Type="http://schemas.openxmlformats.org/officeDocument/2006/relationships/image" Target="../media/image33.png"/><Relationship Id="rId15" Type="http://schemas.openxmlformats.org/officeDocument/2006/relationships/image" Target="../media/image42.png"/><Relationship Id="rId23" Type="http://schemas.openxmlformats.org/officeDocument/2006/relationships/image" Target="../media/image13.png"/><Relationship Id="rId10" Type="http://schemas.openxmlformats.org/officeDocument/2006/relationships/image" Target="../media/image38.png"/><Relationship Id="rId19" Type="http://schemas.openxmlformats.org/officeDocument/2006/relationships/image" Target="../media/image46.png"/><Relationship Id="rId4" Type="http://schemas.openxmlformats.org/officeDocument/2006/relationships/image" Target="../media/image23.png"/><Relationship Id="rId9" Type="http://schemas.openxmlformats.org/officeDocument/2006/relationships/image" Target="../media/image37.png"/><Relationship Id="rId14" Type="http://schemas.openxmlformats.org/officeDocument/2006/relationships/image" Target="../media/image41.png"/><Relationship Id="rId22" Type="http://schemas.openxmlformats.org/officeDocument/2006/relationships/image" Target="../media/image12.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1.xml"/></Relationships>
</file>

<file path=ppt/slides/_rels/slide30.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49.png"/><Relationship Id="rId3" Type="http://schemas.openxmlformats.org/officeDocument/2006/relationships/image" Target="../media/image41.png"/><Relationship Id="rId7" Type="http://schemas.openxmlformats.org/officeDocument/2006/relationships/image" Target="../media/image22.png"/><Relationship Id="rId12" Type="http://schemas.openxmlformats.org/officeDocument/2006/relationships/image" Target="../media/image33.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32.png"/><Relationship Id="rId11" Type="http://schemas.openxmlformats.org/officeDocument/2006/relationships/image" Target="../media/image48.png"/><Relationship Id="rId5" Type="http://schemas.openxmlformats.org/officeDocument/2006/relationships/image" Target="../media/image34.png"/><Relationship Id="rId10" Type="http://schemas.openxmlformats.org/officeDocument/2006/relationships/image" Target="../media/image47.png"/><Relationship Id="rId4" Type="http://schemas.openxmlformats.org/officeDocument/2006/relationships/image" Target="../media/image46.png"/><Relationship Id="rId9" Type="http://schemas.openxmlformats.org/officeDocument/2006/relationships/image" Target="../media/image37.png"/></Relationships>
</file>

<file path=ppt/slides/_rels/slide31.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1.xml"/><Relationship Id="rId1" Type="http://schemas.openxmlformats.org/officeDocument/2006/relationships/slideLayout" Target="../slideLayouts/slideLayout7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4.xml"/><Relationship Id="rId1" Type="http://schemas.openxmlformats.org/officeDocument/2006/relationships/slideLayout" Target="../slideLayouts/slideLayout77.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s://github.com/microsoft/MCW-SAP-NetWeaver-on-Azure/blob/master/Hands-on%20lab/HOL%20step-by%20step%20-%20SAP%20NetWeaver%20on%20Azure.md" TargetMode="External"/><Relationship Id="rId2" Type="http://schemas.openxmlformats.org/officeDocument/2006/relationships/image" Target="../media/image52.png"/><Relationship Id="rId1" Type="http://schemas.openxmlformats.org/officeDocument/2006/relationships/slideLayout" Target="../slideLayouts/slideLayout77.xml"/></Relationships>
</file>

<file path=ppt/slides/_rels/slide3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5.xml"/><Relationship Id="rId1" Type="http://schemas.openxmlformats.org/officeDocument/2006/relationships/slideLayout" Target="../slideLayouts/slideLayout77.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37.xml.rels><?xml version="1.0" encoding="UTF-8" standalone="yes"?>
<Relationships xmlns="http://schemas.openxmlformats.org/package/2006/relationships"><Relationship Id="rId8" Type="http://schemas.openxmlformats.org/officeDocument/2006/relationships/hyperlink" Target="https://docs.microsoft.com/en-us/azure/architecture/reference-architectures/" TargetMode="External"/><Relationship Id="rId13" Type="http://schemas.openxmlformats.org/officeDocument/2006/relationships/hyperlink" Target="https://www.youtube.com/watch?v=gKEA-RbnjGI&amp;list=PLvnlORJ_Skl7AUslNScWKLboolqc_A72m" TargetMode="External"/><Relationship Id="rId18" Type="http://schemas.openxmlformats.org/officeDocument/2006/relationships/hyperlink" Target="https://microsoft.sharepoint.com/teams/GearUp/SitePages/solutionsBattlecards.aspx" TargetMode="External"/><Relationship Id="rId26" Type="http://schemas.openxmlformats.org/officeDocument/2006/relationships/hyperlink" Target="mailto:SAPGBBEMEA@microsoft.com" TargetMode="External"/><Relationship Id="rId3" Type="http://schemas.openxmlformats.org/officeDocument/2006/relationships/hyperlink" Target="https://azure.microsoft.com/en-us/solutions/sap/" TargetMode="External"/><Relationship Id="rId21" Type="http://schemas.openxmlformats.org/officeDocument/2006/relationships/hyperlink" Target="https://azure.microsoft.com/en-us/blog/accelerate-your-sap-on-azure-hana-project-with-suse-microsoft-solution-templates/" TargetMode="External"/><Relationship Id="rId7" Type="http://schemas.openxmlformats.org/officeDocument/2006/relationships/hyperlink" Target="https://docs.microsoft.com/en-us/azure/virtual-machines/workloads/sap/hana-overview-architecture" TargetMode="External"/><Relationship Id="rId12" Type="http://schemas.openxmlformats.org/officeDocument/2006/relationships/hyperlink" Target="https://www.microsoft.com/itshowcase/saponazure" TargetMode="External"/><Relationship Id="rId17" Type="http://schemas.openxmlformats.org/officeDocument/2006/relationships/hyperlink" Target="https://microsoft.sharepoint.com/sites/infopedia_g04/pages/roadmap.aspx" TargetMode="External"/><Relationship Id="rId25" Type="http://schemas.openxmlformats.org/officeDocument/2006/relationships/hyperlink" Target="mailto:SAPGBBAMERICAS@microsoft.com" TargetMode="External"/><Relationship Id="rId2" Type="http://schemas.openxmlformats.org/officeDocument/2006/relationships/notesSlide" Target="../notesSlides/notesSlide36.xml"/><Relationship Id="rId16" Type="http://schemas.openxmlformats.org/officeDocument/2006/relationships/hyperlink" Target="https://microsoft.sharepoint.com/sites/Infopedia_G01/Pages/SAP-on-Azure.aspx" TargetMode="External"/><Relationship Id="rId20" Type="http://schemas.openxmlformats.org/officeDocument/2006/relationships/hyperlink" Target="https://cal.sap.com/" TargetMode="External"/><Relationship Id="rId29" Type="http://schemas.openxmlformats.org/officeDocument/2006/relationships/image" Target="../media/image58.jpeg"/><Relationship Id="rId1" Type="http://schemas.openxmlformats.org/officeDocument/2006/relationships/slideLayout" Target="../slideLayouts/slideLayout77.xml"/><Relationship Id="rId6" Type="http://schemas.openxmlformats.org/officeDocument/2006/relationships/hyperlink" Target="https://docs.microsoft.com/en-us/azure/virtual-machines/workloads/sap/get-started" TargetMode="External"/><Relationship Id="rId11" Type="http://schemas.openxmlformats.org/officeDocument/2006/relationships/hyperlink" Target="https://github.com/Microsoft/MCW-SAP-NetWeaver-on-Azure" TargetMode="External"/><Relationship Id="rId24" Type="http://schemas.openxmlformats.org/officeDocument/2006/relationships/hyperlink" Target="mailto:saptalk@microsoft.com" TargetMode="External"/><Relationship Id="rId5" Type="http://schemas.openxmlformats.org/officeDocument/2006/relationships/hyperlink" Target="https://wiki.scn.sap.com/wiki/display/VIRTUALIZATION/SAP+on+Microsoft+Azure" TargetMode="External"/><Relationship Id="rId15" Type="http://schemas.openxmlformats.org/officeDocument/2006/relationships/hyperlink" Target="https://open.sap.com/" TargetMode="External"/><Relationship Id="rId23" Type="http://schemas.openxmlformats.org/officeDocument/2006/relationships/hyperlink" Target="https://www.yammer.com/microsoft.com/#/threads/inGroup?type=in_group&amp;feedId=4611792" TargetMode="External"/><Relationship Id="rId28" Type="http://schemas.openxmlformats.org/officeDocument/2006/relationships/image" Target="../media/image57.png"/><Relationship Id="rId10" Type="http://schemas.openxmlformats.org/officeDocument/2006/relationships/hyperlink" Target="https://github.com/Microsoft/MCW-SAP-HANA-on-Azure" TargetMode="External"/><Relationship Id="rId19" Type="http://schemas.openxmlformats.org/officeDocument/2006/relationships/hyperlink" Target="https://microsoft.sharepoint.com/teams/Intelligent_Cloud/CTO-Readiness/Pages/SAPonAzure.aspx#InplviewHash2dc42967-331a-4609-83d0-cdf460d67dc1" TargetMode="External"/><Relationship Id="rId31" Type="http://schemas.openxmlformats.org/officeDocument/2006/relationships/image" Target="../media/image60.jpeg"/><Relationship Id="rId4" Type="http://schemas.openxmlformats.org/officeDocument/2006/relationships/hyperlink" Target="https://blogs.msdn.microsoft.com/saponsqlserver/" TargetMode="External"/><Relationship Id="rId9" Type="http://schemas.openxmlformats.org/officeDocument/2006/relationships/hyperlink" Target="https://partner.microsoft.com/en-us/solutions/practice-areas/cloud-infrastructure-management/sap-azure" TargetMode="External"/><Relationship Id="rId14" Type="http://schemas.openxmlformats.org/officeDocument/2006/relationships/hyperlink" Target="https://www.youtube.com/user/saphanaacademy" TargetMode="External"/><Relationship Id="rId22" Type="http://schemas.openxmlformats.org/officeDocument/2006/relationships/hyperlink" Target="https://github.com/AzureCAT-GSI/SAP-HANA-ARM" TargetMode="External"/><Relationship Id="rId27" Type="http://schemas.openxmlformats.org/officeDocument/2006/relationships/hyperlink" Target="mailto:SAPGBBASIA@microsoft.com" TargetMode="External"/><Relationship Id="rId30" Type="http://schemas.openxmlformats.org/officeDocument/2006/relationships/image" Target="../media/image59.jpeg"/></Relationships>
</file>

<file path=ppt/slides/_rels/slide38.xml.rels><?xml version="1.0" encoding="UTF-8" standalone="yes"?>
<Relationships xmlns="http://schemas.openxmlformats.org/package/2006/relationships"><Relationship Id="rId3" Type="http://schemas.openxmlformats.org/officeDocument/2006/relationships/hyperlink" Target="https://github.com/microsoft/MCW-SAP-NetWeaver-on-Azure/tree/master/Whiteboard%20design%20session" TargetMode="External"/><Relationship Id="rId2" Type="http://schemas.openxmlformats.org/officeDocument/2006/relationships/notesSlide" Target="../notesSlides/notesSlide37.xml"/><Relationship Id="rId1" Type="http://schemas.openxmlformats.org/officeDocument/2006/relationships/slideLayout" Target="../slideLayouts/slideLayout80.xml"/></Relationships>
</file>

<file path=ppt/slides/_rels/slide3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1.xml"/></Relationships>
</file>

<file path=ppt/slides/_rels/slide40.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22.png"/><Relationship Id="rId1" Type="http://schemas.openxmlformats.org/officeDocument/2006/relationships/slideLayout" Target="../slideLayouts/slideLayout84.xml"/><Relationship Id="rId4" Type="http://schemas.openxmlformats.org/officeDocument/2006/relationships/image" Target="../media/image21.png"/></Relationships>
</file>

<file path=ppt/slides/_rels/slide4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emf"/><Relationship Id="rId1" Type="http://schemas.openxmlformats.org/officeDocument/2006/relationships/slideLayout" Target="../slideLayouts/slideLayout84.xml"/></Relationships>
</file>

<file path=ppt/slides/_rels/slide4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7.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77.xm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40426B09-7632-4E2D-89F2-B10983038F0F}"/>
              </a:ext>
            </a:extLst>
          </p:cNvPr>
          <p:cNvSpPr>
            <a:spLocks noGrp="1"/>
          </p:cNvSpPr>
          <p:nvPr>
            <p:ph type="title"/>
          </p:nvPr>
        </p:nvSpPr>
        <p:spPr>
          <a:xfrm>
            <a:off x="269302" y="2171273"/>
            <a:ext cx="7860771" cy="899336"/>
          </a:xfrm>
        </p:spPr>
        <p:txBody>
          <a:bodyPr/>
          <a:lstStyle/>
          <a:p>
            <a:r>
              <a:rPr lang="en-US" dirty="0"/>
              <a:t>SAP NetWeaver on Azure</a:t>
            </a:r>
            <a:br>
              <a:rPr lang="en-US" dirty="0"/>
            </a:br>
            <a:r>
              <a:rPr lang="en-US" dirty="0"/>
              <a:t>Whiteboard Design Session</a:t>
            </a:r>
            <a:br>
              <a:rPr lang="en-US" dirty="0"/>
            </a:br>
            <a:r>
              <a:rPr lang="en-US" dirty="0"/>
              <a:t>(Trainer Deck)</a:t>
            </a:r>
          </a:p>
        </p:txBody>
      </p:sp>
      <p:sp>
        <p:nvSpPr>
          <p:cNvPr id="7" name="Text Placeholder 2">
            <a:extLst>
              <a:ext uri="{FF2B5EF4-FFF2-40B4-BE49-F238E27FC236}">
                <a16:creationId xmlns:a16="http://schemas.microsoft.com/office/drawing/2014/main" id="{4CD41DD2-6DA0-4171-9BB8-D76B202E046E}"/>
              </a:ext>
            </a:extLst>
          </p:cNvPr>
          <p:cNvSpPr>
            <a:spLocks noGrp="1"/>
          </p:cNvSpPr>
          <p:nvPr>
            <p:ph type="body" sz="quarter" idx="12"/>
          </p:nvPr>
        </p:nvSpPr>
        <p:spPr>
          <a:xfrm>
            <a:off x="269302" y="4988766"/>
            <a:ext cx="8635359" cy="1358517"/>
          </a:xfrm>
        </p:spPr>
        <p:txBody>
          <a:bodyPr vert="horz" wrap="square" lIns="164592" tIns="109728" rIns="164592" bIns="109728" rtlCol="0" anchor="t">
            <a:noAutofit/>
          </a:bodyPr>
          <a:lstStyle/>
          <a:p>
            <a:r>
              <a:rPr lang="en-US" sz="3200" dirty="0">
                <a:cs typeface="Segoe UI Light"/>
              </a:rPr>
              <a:t>Trainer names</a:t>
            </a:r>
          </a:p>
        </p:txBody>
      </p:sp>
    </p:spTree>
    <p:extLst>
      <p:ext uri="{BB962C8B-B14F-4D97-AF65-F5344CB8AC3E}">
        <p14:creationId xmlns:p14="http://schemas.microsoft.com/office/powerpoint/2010/main" val="1379679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ABB945-E629-4D94-91B9-DD885656997E}"/>
              </a:ext>
            </a:extLst>
          </p:cNvPr>
          <p:cNvSpPr>
            <a:spLocks noGrp="1"/>
          </p:cNvSpPr>
          <p:nvPr>
            <p:ph type="title"/>
          </p:nvPr>
        </p:nvSpPr>
        <p:spPr/>
        <p:txBody>
          <a:bodyPr/>
          <a:lstStyle/>
          <a:p>
            <a:r>
              <a:rPr lang="en-US" sz="4400" dirty="0">
                <a:solidFill>
                  <a:schemeClr val="tx1"/>
                </a:solidFill>
              </a:rPr>
              <a:t>SAP VM &amp; Storage Sizing Principles</a:t>
            </a:r>
            <a:endParaRPr lang="en-US" dirty="0">
              <a:solidFill>
                <a:schemeClr val="tx1"/>
              </a:solidFill>
            </a:endParaRPr>
          </a:p>
        </p:txBody>
      </p:sp>
      <p:sp>
        <p:nvSpPr>
          <p:cNvPr id="10" name="Rectangle 9">
            <a:extLst>
              <a:ext uri="{FF2B5EF4-FFF2-40B4-BE49-F238E27FC236}">
                <a16:creationId xmlns:a16="http://schemas.microsoft.com/office/drawing/2014/main" id="{DF5D501A-675B-494B-8388-2EE29B227D85}"/>
              </a:ext>
            </a:extLst>
          </p:cNvPr>
          <p:cNvSpPr/>
          <p:nvPr/>
        </p:nvSpPr>
        <p:spPr>
          <a:xfrm>
            <a:off x="215880" y="1143900"/>
            <a:ext cx="5836585" cy="4093428"/>
          </a:xfrm>
          <a:prstGeom prst="rect">
            <a:avLst/>
          </a:prstGeom>
        </p:spPr>
        <p:txBody>
          <a:bodyPr wrap="square">
            <a:spAutoFit/>
          </a:bodyPr>
          <a:lstStyle/>
          <a:p>
            <a:pPr marL="457112" marR="0" lvl="0" indent="-457112" algn="l" defTabSz="914400" rtl="0" eaLnBrk="1" fontAlgn="auto" latinLnBrk="0" hangingPunct="1">
              <a:lnSpc>
                <a:spcPct val="100000"/>
              </a:lnSpc>
              <a:spcBef>
                <a:spcPts val="0"/>
              </a:spcBef>
              <a:spcAft>
                <a:spcPts val="0"/>
              </a:spcAft>
              <a:buClr>
                <a:srgbClr val="FFFFFF"/>
              </a:buClr>
              <a:buSzTx/>
              <a:buFont typeface="+mj-lt"/>
              <a:buAutoNum type="arabicPeriod"/>
              <a:tabLst/>
              <a:defRPr/>
            </a:pPr>
            <a:r>
              <a:rPr kumimoji="0" lang="en-US" sz="2000" b="0" i="0" u="none" strike="noStrike" kern="1200" cap="none" spc="0" normalizeH="0" baseline="0" noProof="0" dirty="0">
                <a:ln>
                  <a:noFill/>
                </a:ln>
                <a:effectLst/>
                <a:uLnTx/>
                <a:uFillTx/>
                <a:latin typeface="+mj-lt"/>
                <a:ea typeface="+mn-ea"/>
                <a:cs typeface="+mn-cs"/>
              </a:rPr>
              <a:t>Know # of SAPS for SAP application and database tiers</a:t>
            </a:r>
          </a:p>
          <a:p>
            <a:pPr marL="457112" marR="0" lvl="0" indent="-457112" algn="just" defTabSz="914225" rtl="0" eaLnBrk="1" fontAlgn="auto" latinLnBrk="0" hangingPunct="1">
              <a:lnSpc>
                <a:spcPct val="100000"/>
              </a:lnSpc>
              <a:spcBef>
                <a:spcPts val="0"/>
              </a:spcBef>
              <a:spcAft>
                <a:spcPts val="0"/>
              </a:spcAft>
              <a:buClrTx/>
              <a:buSzTx/>
              <a:buFont typeface="+mj-lt"/>
              <a:buAutoNum type="arabicPeriod"/>
              <a:tabLst/>
              <a:defRPr/>
            </a:pPr>
            <a:endParaRPr kumimoji="0" lang="en-US" sz="2000" b="0" i="0" u="none" strike="noStrike" kern="1200" cap="none" spc="0" normalizeH="0" baseline="0" noProof="0" dirty="0">
              <a:ln>
                <a:noFill/>
              </a:ln>
              <a:effectLst/>
              <a:uLnTx/>
              <a:uFillTx/>
              <a:latin typeface="+mj-lt"/>
              <a:ea typeface="+mn-ea"/>
              <a:cs typeface="+mn-cs"/>
            </a:endParaRPr>
          </a:p>
          <a:p>
            <a:pPr marL="457112" marR="0" lvl="0" indent="-457112"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2000" b="0" i="0" u="none" strike="noStrike" kern="1200" cap="none" spc="0" normalizeH="0" baseline="0" noProof="0" dirty="0">
                <a:ln>
                  <a:noFill/>
                </a:ln>
                <a:effectLst/>
                <a:uLnTx/>
                <a:uFillTx/>
                <a:latin typeface="+mj-lt"/>
                <a:ea typeface="+mn-ea"/>
                <a:cs typeface="+mn-cs"/>
              </a:rPr>
              <a:t>Know system activity period, use snoozing, Azure automation to shutdown (i.e. sandbox 10x5, not 24x7)</a:t>
            </a:r>
          </a:p>
          <a:p>
            <a:pPr marL="0" marR="0" lvl="0" indent="0" algn="just" defTabSz="914225"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effectLst/>
              <a:uLnTx/>
              <a:uFillTx/>
              <a:latin typeface="+mj-lt"/>
              <a:ea typeface="+mn-ea"/>
              <a:cs typeface="+mn-cs"/>
            </a:endParaRPr>
          </a:p>
          <a:p>
            <a:pPr marL="457112" marR="0" lvl="0" indent="-457112" algn="just" defTabSz="914225" rtl="0" eaLnBrk="1" fontAlgn="auto" latinLnBrk="0" hangingPunct="1">
              <a:lnSpc>
                <a:spcPct val="100000"/>
              </a:lnSpc>
              <a:spcBef>
                <a:spcPts val="0"/>
              </a:spcBef>
              <a:spcAft>
                <a:spcPts val="0"/>
              </a:spcAft>
              <a:buClrTx/>
              <a:buSzTx/>
              <a:buFont typeface="+mj-lt"/>
              <a:buAutoNum type="arabicPeriod" startAt="3"/>
              <a:tabLst/>
              <a:defRPr/>
            </a:pPr>
            <a:r>
              <a:rPr kumimoji="0" lang="en-US" sz="2000" b="0" i="0" u="none" strike="noStrike" kern="1200" cap="none" spc="0" normalizeH="0" baseline="0" noProof="0" dirty="0">
                <a:ln>
                  <a:noFill/>
                </a:ln>
                <a:effectLst/>
                <a:uLnTx/>
                <a:uFillTx/>
                <a:latin typeface="+mj-lt"/>
                <a:ea typeface="+mn-ea"/>
                <a:cs typeface="+mn-cs"/>
              </a:rPr>
              <a:t>For SAP APPL servers, use a few smaller VM vs one large VM</a:t>
            </a:r>
            <a:r>
              <a:rPr kumimoji="0" lang="en-US" sz="2000" b="1" i="0" u="none" strike="noStrike" kern="1200" cap="none" spc="0" normalizeH="0" baseline="0" noProof="0" dirty="0">
                <a:ln>
                  <a:noFill/>
                </a:ln>
                <a:effectLst/>
                <a:uLnTx/>
                <a:uFillTx/>
                <a:latin typeface="+mj-lt"/>
                <a:ea typeface="+mn-ea"/>
                <a:cs typeface="+mn-cs"/>
              </a:rPr>
              <a:t> </a:t>
            </a:r>
            <a:r>
              <a:rPr kumimoji="0" lang="en-US" sz="2000" b="0" i="0" u="none" strike="noStrike" kern="1200" cap="none" spc="0" normalizeH="0" baseline="0" noProof="0" dirty="0">
                <a:ln>
                  <a:noFill/>
                </a:ln>
                <a:effectLst/>
                <a:uLnTx/>
                <a:uFillTx/>
                <a:latin typeface="+mj-lt"/>
                <a:ea typeface="+mn-ea"/>
                <a:cs typeface="+mn-cs"/>
              </a:rPr>
              <a:t>(redundant nodes).</a:t>
            </a:r>
          </a:p>
          <a:p>
            <a:pPr marL="0" marR="0" lvl="0" indent="0" algn="just" defTabSz="914225"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effectLst/>
              <a:uLnTx/>
              <a:uFillTx/>
              <a:latin typeface="+mj-lt"/>
              <a:ea typeface="+mn-ea"/>
              <a:cs typeface="+mn-cs"/>
            </a:endParaRPr>
          </a:p>
          <a:p>
            <a:pPr marL="457112" marR="0" lvl="0" indent="-457112" algn="just" defTabSz="914225" rtl="0" eaLnBrk="1" fontAlgn="auto" latinLnBrk="0" hangingPunct="1">
              <a:lnSpc>
                <a:spcPct val="100000"/>
              </a:lnSpc>
              <a:spcBef>
                <a:spcPts val="0"/>
              </a:spcBef>
              <a:spcAft>
                <a:spcPts val="0"/>
              </a:spcAft>
              <a:buClrTx/>
              <a:buSzTx/>
              <a:buFont typeface="+mj-lt"/>
              <a:buAutoNum type="arabicPeriod" startAt="4"/>
              <a:tabLst/>
              <a:defRPr/>
            </a:pPr>
            <a:r>
              <a:rPr kumimoji="0" lang="en-US" sz="2000" b="0" i="0" u="none" strike="noStrike" kern="1200" cap="none" spc="0" normalizeH="0" baseline="0" noProof="0" dirty="0">
                <a:ln>
                  <a:noFill/>
                </a:ln>
                <a:effectLst/>
                <a:uLnTx/>
                <a:uFillTx/>
                <a:latin typeface="+mj-lt"/>
                <a:ea typeface="+mn-ea"/>
                <a:cs typeface="+mn-cs"/>
              </a:rPr>
              <a:t>Ensure the selected VM supports the IOPS &amp; throughput requirements of the database server.</a:t>
            </a:r>
          </a:p>
          <a:p>
            <a:pPr marL="457112" marR="0" lvl="0" indent="-457112" algn="l" defTabSz="914225" rtl="0" eaLnBrk="1" fontAlgn="auto" latinLnBrk="0" hangingPunct="1">
              <a:lnSpc>
                <a:spcPct val="100000"/>
              </a:lnSpc>
              <a:spcBef>
                <a:spcPts val="0"/>
              </a:spcBef>
              <a:spcAft>
                <a:spcPts val="0"/>
              </a:spcAft>
              <a:buClrTx/>
              <a:buSzTx/>
              <a:buFont typeface="+mj-lt"/>
              <a:buAutoNum type="arabicPeriod" startAt="4"/>
              <a:tabLst/>
              <a:defRPr/>
            </a:pPr>
            <a:endParaRPr kumimoji="0" lang="en-US" sz="2000" b="0" i="0" u="none" strike="noStrike" kern="1200" cap="none" spc="0" normalizeH="0" baseline="0" noProof="0" dirty="0">
              <a:ln>
                <a:noFill/>
              </a:ln>
              <a:effectLst/>
              <a:uLnTx/>
              <a:uFillTx/>
              <a:latin typeface="+mj-lt"/>
              <a:ea typeface="+mn-ea"/>
              <a:cs typeface="+mn-cs"/>
            </a:endParaRPr>
          </a:p>
        </p:txBody>
      </p:sp>
      <p:sp>
        <p:nvSpPr>
          <p:cNvPr id="11" name="Rectangle 10">
            <a:extLst>
              <a:ext uri="{FF2B5EF4-FFF2-40B4-BE49-F238E27FC236}">
                <a16:creationId xmlns:a16="http://schemas.microsoft.com/office/drawing/2014/main" id="{D34FF9B7-7D85-410C-A40C-191896716F1B}"/>
              </a:ext>
            </a:extLst>
          </p:cNvPr>
          <p:cNvSpPr/>
          <p:nvPr/>
        </p:nvSpPr>
        <p:spPr>
          <a:xfrm>
            <a:off x="6243912" y="1143901"/>
            <a:ext cx="5616198" cy="5632311"/>
          </a:xfrm>
          <a:prstGeom prst="rect">
            <a:avLst/>
          </a:prstGeom>
        </p:spPr>
        <p:txBody>
          <a:bodyPr wrap="square">
            <a:spAutoFit/>
          </a:bodyPr>
          <a:lstStyle/>
          <a:p>
            <a:pPr marL="457112" marR="0" lvl="0" indent="-457112" algn="just" defTabSz="914225" rtl="0" eaLnBrk="1" fontAlgn="auto" latinLnBrk="0" hangingPunct="1">
              <a:lnSpc>
                <a:spcPct val="100000"/>
              </a:lnSpc>
              <a:spcBef>
                <a:spcPts val="0"/>
              </a:spcBef>
              <a:spcAft>
                <a:spcPts val="0"/>
              </a:spcAft>
              <a:buClrTx/>
              <a:buSzTx/>
              <a:buFont typeface="+mj-lt"/>
              <a:buAutoNum type="arabicPeriod"/>
              <a:tabLst/>
              <a:defRPr/>
            </a:pPr>
            <a:r>
              <a:rPr kumimoji="0" lang="en-US" sz="2000" b="0" i="0" u="none" strike="noStrike" kern="1200" cap="none" spc="0" normalizeH="0" baseline="0" noProof="0" dirty="0">
                <a:ln>
                  <a:noFill/>
                </a:ln>
                <a:effectLst/>
                <a:uLnTx/>
                <a:uFillTx/>
                <a:latin typeface="+mj-lt"/>
                <a:ea typeface="+mn-ea"/>
                <a:cs typeface="+mn-cs"/>
              </a:rPr>
              <a:t>Choose standard or premium storage Managed Disks based on IOPS and disk throughput requirements.</a:t>
            </a:r>
          </a:p>
          <a:p>
            <a:pPr marL="457112" marR="0" lvl="0" indent="-457112" algn="just" defTabSz="914225" rtl="0" eaLnBrk="1" fontAlgn="auto" latinLnBrk="0" hangingPunct="1">
              <a:lnSpc>
                <a:spcPct val="100000"/>
              </a:lnSpc>
              <a:spcBef>
                <a:spcPts val="0"/>
              </a:spcBef>
              <a:spcAft>
                <a:spcPts val="0"/>
              </a:spcAft>
              <a:buClrTx/>
              <a:buSzTx/>
              <a:buFont typeface="+mj-lt"/>
              <a:buAutoNum type="arabicPeriod"/>
              <a:tabLst/>
              <a:defRPr/>
            </a:pPr>
            <a:endParaRPr lang="en-US" sz="2000" dirty="0">
              <a:latin typeface="+mj-lt"/>
            </a:endParaRPr>
          </a:p>
          <a:p>
            <a:pPr marL="457112" lvl="0" indent="-457112" algn="just" defTabSz="914225">
              <a:buFont typeface="+mj-lt"/>
              <a:buAutoNum type="arabicPeriod"/>
              <a:defRPr/>
            </a:pPr>
            <a:r>
              <a:rPr lang="en-US" sz="2000" dirty="0">
                <a:latin typeface="+mj-lt"/>
              </a:rPr>
              <a:t>Use premium storage for SAP databases (both database files and log file(s)).</a:t>
            </a:r>
          </a:p>
          <a:p>
            <a:pPr marL="457112" marR="0" lvl="0" indent="-457112" algn="just" defTabSz="914225" rtl="0" eaLnBrk="1" fontAlgn="auto" latinLnBrk="0" hangingPunct="1">
              <a:lnSpc>
                <a:spcPct val="100000"/>
              </a:lnSpc>
              <a:spcBef>
                <a:spcPts val="0"/>
              </a:spcBef>
              <a:spcAft>
                <a:spcPts val="0"/>
              </a:spcAft>
              <a:buClrTx/>
              <a:buSzTx/>
              <a:buFont typeface="+mj-lt"/>
              <a:buAutoNum type="arabicPeriod"/>
              <a:tabLst/>
              <a:defRPr/>
            </a:pPr>
            <a:endParaRPr kumimoji="0" lang="en-US" sz="2000" b="0" i="0" u="none" strike="noStrike" kern="1200" cap="none" spc="0" normalizeH="0" baseline="0" noProof="0" dirty="0">
              <a:ln>
                <a:noFill/>
              </a:ln>
              <a:effectLst/>
              <a:uLnTx/>
              <a:uFillTx/>
              <a:latin typeface="+mj-lt"/>
              <a:ea typeface="+mn-ea"/>
              <a:cs typeface="+mn-cs"/>
            </a:endParaRPr>
          </a:p>
          <a:p>
            <a:pPr marL="457112" lvl="0" indent="-457112" algn="just" defTabSz="914225">
              <a:buFont typeface="+mj-lt"/>
              <a:buAutoNum type="arabicPeriod"/>
              <a:defRPr/>
            </a:pPr>
            <a:r>
              <a:rPr lang="en-US" sz="2000" dirty="0">
                <a:latin typeface="+mj-lt"/>
              </a:rPr>
              <a:t>For database servers use Windows storage spaces or LINUX-LVM to stripe (glue) disks and aggregate IOPS, throughput and storage capacity</a:t>
            </a:r>
            <a:endParaRPr kumimoji="0" lang="en-US" sz="2000" b="0" i="1" u="none" strike="noStrike" kern="1200" cap="none" spc="0" normalizeH="0" baseline="0" noProof="0" dirty="0">
              <a:ln>
                <a:noFill/>
              </a:ln>
              <a:effectLst/>
              <a:uLnTx/>
              <a:uFillTx/>
              <a:latin typeface="+mj-lt"/>
              <a:ea typeface="+mn-ea"/>
              <a:cs typeface="+mn-cs"/>
            </a:endParaRPr>
          </a:p>
          <a:p>
            <a:pPr marL="457112" marR="0" lvl="0" indent="-457112" algn="l" defTabSz="914400" rtl="0" eaLnBrk="1" fontAlgn="auto" latinLnBrk="0" hangingPunct="1">
              <a:lnSpc>
                <a:spcPct val="100000"/>
              </a:lnSpc>
              <a:spcBef>
                <a:spcPts val="0"/>
              </a:spcBef>
              <a:spcAft>
                <a:spcPts val="0"/>
              </a:spcAft>
              <a:buClrTx/>
              <a:buSzTx/>
              <a:buFont typeface="+mj-lt"/>
              <a:buAutoNum type="arabicPeriod" startAt="4"/>
              <a:tabLst/>
              <a:defRPr/>
            </a:pPr>
            <a:endParaRPr kumimoji="0" lang="en-US" sz="2000" b="0" i="0" u="none" strike="noStrike" kern="1200" cap="none" spc="0" normalizeH="0" baseline="0" noProof="0" dirty="0">
              <a:ln>
                <a:noFill/>
              </a:ln>
              <a:effectLst/>
              <a:uLnTx/>
              <a:uFillTx/>
              <a:latin typeface="+mj-lt"/>
              <a:ea typeface="+mn-ea"/>
              <a:cs typeface="+mn-cs"/>
            </a:endParaRPr>
          </a:p>
          <a:p>
            <a:pPr marL="457112" lvl="0" indent="-457112">
              <a:buFont typeface="+mj-lt"/>
              <a:buAutoNum type="arabicPeriod" startAt="4"/>
              <a:defRPr/>
            </a:pPr>
            <a:r>
              <a:rPr lang="en-US" sz="2000" dirty="0">
                <a:latin typeface="+mj-lt"/>
              </a:rPr>
              <a:t>SAP application servers are usually deployed on standard storage, but can be deployed on small premium storage (P4, P6) if using a single server in order to benefit from single instance SLA.</a:t>
            </a:r>
            <a:endParaRPr kumimoji="0" lang="en-US" sz="2000" b="0" i="0" u="none" strike="noStrike" kern="1200" cap="none" spc="0" normalizeH="0" baseline="0" noProof="0" dirty="0">
              <a:ln>
                <a:noFill/>
              </a:ln>
              <a:effectLst/>
              <a:uLnTx/>
              <a:uFillTx/>
              <a:latin typeface="+mj-lt"/>
              <a:ea typeface="+mn-ea"/>
              <a:cs typeface="+mn-cs"/>
            </a:endParaRPr>
          </a:p>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effectLst/>
              <a:uLnTx/>
              <a:uFillTx/>
              <a:latin typeface="+mj-lt"/>
              <a:ea typeface="+mn-ea"/>
              <a:cs typeface="+mn-cs"/>
            </a:endParaRPr>
          </a:p>
        </p:txBody>
      </p:sp>
      <p:pic>
        <p:nvPicPr>
          <p:cNvPr id="12" name="Picture 11">
            <a:extLst>
              <a:ext uri="{FF2B5EF4-FFF2-40B4-BE49-F238E27FC236}">
                <a16:creationId xmlns:a16="http://schemas.microsoft.com/office/drawing/2014/main" id="{0404222A-BA23-4D98-8A4A-60B2990A4C3C}"/>
              </a:ext>
            </a:extLst>
          </p:cNvPr>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940574" y="5067235"/>
            <a:ext cx="2740735" cy="15930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12">
            <a:extLst>
              <a:ext uri="{FF2B5EF4-FFF2-40B4-BE49-F238E27FC236}">
                <a16:creationId xmlns:a16="http://schemas.microsoft.com/office/drawing/2014/main" id="{2F093E0C-5FB5-48E4-A2FB-081BE75C71F3}"/>
              </a:ext>
            </a:extLst>
          </p:cNvPr>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bwMode="auto">
          <a:xfrm>
            <a:off x="4766011" y="5043805"/>
            <a:ext cx="1329989" cy="16164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02464107"/>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BECB3991-AAF9-4643-B0AF-7DC5F506BA40}"/>
              </a:ext>
            </a:extLst>
          </p:cNvPr>
          <p:cNvGraphicFramePr>
            <a:graphicFrameLocks noGrp="1"/>
          </p:cNvGraphicFramePr>
          <p:nvPr/>
        </p:nvGraphicFramePr>
        <p:xfrm>
          <a:off x="604674" y="2169663"/>
          <a:ext cx="11313934" cy="2902067"/>
        </p:xfrm>
        <a:graphic>
          <a:graphicData uri="http://schemas.openxmlformats.org/drawingml/2006/table">
            <a:tbl>
              <a:tblPr firstRow="1" bandRow="1">
                <a:tableStyleId>{5C22544A-7EE6-4342-B048-85BDC9FD1C3A}</a:tableStyleId>
              </a:tblPr>
              <a:tblGrid>
                <a:gridCol w="209398">
                  <a:extLst>
                    <a:ext uri="{9D8B030D-6E8A-4147-A177-3AD203B41FA5}">
                      <a16:colId xmlns:a16="http://schemas.microsoft.com/office/drawing/2014/main" val="2725184960"/>
                    </a:ext>
                  </a:extLst>
                </a:gridCol>
                <a:gridCol w="1346445">
                  <a:extLst>
                    <a:ext uri="{9D8B030D-6E8A-4147-A177-3AD203B41FA5}">
                      <a16:colId xmlns:a16="http://schemas.microsoft.com/office/drawing/2014/main" val="1201680317"/>
                    </a:ext>
                  </a:extLst>
                </a:gridCol>
                <a:gridCol w="1624674">
                  <a:extLst>
                    <a:ext uri="{9D8B030D-6E8A-4147-A177-3AD203B41FA5}">
                      <a16:colId xmlns:a16="http://schemas.microsoft.com/office/drawing/2014/main" val="3781531428"/>
                    </a:ext>
                  </a:extLst>
                </a:gridCol>
                <a:gridCol w="1850065">
                  <a:extLst>
                    <a:ext uri="{9D8B030D-6E8A-4147-A177-3AD203B41FA5}">
                      <a16:colId xmlns:a16="http://schemas.microsoft.com/office/drawing/2014/main" val="1926189477"/>
                    </a:ext>
                  </a:extLst>
                </a:gridCol>
                <a:gridCol w="3071823">
                  <a:extLst>
                    <a:ext uri="{9D8B030D-6E8A-4147-A177-3AD203B41FA5}">
                      <a16:colId xmlns:a16="http://schemas.microsoft.com/office/drawing/2014/main" val="1665200899"/>
                    </a:ext>
                  </a:extLst>
                </a:gridCol>
                <a:gridCol w="3211529">
                  <a:extLst>
                    <a:ext uri="{9D8B030D-6E8A-4147-A177-3AD203B41FA5}">
                      <a16:colId xmlns:a16="http://schemas.microsoft.com/office/drawing/2014/main" val="4288066691"/>
                    </a:ext>
                  </a:extLst>
                </a:gridCol>
              </a:tblGrid>
              <a:tr h="881210">
                <a:tc>
                  <a:txBody>
                    <a:bodyPr/>
                    <a:lstStyle/>
                    <a:p>
                      <a:endParaRPr lang="en-US" sz="1600" dirty="0">
                        <a:latin typeface="+mj-lt"/>
                        <a:cs typeface="Segoe UI Light" panose="020B0502040204020203" pitchFamily="34" charset="0"/>
                      </a:endParaRPr>
                    </a:p>
                  </a:txBody>
                  <a:tcPr marL="91427" marR="91427" marT="45713" marB="45713" anchor="ctr"/>
                </a:tc>
                <a:tc>
                  <a:txBody>
                    <a:bodyPr/>
                    <a:lstStyle/>
                    <a:p>
                      <a:r>
                        <a:rPr lang="en-US" sz="1600" dirty="0">
                          <a:latin typeface="+mj-lt"/>
                        </a:rPr>
                        <a:t>Prod or Non-Prod</a:t>
                      </a:r>
                      <a:endParaRPr lang="en-US" sz="1600" dirty="0">
                        <a:solidFill>
                          <a:schemeClr val="bg1"/>
                        </a:solidFill>
                        <a:latin typeface="+mj-lt"/>
                        <a:cs typeface="Segoe UI Light" panose="020B0502040204020203" pitchFamily="34" charset="0"/>
                      </a:endParaRPr>
                    </a:p>
                  </a:txBody>
                  <a:tcPr marL="91427" marR="91427" marT="45713" marB="45713" anchor="ctr"/>
                </a:tc>
                <a:tc>
                  <a:txBody>
                    <a:bodyPr/>
                    <a:lstStyle/>
                    <a:p>
                      <a:r>
                        <a:rPr lang="en-US" sz="1600" dirty="0">
                          <a:latin typeface="+mj-lt"/>
                        </a:rPr>
                        <a:t>SAPS required for DBMS</a:t>
                      </a:r>
                      <a:endParaRPr lang="en-US" sz="1600" dirty="0">
                        <a:solidFill>
                          <a:schemeClr val="bg1"/>
                        </a:solidFill>
                        <a:latin typeface="+mj-lt"/>
                        <a:cs typeface="Segoe UI Light" panose="020B0502040204020203" pitchFamily="34" charset="0"/>
                      </a:endParaRPr>
                    </a:p>
                  </a:txBody>
                  <a:tcPr marL="91427" marR="91427" marT="45713" marB="45713" anchor="ctr"/>
                </a:tc>
                <a:tc>
                  <a:txBody>
                    <a:bodyPr/>
                    <a:lstStyle/>
                    <a:p>
                      <a:r>
                        <a:rPr lang="en-US" sz="1600" dirty="0">
                          <a:latin typeface="+mj-lt"/>
                        </a:rPr>
                        <a:t>IOPS required for DBMS</a:t>
                      </a:r>
                      <a:endParaRPr lang="en-US" sz="1600" dirty="0">
                        <a:solidFill>
                          <a:schemeClr val="bg1"/>
                        </a:solidFill>
                        <a:latin typeface="+mj-lt"/>
                        <a:cs typeface="Segoe UI Light" panose="020B0502040204020203" pitchFamily="34" charset="0"/>
                      </a:endParaRPr>
                    </a:p>
                  </a:txBody>
                  <a:tcPr marL="91427" marR="91427" marT="45713" marB="45713" anchor="ctr"/>
                </a:tc>
                <a:tc>
                  <a:txBody>
                    <a:bodyPr/>
                    <a:lstStyle/>
                    <a:p>
                      <a:r>
                        <a:rPr lang="en-US" sz="1600" dirty="0">
                          <a:latin typeface="+mj-lt"/>
                        </a:rPr>
                        <a:t>Select a  Compute SKU </a:t>
                      </a:r>
                      <a:br>
                        <a:rPr lang="en-US" sz="1600" dirty="0">
                          <a:latin typeface="+mj-lt"/>
                        </a:rPr>
                      </a:br>
                      <a:r>
                        <a:rPr lang="en-US" sz="1600" dirty="0">
                          <a:latin typeface="+mj-lt"/>
                        </a:rPr>
                        <a:t>based on SAPS required for Database server(s)</a:t>
                      </a:r>
                      <a:endParaRPr lang="en-US" sz="1600" dirty="0">
                        <a:solidFill>
                          <a:schemeClr val="bg1"/>
                        </a:solidFill>
                        <a:latin typeface="+mj-lt"/>
                        <a:cs typeface="Segoe UI Light" panose="020B0502040204020203" pitchFamily="34" charset="0"/>
                      </a:endParaRPr>
                    </a:p>
                  </a:txBody>
                  <a:tcPr marL="91427" marR="91427" marT="45713" marB="45713" anchor="ctr"/>
                </a:tc>
                <a:tc>
                  <a:txBody>
                    <a:bodyPr/>
                    <a:lstStyle/>
                    <a:p>
                      <a:r>
                        <a:rPr lang="en-US" sz="1600" dirty="0">
                          <a:latin typeface="+mj-lt"/>
                        </a:rPr>
                        <a:t>Combine Compute SKUs </a:t>
                      </a:r>
                      <a:br>
                        <a:rPr lang="en-US" sz="1600" dirty="0">
                          <a:latin typeface="+mj-lt"/>
                        </a:rPr>
                      </a:br>
                      <a:r>
                        <a:rPr lang="en-US" sz="1600" dirty="0">
                          <a:latin typeface="+mj-lt"/>
                        </a:rPr>
                        <a:t>based on SAPS required for SAP application servers</a:t>
                      </a:r>
                      <a:endParaRPr lang="en-US" sz="1600" dirty="0">
                        <a:solidFill>
                          <a:srgbClr val="FF0000"/>
                        </a:solidFill>
                        <a:latin typeface="+mj-lt"/>
                        <a:cs typeface="Segoe UI Light" panose="020B0502040204020203" pitchFamily="34" charset="0"/>
                      </a:endParaRPr>
                    </a:p>
                  </a:txBody>
                  <a:tcPr marL="91427" marR="91427" marT="45713" marB="45713" anchor="ctr"/>
                </a:tc>
                <a:extLst>
                  <a:ext uri="{0D108BD9-81ED-4DB2-BD59-A6C34878D82A}">
                    <a16:rowId xmlns:a16="http://schemas.microsoft.com/office/drawing/2014/main" val="2409207783"/>
                  </a:ext>
                </a:extLst>
              </a:tr>
              <a:tr h="466917">
                <a:tc>
                  <a:txBody>
                    <a:bodyPr/>
                    <a:lstStyle/>
                    <a:p>
                      <a:r>
                        <a:rPr lang="en-US" sz="1600" dirty="0">
                          <a:latin typeface="+mj-lt"/>
                        </a:rPr>
                        <a:t>1</a:t>
                      </a:r>
                      <a:endParaRPr lang="en-US" sz="1600" dirty="0">
                        <a:latin typeface="+mj-lt"/>
                        <a:cs typeface="Segoe UI Light" panose="020B0502040204020203" pitchFamily="34" charset="0"/>
                      </a:endParaRPr>
                    </a:p>
                  </a:txBody>
                  <a:tcPr marL="91427" marR="91427" marT="45713" marB="45713" anchor="ctr"/>
                </a:tc>
                <a:tc>
                  <a:txBody>
                    <a:bodyPr/>
                    <a:lstStyle/>
                    <a:p>
                      <a:r>
                        <a:rPr lang="en-US" sz="1600" dirty="0">
                          <a:latin typeface="+mj-lt"/>
                        </a:rPr>
                        <a:t>Dev and Test</a:t>
                      </a:r>
                      <a:endParaRPr lang="en-US" sz="1600" dirty="0">
                        <a:latin typeface="+mj-lt"/>
                        <a:cs typeface="Segoe UI Light" panose="020B0502040204020203" pitchFamily="34" charset="0"/>
                      </a:endParaRPr>
                    </a:p>
                  </a:txBody>
                  <a:tcPr marL="91427" marR="91427" marT="45713" marB="45713" anchor="ctr"/>
                </a:tc>
                <a:tc>
                  <a:txBody>
                    <a:bodyPr/>
                    <a:lstStyle/>
                    <a:p>
                      <a:r>
                        <a:rPr lang="en-US" sz="1600" dirty="0">
                          <a:latin typeface="+mj-lt"/>
                        </a:rPr>
                        <a:t>-</a:t>
                      </a:r>
                      <a:endParaRPr lang="en-US" sz="1600" dirty="0">
                        <a:latin typeface="+mj-lt"/>
                        <a:cs typeface="Segoe UI Light" panose="020B0502040204020203" pitchFamily="34" charset="0"/>
                      </a:endParaRPr>
                    </a:p>
                  </a:txBody>
                  <a:tcPr marL="91427" marR="91427" marT="45713" marB="45713" anchor="ctr"/>
                </a:tc>
                <a:tc>
                  <a:txBody>
                    <a:bodyPr/>
                    <a:lstStyle/>
                    <a:p>
                      <a:r>
                        <a:rPr lang="en-US" sz="1600" dirty="0">
                          <a:latin typeface="+mj-lt"/>
                        </a:rPr>
                        <a:t>-</a:t>
                      </a:r>
                      <a:endParaRPr lang="en-US" sz="1600" dirty="0">
                        <a:latin typeface="+mj-lt"/>
                        <a:cs typeface="Segoe UI Light" panose="020B0502040204020203" pitchFamily="34" charset="0"/>
                      </a:endParaRPr>
                    </a:p>
                  </a:txBody>
                  <a:tcPr marL="91427" marR="91427" marT="45713" marB="45713" anchor="ctr"/>
                </a:tc>
                <a:tc>
                  <a:txBody>
                    <a:bodyPr/>
                    <a:lstStyle/>
                    <a:p>
                      <a:r>
                        <a:rPr lang="en-US" sz="1600" kern="1200" dirty="0">
                          <a:latin typeface="+mj-lt"/>
                        </a:rPr>
                        <a:t>D v3, E v3 Series VM </a:t>
                      </a:r>
                      <a:endParaRPr lang="en-US" sz="1600" dirty="0">
                        <a:latin typeface="+mj-lt"/>
                        <a:cs typeface="Segoe UI Light" panose="020B0502040204020203" pitchFamily="34" charset="0"/>
                      </a:endParaRPr>
                    </a:p>
                  </a:txBody>
                  <a:tcPr marL="91427" marR="91427" marT="45713" marB="45713" anchor="ctr"/>
                </a:tc>
                <a:tc rowSpan="4">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mj-lt"/>
                        </a:rPr>
                        <a:t>Add D v3, E v3 Series VM – scale out as needed</a:t>
                      </a:r>
                      <a:endParaRPr lang="en-US" sz="1600" dirty="0">
                        <a:latin typeface="+mj-lt"/>
                        <a:cs typeface="Segoe UI Light" panose="020B0502040204020203" pitchFamily="34" charset="0"/>
                      </a:endParaRPr>
                    </a:p>
                  </a:txBody>
                  <a:tcPr marL="91427" marR="91427" marT="45713" marB="45713" anchor="ctr"/>
                </a:tc>
                <a:extLst>
                  <a:ext uri="{0D108BD9-81ED-4DB2-BD59-A6C34878D82A}">
                    <a16:rowId xmlns:a16="http://schemas.microsoft.com/office/drawing/2014/main" val="1737912949"/>
                  </a:ext>
                </a:extLst>
              </a:tr>
              <a:tr h="466917">
                <a:tc>
                  <a:txBody>
                    <a:bodyPr/>
                    <a:lstStyle/>
                    <a:p>
                      <a:r>
                        <a:rPr lang="en-US" sz="1600" dirty="0">
                          <a:latin typeface="+mj-lt"/>
                        </a:rPr>
                        <a:t>2</a:t>
                      </a:r>
                      <a:endParaRPr lang="en-US" sz="1600" dirty="0">
                        <a:latin typeface="+mj-lt"/>
                        <a:cs typeface="Segoe UI Light" panose="020B0502040204020203" pitchFamily="34" charset="0"/>
                      </a:endParaRPr>
                    </a:p>
                  </a:txBody>
                  <a:tcPr marL="91427" marR="91427" marT="45713" marB="45713" anchor="ctr"/>
                </a:tc>
                <a:tc>
                  <a:txBody>
                    <a:bodyPr/>
                    <a:lstStyle/>
                    <a:p>
                      <a:r>
                        <a:rPr lang="en-US" sz="1600" dirty="0">
                          <a:latin typeface="+mj-lt"/>
                        </a:rPr>
                        <a:t>Production</a:t>
                      </a:r>
                      <a:endParaRPr lang="en-US" sz="1600" dirty="0">
                        <a:latin typeface="+mj-lt"/>
                        <a:cs typeface="Segoe UI Light" panose="020B0502040204020203" pitchFamily="34" charset="0"/>
                      </a:endParaRPr>
                    </a:p>
                  </a:txBody>
                  <a:tcPr marL="91427" marR="91427" marT="45713" marB="45713" anchor="ctr"/>
                </a:tc>
                <a:tc>
                  <a:txBody>
                    <a:bodyPr/>
                    <a:lstStyle/>
                    <a:p>
                      <a:r>
                        <a:rPr lang="en-US" sz="1600" dirty="0">
                          <a:latin typeface="+mj-lt"/>
                        </a:rPr>
                        <a:t>up to 70k SAPS</a:t>
                      </a:r>
                      <a:endParaRPr lang="en-US" sz="1600" dirty="0">
                        <a:latin typeface="+mj-lt"/>
                        <a:cs typeface="Segoe UI Light" panose="020B0502040204020203" pitchFamily="34" charset="0"/>
                      </a:endParaRPr>
                    </a:p>
                  </a:txBody>
                  <a:tcPr marL="91427" marR="91427" marT="45713" marB="45713" anchor="ctr"/>
                </a:tc>
                <a:tc>
                  <a:txBody>
                    <a:bodyPr/>
                    <a:lstStyle/>
                    <a:p>
                      <a:r>
                        <a:rPr lang="en-US" sz="1600" dirty="0">
                          <a:latin typeface="+mj-lt"/>
                        </a:rPr>
                        <a:t>Up to 128k IOPS</a:t>
                      </a:r>
                      <a:endParaRPr lang="en-US" sz="1600" dirty="0">
                        <a:latin typeface="+mj-lt"/>
                        <a:cs typeface="Segoe UI Light" panose="020B0502040204020203" pitchFamily="34" charset="0"/>
                      </a:endParaRPr>
                    </a:p>
                  </a:txBody>
                  <a:tcPr marL="91427" marR="91427" marT="45713" marB="45713" anchor="ctr"/>
                </a:tc>
                <a:tc>
                  <a:txBody>
                    <a:bodyPr/>
                    <a:lstStyle/>
                    <a:p>
                      <a:r>
                        <a:rPr lang="en-US" sz="1600" kern="1200" dirty="0">
                          <a:latin typeface="+mj-lt"/>
                        </a:rPr>
                        <a:t>D v3, E v3 Series VM  - scale up</a:t>
                      </a:r>
                      <a:endParaRPr lang="en-US" sz="1600" dirty="0">
                        <a:latin typeface="+mj-lt"/>
                        <a:cs typeface="Segoe UI Light" panose="020B0502040204020203" pitchFamily="34" charset="0"/>
                      </a:endParaRPr>
                    </a:p>
                  </a:txBody>
                  <a:tcPr marL="91427" marR="91427" marT="45713" marB="45713" anchor="ct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kern="1200" dirty="0">
                        <a:solidFill>
                          <a:schemeClr val="dk1"/>
                        </a:solidFill>
                        <a:latin typeface="+mj-lt"/>
                        <a:ea typeface="+mn-ea"/>
                        <a:cs typeface="Segoe UI Light" panose="020B0502040204020203" pitchFamily="34" charset="0"/>
                      </a:endParaRPr>
                    </a:p>
                  </a:txBody>
                  <a:tcPr marL="91427" marR="91427" marT="45713" marB="45713" anchor="ctr"/>
                </a:tc>
                <a:extLst>
                  <a:ext uri="{0D108BD9-81ED-4DB2-BD59-A6C34878D82A}">
                    <a16:rowId xmlns:a16="http://schemas.microsoft.com/office/drawing/2014/main" val="3943093915"/>
                  </a:ext>
                </a:extLst>
              </a:tr>
              <a:tr h="466917">
                <a:tc>
                  <a:txBody>
                    <a:bodyPr/>
                    <a:lstStyle/>
                    <a:p>
                      <a:r>
                        <a:rPr lang="en-US" sz="1600" dirty="0">
                          <a:latin typeface="+mj-lt"/>
                        </a:rPr>
                        <a:t>3</a:t>
                      </a:r>
                      <a:endParaRPr lang="en-US" sz="1600" dirty="0">
                        <a:latin typeface="+mj-lt"/>
                        <a:cs typeface="Segoe UI Light" panose="020B0502040204020203" pitchFamily="34" charset="0"/>
                      </a:endParaRPr>
                    </a:p>
                  </a:txBody>
                  <a:tcPr marL="91427" marR="91427" marT="45713" marB="45713" anchor="ctr"/>
                </a:tc>
                <a:tc>
                  <a:txBody>
                    <a:bodyPr/>
                    <a:lstStyle/>
                    <a:p>
                      <a:r>
                        <a:rPr lang="en-US" sz="1600" dirty="0">
                          <a:latin typeface="+mj-lt"/>
                        </a:rPr>
                        <a:t>Production</a:t>
                      </a:r>
                      <a:endParaRPr lang="en-US" sz="1600" dirty="0">
                        <a:latin typeface="+mj-lt"/>
                        <a:cs typeface="Segoe UI Light" panose="020B0502040204020203" pitchFamily="34" charset="0"/>
                      </a:endParaRPr>
                    </a:p>
                  </a:txBody>
                  <a:tcPr marL="91427" marR="91427" marT="45713" marB="45713" anchor="ctr"/>
                </a:tc>
                <a:tc>
                  <a:txBody>
                    <a:bodyPr/>
                    <a:lstStyle/>
                    <a:p>
                      <a:r>
                        <a:rPr lang="en-US" sz="1600" dirty="0">
                          <a:latin typeface="+mj-lt"/>
                        </a:rPr>
                        <a:t>70k – 134k SAPS</a:t>
                      </a:r>
                      <a:endParaRPr lang="en-US" sz="1600" dirty="0">
                        <a:latin typeface="+mj-lt"/>
                        <a:cs typeface="Segoe UI Light" panose="020B0502040204020203" pitchFamily="34" charset="0"/>
                      </a:endParaRPr>
                    </a:p>
                  </a:txBody>
                  <a:tcPr marL="91427" marR="91427" marT="45713" marB="45713" anchor="ctr"/>
                </a:tc>
                <a:tc>
                  <a:txBody>
                    <a:bodyPr/>
                    <a:lstStyle/>
                    <a:p>
                      <a:r>
                        <a:rPr lang="en-US" sz="1600" dirty="0">
                          <a:latin typeface="+mj-lt"/>
                        </a:rPr>
                        <a:t>128k – 160k IOPS</a:t>
                      </a:r>
                      <a:endParaRPr lang="en-US" sz="1600" dirty="0">
                        <a:latin typeface="+mj-lt"/>
                        <a:cs typeface="Segoe UI Light" panose="020B0502040204020203" pitchFamily="34" charset="0"/>
                      </a:endParaRPr>
                    </a:p>
                  </a:txBody>
                  <a:tcPr marL="91427" marR="91427" marT="45713" marB="45713" anchor="ctr"/>
                </a:tc>
                <a:tc>
                  <a:txBody>
                    <a:bodyPr/>
                    <a:lstStyle/>
                    <a:p>
                      <a:r>
                        <a:rPr lang="en-US" sz="1600" kern="1200" dirty="0">
                          <a:latin typeface="+mj-lt"/>
                        </a:rPr>
                        <a:t>M Series VM – scale up</a:t>
                      </a:r>
                      <a:endParaRPr lang="en-US" sz="1600" dirty="0">
                        <a:latin typeface="+mj-lt"/>
                        <a:cs typeface="Segoe UI Light" panose="020B0502040204020203" pitchFamily="34" charset="0"/>
                      </a:endParaRPr>
                    </a:p>
                  </a:txBody>
                  <a:tcPr marL="91427" marR="91427" marT="45713" marB="45713" anchor="ct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kern="1200" dirty="0">
                        <a:solidFill>
                          <a:schemeClr val="dk1"/>
                        </a:solidFill>
                        <a:latin typeface="+mj-lt"/>
                        <a:ea typeface="+mn-ea"/>
                        <a:cs typeface="Segoe UI Light" panose="020B0502040204020203" pitchFamily="34" charset="0"/>
                      </a:endParaRPr>
                    </a:p>
                  </a:txBody>
                  <a:tcPr marL="91427" marR="91427" marT="45713" marB="45713" anchor="ctr"/>
                </a:tc>
                <a:extLst>
                  <a:ext uri="{0D108BD9-81ED-4DB2-BD59-A6C34878D82A}">
                    <a16:rowId xmlns:a16="http://schemas.microsoft.com/office/drawing/2014/main" val="2184735381"/>
                  </a:ext>
                </a:extLst>
              </a:tr>
              <a:tr h="620106">
                <a:tc>
                  <a:txBody>
                    <a:bodyPr/>
                    <a:lstStyle/>
                    <a:p>
                      <a:r>
                        <a:rPr lang="en-US" sz="1600" dirty="0">
                          <a:latin typeface="+mj-lt"/>
                        </a:rPr>
                        <a:t>4</a:t>
                      </a:r>
                      <a:endParaRPr lang="en-US" sz="1600" dirty="0">
                        <a:latin typeface="+mj-lt"/>
                        <a:cs typeface="Segoe UI Light" panose="020B0502040204020203" pitchFamily="34" charset="0"/>
                      </a:endParaRPr>
                    </a:p>
                  </a:txBody>
                  <a:tcPr marL="91427" marR="91427" marT="45713" marB="45713" anchor="ctr"/>
                </a:tc>
                <a:tc>
                  <a:txBody>
                    <a:bodyPr/>
                    <a:lstStyle/>
                    <a:p>
                      <a:r>
                        <a:rPr lang="en-US" sz="1600" dirty="0">
                          <a:latin typeface="+mj-lt"/>
                        </a:rPr>
                        <a:t>Production</a:t>
                      </a:r>
                      <a:endParaRPr lang="en-US" sz="1600" dirty="0">
                        <a:latin typeface="+mj-lt"/>
                        <a:cs typeface="Segoe UI Light" panose="020B0502040204020203" pitchFamily="34" charset="0"/>
                      </a:endParaRPr>
                    </a:p>
                  </a:txBody>
                  <a:tcPr marL="91427" marR="91427" marT="45713" marB="45713" anchor="ctr"/>
                </a:tc>
                <a:tc>
                  <a:txBody>
                    <a:bodyPr/>
                    <a:lstStyle/>
                    <a:p>
                      <a:r>
                        <a:rPr lang="en-US" sz="1600" dirty="0">
                          <a:latin typeface="+mj-lt"/>
                        </a:rPr>
                        <a:t>134k – ?? SAPS</a:t>
                      </a:r>
                      <a:endParaRPr lang="en-US" sz="1600" dirty="0">
                        <a:latin typeface="+mj-lt"/>
                        <a:cs typeface="Segoe UI Light" panose="020B0502040204020203" pitchFamily="34" charset="0"/>
                      </a:endParaRPr>
                    </a:p>
                  </a:txBody>
                  <a:tcPr marL="91427" marR="91427" marT="45713" marB="45713" anchor="ctr"/>
                </a:tc>
                <a:tc>
                  <a:txBody>
                    <a:bodyPr/>
                    <a:lstStyle/>
                    <a:p>
                      <a:r>
                        <a:rPr lang="en-US" sz="1600" dirty="0">
                          <a:latin typeface="+mj-lt"/>
                        </a:rPr>
                        <a:t>160k - ?? IOPS</a:t>
                      </a:r>
                      <a:endParaRPr lang="en-US" sz="1600" dirty="0">
                        <a:latin typeface="+mj-lt"/>
                        <a:cs typeface="Segoe UI Light" panose="020B0502040204020203" pitchFamily="34" charset="0"/>
                      </a:endParaRPr>
                    </a:p>
                  </a:txBody>
                  <a:tcPr marL="91427" marR="91427" marT="45713" marB="45713" anchor="ctr"/>
                </a:tc>
                <a:tc>
                  <a:txBody>
                    <a:bodyPr/>
                    <a:lstStyle/>
                    <a:p>
                      <a:r>
                        <a:rPr lang="en-US" sz="1600" dirty="0">
                          <a:latin typeface="+mj-lt"/>
                        </a:rPr>
                        <a:t>M Series “v2” VM – scale up</a:t>
                      </a:r>
                      <a:br>
                        <a:rPr lang="en-US" sz="1600" dirty="0">
                          <a:latin typeface="+mj-lt"/>
                        </a:rPr>
                      </a:br>
                      <a:r>
                        <a:rPr lang="en-US" sz="1600" dirty="0">
                          <a:latin typeface="+mj-lt"/>
                        </a:rPr>
                        <a:t>(* GA in CY2019)</a:t>
                      </a:r>
                      <a:endParaRPr lang="en-US" sz="1600" dirty="0">
                        <a:latin typeface="+mj-lt"/>
                        <a:cs typeface="Segoe UI Light" panose="020B0502040204020203" pitchFamily="34" charset="0"/>
                      </a:endParaRPr>
                    </a:p>
                  </a:txBody>
                  <a:tcPr marL="91427" marR="91427" marT="45713" marB="45713" anchor="ct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kern="1200" dirty="0">
                        <a:solidFill>
                          <a:schemeClr val="dk1"/>
                        </a:solidFill>
                        <a:latin typeface="+mj-lt"/>
                        <a:ea typeface="+mn-ea"/>
                        <a:cs typeface="Segoe UI Light" panose="020B0502040204020203" pitchFamily="34" charset="0"/>
                      </a:endParaRPr>
                    </a:p>
                  </a:txBody>
                  <a:tcPr marL="91427" marR="91427" marT="45713" marB="45713" anchor="ctr"/>
                </a:tc>
                <a:extLst>
                  <a:ext uri="{0D108BD9-81ED-4DB2-BD59-A6C34878D82A}">
                    <a16:rowId xmlns:a16="http://schemas.microsoft.com/office/drawing/2014/main" val="2817778782"/>
                  </a:ext>
                </a:extLst>
              </a:tr>
            </a:tbl>
          </a:graphicData>
        </a:graphic>
      </p:graphicFrame>
      <p:sp>
        <p:nvSpPr>
          <p:cNvPr id="13" name="Title 1">
            <a:extLst>
              <a:ext uri="{FF2B5EF4-FFF2-40B4-BE49-F238E27FC236}">
                <a16:creationId xmlns:a16="http://schemas.microsoft.com/office/drawing/2014/main" id="{F12C7EE7-B265-4746-9899-2D8A79ED8644}"/>
              </a:ext>
            </a:extLst>
          </p:cNvPr>
          <p:cNvSpPr>
            <a:spLocks noGrp="1"/>
          </p:cNvSpPr>
          <p:nvPr>
            <p:ph type="title" idx="4294967295"/>
          </p:nvPr>
        </p:nvSpPr>
        <p:spPr>
          <a:xfrm>
            <a:off x="534988" y="290513"/>
            <a:ext cx="11657012" cy="900112"/>
          </a:xfrm>
        </p:spPr>
        <p:txBody>
          <a:bodyPr>
            <a:noAutofit/>
          </a:bodyPr>
          <a:lstStyle/>
          <a:p>
            <a:pPr algn="ctr"/>
            <a:r>
              <a:rPr lang="en-US" sz="3200" dirty="0">
                <a:solidFill>
                  <a:schemeClr val="tx1"/>
                </a:solidFill>
              </a:rPr>
              <a:t>How to Size SAP Any DB (SQL Server, Oracle, DB2, ASE) on Azure VM </a:t>
            </a:r>
          </a:p>
        </p:txBody>
      </p:sp>
      <p:sp>
        <p:nvSpPr>
          <p:cNvPr id="7" name="Rectangle 6">
            <a:extLst>
              <a:ext uri="{FF2B5EF4-FFF2-40B4-BE49-F238E27FC236}">
                <a16:creationId xmlns:a16="http://schemas.microsoft.com/office/drawing/2014/main" id="{C50AC278-4530-453D-9FAA-CD8D84950D7C}"/>
              </a:ext>
            </a:extLst>
          </p:cNvPr>
          <p:cNvSpPr/>
          <p:nvPr/>
        </p:nvSpPr>
        <p:spPr bwMode="auto">
          <a:xfrm>
            <a:off x="5656521" y="2169663"/>
            <a:ext cx="6262085" cy="3061556"/>
          </a:xfrm>
          <a:prstGeom prst="rect">
            <a:avLst/>
          </a:prstGeom>
          <a:noFill/>
          <a:ln w="28575" cap="flat" cmpd="sng" algn="ctr">
            <a:solidFill>
              <a:srgbClr val="92D050"/>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885"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Rectangle 7">
            <a:extLst>
              <a:ext uri="{FF2B5EF4-FFF2-40B4-BE49-F238E27FC236}">
                <a16:creationId xmlns:a16="http://schemas.microsoft.com/office/drawing/2014/main" id="{C8E142AA-8932-48A8-B618-25BEE3F57765}"/>
              </a:ext>
            </a:extLst>
          </p:cNvPr>
          <p:cNvSpPr/>
          <p:nvPr/>
        </p:nvSpPr>
        <p:spPr bwMode="auto">
          <a:xfrm>
            <a:off x="861849" y="2173534"/>
            <a:ext cx="4688346" cy="3061556"/>
          </a:xfrm>
          <a:prstGeom prst="rect">
            <a:avLst/>
          </a:prstGeom>
          <a:noFill/>
          <a:ln w="28575" cap="flat" cmpd="sng" algn="ctr">
            <a:solidFill>
              <a:srgbClr val="92D050"/>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885"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extBox 8">
            <a:extLst>
              <a:ext uri="{FF2B5EF4-FFF2-40B4-BE49-F238E27FC236}">
                <a16:creationId xmlns:a16="http://schemas.microsoft.com/office/drawing/2014/main" id="{960421F1-76D9-4E51-AA76-9D462C2E276D}"/>
              </a:ext>
            </a:extLst>
          </p:cNvPr>
          <p:cNvSpPr txBox="1"/>
          <p:nvPr/>
        </p:nvSpPr>
        <p:spPr>
          <a:xfrm>
            <a:off x="2062569" y="5381991"/>
            <a:ext cx="2265641" cy="843613"/>
          </a:xfrm>
          <a:prstGeom prst="rect">
            <a:avLst/>
          </a:prstGeom>
          <a:noFill/>
        </p:spPr>
        <p:txBody>
          <a:bodyPr wrap="square" lIns="179259" tIns="143407" rIns="179259" bIns="143407" rtlCol="0">
            <a:spAutoFit/>
          </a:bodyPr>
          <a:lstStyle/>
          <a:p>
            <a:pPr marL="0" marR="0" lvl="0" indent="0" algn="ctr" defTabSz="912768" rtl="0" eaLnBrk="1" fontAlgn="auto" latinLnBrk="0" hangingPunct="1">
              <a:lnSpc>
                <a:spcPct val="90000"/>
              </a:lnSpc>
              <a:spcBef>
                <a:spcPts val="0"/>
              </a:spcBef>
              <a:spcAft>
                <a:spcPts val="588"/>
              </a:spcAft>
              <a:buClrTx/>
              <a:buSzTx/>
              <a:buFontTx/>
              <a:buNone/>
              <a:tabLst/>
              <a:defRPr/>
            </a:pPr>
            <a:r>
              <a:rPr kumimoji="0" lang="en-US" sz="2000" b="0" i="0" u="none" strike="noStrike" kern="0" cap="none" spc="0" normalizeH="0" baseline="0" noProof="0" dirty="0">
                <a:ln>
                  <a:noFill/>
                </a:ln>
                <a:effectLst/>
                <a:uLnTx/>
                <a:uFillTx/>
                <a:latin typeface="Segoe UI Semilight"/>
                <a:ea typeface="+mn-ea"/>
                <a:cs typeface="+mn-cs"/>
              </a:rPr>
              <a:t>Customer Requirements</a:t>
            </a:r>
          </a:p>
        </p:txBody>
      </p:sp>
      <p:sp>
        <p:nvSpPr>
          <p:cNvPr id="10" name="TextBox 9">
            <a:extLst>
              <a:ext uri="{FF2B5EF4-FFF2-40B4-BE49-F238E27FC236}">
                <a16:creationId xmlns:a16="http://schemas.microsoft.com/office/drawing/2014/main" id="{61A5C73C-1DB7-4226-8763-471E7F5113C0}"/>
              </a:ext>
            </a:extLst>
          </p:cNvPr>
          <p:cNvSpPr txBox="1"/>
          <p:nvPr/>
        </p:nvSpPr>
        <p:spPr>
          <a:xfrm>
            <a:off x="7077701" y="5360727"/>
            <a:ext cx="3398460" cy="843613"/>
          </a:xfrm>
          <a:prstGeom prst="rect">
            <a:avLst/>
          </a:prstGeom>
          <a:noFill/>
        </p:spPr>
        <p:txBody>
          <a:bodyPr wrap="square" lIns="179259" tIns="143407" rIns="179259" bIns="143407" rtlCol="0">
            <a:spAutoFit/>
          </a:bodyPr>
          <a:lstStyle/>
          <a:p>
            <a:pPr marL="0" marR="0" lvl="0" indent="0" algn="ctr" defTabSz="912768" rtl="0" eaLnBrk="1" fontAlgn="auto" latinLnBrk="0" hangingPunct="1">
              <a:lnSpc>
                <a:spcPct val="90000"/>
              </a:lnSpc>
              <a:spcBef>
                <a:spcPts val="0"/>
              </a:spcBef>
              <a:spcAft>
                <a:spcPts val="588"/>
              </a:spcAft>
              <a:buClrTx/>
              <a:buSzTx/>
              <a:buFontTx/>
              <a:buNone/>
              <a:tabLst/>
              <a:defRPr/>
            </a:pPr>
            <a:r>
              <a:rPr kumimoji="0" lang="en-US" sz="2000" b="0" i="0" u="none" strike="noStrike" kern="0" cap="none" spc="0" normalizeH="0" baseline="0" noProof="0" dirty="0">
                <a:ln>
                  <a:noFill/>
                </a:ln>
                <a:effectLst/>
                <a:uLnTx/>
                <a:uFillTx/>
                <a:latin typeface="Segoe UI Semilight"/>
                <a:ea typeface="+mn-ea"/>
                <a:cs typeface="+mn-cs"/>
              </a:rPr>
              <a:t>Select Azure Compute for </a:t>
            </a:r>
            <a:br>
              <a:rPr kumimoji="0" lang="en-US" sz="2000" b="0" i="0" u="none" strike="noStrike" kern="0" cap="none" spc="0" normalizeH="0" baseline="0" noProof="0" dirty="0">
                <a:ln>
                  <a:noFill/>
                </a:ln>
                <a:effectLst/>
                <a:uLnTx/>
                <a:uFillTx/>
                <a:latin typeface="Segoe UI Semilight"/>
                <a:ea typeface="+mn-ea"/>
                <a:cs typeface="+mn-cs"/>
              </a:rPr>
            </a:br>
            <a:r>
              <a:rPr kumimoji="0" lang="en-US" sz="2000" b="0" i="0" u="none" strike="noStrike" kern="0" cap="none" spc="0" normalizeH="0" baseline="0" noProof="0" dirty="0">
                <a:ln>
                  <a:noFill/>
                </a:ln>
                <a:effectLst/>
                <a:uLnTx/>
                <a:uFillTx/>
                <a:latin typeface="Segoe UI Semilight"/>
                <a:ea typeface="+mn-ea"/>
                <a:cs typeface="+mn-cs"/>
              </a:rPr>
              <a:t>DBMS and Application</a:t>
            </a:r>
          </a:p>
        </p:txBody>
      </p:sp>
    </p:spTree>
    <p:extLst>
      <p:ext uri="{BB962C8B-B14F-4D97-AF65-F5344CB8AC3E}">
        <p14:creationId xmlns:p14="http://schemas.microsoft.com/office/powerpoint/2010/main" val="18564942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anim calcmode="lin" valueType="num">
                                      <p:cBhvr>
                                        <p:cTn id="13" dur="1000" fill="hold"/>
                                        <p:tgtEl>
                                          <p:spTgt spid="8"/>
                                        </p:tgtEl>
                                        <p:attrNameLst>
                                          <p:attrName>ppt_x</p:attrName>
                                        </p:attrNameLst>
                                      </p:cBhvr>
                                      <p:tavLst>
                                        <p:tav tm="0">
                                          <p:val>
                                            <p:strVal val="#ppt_x"/>
                                          </p:val>
                                        </p:tav>
                                        <p:tav tm="100000">
                                          <p:val>
                                            <p:strVal val="#ppt_x"/>
                                          </p:val>
                                        </p:tav>
                                      </p:tavLst>
                                    </p:anim>
                                    <p:anim calcmode="lin" valueType="num">
                                      <p:cBhvr>
                                        <p:cTn id="14" dur="1000" fill="hold"/>
                                        <p:tgtEl>
                                          <p:spTgt spid="8"/>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anim calcmode="lin" valueType="num">
                                      <p:cBhvr>
                                        <p:cTn id="18" dur="1000" fill="hold"/>
                                        <p:tgtEl>
                                          <p:spTgt spid="7"/>
                                        </p:tgtEl>
                                        <p:attrNameLst>
                                          <p:attrName>ppt_x</p:attrName>
                                        </p:attrNameLst>
                                      </p:cBhvr>
                                      <p:tavLst>
                                        <p:tav tm="0">
                                          <p:val>
                                            <p:strVal val="#ppt_x"/>
                                          </p:val>
                                        </p:tav>
                                        <p:tav tm="100000">
                                          <p:val>
                                            <p:strVal val="#ppt_x"/>
                                          </p:val>
                                        </p:tav>
                                      </p:tavLst>
                                    </p:anim>
                                    <p:anim calcmode="lin" valueType="num">
                                      <p:cBhvr>
                                        <p:cTn id="19" dur="1000" fill="hold"/>
                                        <p:tgtEl>
                                          <p:spTgt spid="7"/>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1000"/>
                                        <p:tgtEl>
                                          <p:spTgt spid="10"/>
                                        </p:tgtEl>
                                      </p:cBhvr>
                                    </p:animEffect>
                                    <p:anim calcmode="lin" valueType="num">
                                      <p:cBhvr>
                                        <p:cTn id="23" dur="1000" fill="hold"/>
                                        <p:tgtEl>
                                          <p:spTgt spid="10"/>
                                        </p:tgtEl>
                                        <p:attrNameLst>
                                          <p:attrName>ppt_x</p:attrName>
                                        </p:attrNameLst>
                                      </p:cBhvr>
                                      <p:tavLst>
                                        <p:tav tm="0">
                                          <p:val>
                                            <p:strVal val="#ppt_x"/>
                                          </p:val>
                                        </p:tav>
                                        <p:tav tm="100000">
                                          <p:val>
                                            <p:strVal val="#ppt_x"/>
                                          </p:val>
                                        </p:tav>
                                      </p:tavLst>
                                    </p:anim>
                                    <p:anim calcmode="lin" valueType="num">
                                      <p:cBhvr>
                                        <p:cTn id="24"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p:bldP spid="1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132015741"/>
              </p:ext>
            </p:extLst>
          </p:nvPr>
        </p:nvGraphicFramePr>
        <p:xfrm>
          <a:off x="172720" y="1112915"/>
          <a:ext cx="11908118" cy="5016204"/>
        </p:xfrm>
        <a:graphic>
          <a:graphicData uri="http://schemas.openxmlformats.org/drawingml/2006/table">
            <a:tbl>
              <a:tblPr firstRow="1" bandRow="1">
                <a:tableStyleId>{5C22544A-7EE6-4342-B048-85BDC9FD1C3A}</a:tableStyleId>
              </a:tblPr>
              <a:tblGrid>
                <a:gridCol w="731968">
                  <a:extLst>
                    <a:ext uri="{9D8B030D-6E8A-4147-A177-3AD203B41FA5}">
                      <a16:colId xmlns:a16="http://schemas.microsoft.com/office/drawing/2014/main" val="301621708"/>
                    </a:ext>
                  </a:extLst>
                </a:gridCol>
                <a:gridCol w="829260">
                  <a:extLst>
                    <a:ext uri="{9D8B030D-6E8A-4147-A177-3AD203B41FA5}">
                      <a16:colId xmlns:a16="http://schemas.microsoft.com/office/drawing/2014/main" val="20001"/>
                    </a:ext>
                  </a:extLst>
                </a:gridCol>
                <a:gridCol w="1389723">
                  <a:extLst>
                    <a:ext uri="{9D8B030D-6E8A-4147-A177-3AD203B41FA5}">
                      <a16:colId xmlns:a16="http://schemas.microsoft.com/office/drawing/2014/main" val="20002"/>
                    </a:ext>
                  </a:extLst>
                </a:gridCol>
                <a:gridCol w="729821">
                  <a:extLst>
                    <a:ext uri="{9D8B030D-6E8A-4147-A177-3AD203B41FA5}">
                      <a16:colId xmlns:a16="http://schemas.microsoft.com/office/drawing/2014/main" val="20003"/>
                    </a:ext>
                  </a:extLst>
                </a:gridCol>
                <a:gridCol w="559419">
                  <a:extLst>
                    <a:ext uri="{9D8B030D-6E8A-4147-A177-3AD203B41FA5}">
                      <a16:colId xmlns:a16="http://schemas.microsoft.com/office/drawing/2014/main" val="20004"/>
                    </a:ext>
                  </a:extLst>
                </a:gridCol>
                <a:gridCol w="563729">
                  <a:extLst>
                    <a:ext uri="{9D8B030D-6E8A-4147-A177-3AD203B41FA5}">
                      <a16:colId xmlns:a16="http://schemas.microsoft.com/office/drawing/2014/main" val="20005"/>
                    </a:ext>
                  </a:extLst>
                </a:gridCol>
                <a:gridCol w="663409">
                  <a:extLst>
                    <a:ext uri="{9D8B030D-6E8A-4147-A177-3AD203B41FA5}">
                      <a16:colId xmlns:a16="http://schemas.microsoft.com/office/drawing/2014/main" val="20006"/>
                    </a:ext>
                  </a:extLst>
                </a:gridCol>
                <a:gridCol w="989392">
                  <a:extLst>
                    <a:ext uri="{9D8B030D-6E8A-4147-A177-3AD203B41FA5}">
                      <a16:colId xmlns:a16="http://schemas.microsoft.com/office/drawing/2014/main" val="2606579063"/>
                    </a:ext>
                  </a:extLst>
                </a:gridCol>
                <a:gridCol w="1082960">
                  <a:extLst>
                    <a:ext uri="{9D8B030D-6E8A-4147-A177-3AD203B41FA5}">
                      <a16:colId xmlns:a16="http://schemas.microsoft.com/office/drawing/2014/main" val="2905305948"/>
                    </a:ext>
                  </a:extLst>
                </a:gridCol>
                <a:gridCol w="1146522">
                  <a:extLst>
                    <a:ext uri="{9D8B030D-6E8A-4147-A177-3AD203B41FA5}">
                      <a16:colId xmlns:a16="http://schemas.microsoft.com/office/drawing/2014/main" val="2306476552"/>
                    </a:ext>
                  </a:extLst>
                </a:gridCol>
                <a:gridCol w="833717">
                  <a:extLst>
                    <a:ext uri="{9D8B030D-6E8A-4147-A177-3AD203B41FA5}">
                      <a16:colId xmlns:a16="http://schemas.microsoft.com/office/drawing/2014/main" val="1813625727"/>
                    </a:ext>
                  </a:extLst>
                </a:gridCol>
                <a:gridCol w="1100866">
                  <a:extLst>
                    <a:ext uri="{9D8B030D-6E8A-4147-A177-3AD203B41FA5}">
                      <a16:colId xmlns:a16="http://schemas.microsoft.com/office/drawing/2014/main" val="3954147546"/>
                    </a:ext>
                  </a:extLst>
                </a:gridCol>
                <a:gridCol w="1287332">
                  <a:extLst>
                    <a:ext uri="{9D8B030D-6E8A-4147-A177-3AD203B41FA5}">
                      <a16:colId xmlns:a16="http://schemas.microsoft.com/office/drawing/2014/main" val="274577430"/>
                    </a:ext>
                  </a:extLst>
                </a:gridCol>
              </a:tblGrid>
              <a:tr h="466539">
                <a:tc>
                  <a:txBody>
                    <a:bodyPr/>
                    <a:lstStyle/>
                    <a:p>
                      <a:pPr algn="ctr"/>
                      <a:r>
                        <a:rPr lang="en-US" sz="1200" dirty="0">
                          <a:latin typeface="+mj-lt"/>
                        </a:rPr>
                        <a:t>VM Series</a:t>
                      </a:r>
                      <a:endParaRPr lang="en-US" sz="1200" b="1" dirty="0">
                        <a:solidFill>
                          <a:schemeClr val="bg1"/>
                        </a:solidFill>
                        <a:latin typeface="+mj-lt"/>
                        <a:ea typeface="Tahoma" panose="020B0604030504040204" pitchFamily="34" charset="0"/>
                        <a:cs typeface="Tahoma" panose="020B0604030504040204" pitchFamily="34" charset="0"/>
                      </a:endParaRPr>
                    </a:p>
                  </a:txBody>
                  <a:tcPr marT="0" marB="0" anchor="ctr"/>
                </a:tc>
                <a:tc>
                  <a:txBody>
                    <a:bodyPr/>
                    <a:lstStyle/>
                    <a:p>
                      <a:pPr algn="ctr"/>
                      <a:r>
                        <a:rPr lang="en-US" sz="1200" dirty="0">
                          <a:latin typeface="+mj-lt"/>
                        </a:rPr>
                        <a:t>VM Type</a:t>
                      </a:r>
                      <a:endParaRPr lang="en-US" sz="1200" b="1" dirty="0">
                        <a:solidFill>
                          <a:schemeClr val="tx1"/>
                        </a:solidFill>
                        <a:latin typeface="+mj-lt"/>
                        <a:ea typeface="Tahoma" panose="020B0604030504040204" pitchFamily="34" charset="0"/>
                        <a:cs typeface="Tahoma" panose="020B0604030504040204" pitchFamily="34" charset="0"/>
                      </a:endParaRPr>
                    </a:p>
                  </a:txBody>
                  <a:tcPr marT="0" marB="0" anchor="ctr"/>
                </a:tc>
                <a:tc>
                  <a:txBody>
                    <a:bodyPr/>
                    <a:lstStyle/>
                    <a:p>
                      <a:pPr algn="ctr"/>
                      <a:r>
                        <a:rPr lang="en-US" sz="1200">
                          <a:latin typeface="+mj-lt"/>
                        </a:rPr>
                        <a:t>VM Size</a:t>
                      </a:r>
                      <a:endParaRPr lang="en-US" sz="1200" b="1">
                        <a:solidFill>
                          <a:schemeClr val="tx1">
                            <a:lumMod val="50000"/>
                          </a:schemeClr>
                        </a:solidFill>
                        <a:latin typeface="+mj-lt"/>
                        <a:ea typeface="Tahoma" panose="020B0604030504040204" pitchFamily="34" charset="0"/>
                        <a:cs typeface="Tahoma" panose="020B0604030504040204" pitchFamily="34" charset="0"/>
                      </a:endParaRPr>
                    </a:p>
                  </a:txBody>
                  <a:tcPr marL="0" marR="0" marT="0" marB="0" anchor="ctr"/>
                </a:tc>
                <a:tc>
                  <a:txBody>
                    <a:bodyPr/>
                    <a:lstStyle/>
                    <a:p>
                      <a:pPr algn="ctr"/>
                      <a:r>
                        <a:rPr lang="en-US" sz="1200">
                          <a:latin typeface="+mj-lt"/>
                        </a:rPr>
                        <a:t>Temp SSD</a:t>
                      </a:r>
                      <a:endParaRPr lang="en-US" sz="1200" b="1">
                        <a:solidFill>
                          <a:schemeClr val="bg1"/>
                        </a:solidFill>
                        <a:latin typeface="+mj-lt"/>
                        <a:ea typeface="Tahoma" panose="020B0604030504040204" pitchFamily="34" charset="0"/>
                        <a:cs typeface="Tahoma" panose="020B0604030504040204" pitchFamily="34" charset="0"/>
                      </a:endParaRPr>
                    </a:p>
                  </a:txBody>
                  <a:tcPr marL="0" marR="0" marT="0" marB="0" anchor="ctr"/>
                </a:tc>
                <a:tc>
                  <a:txBody>
                    <a:bodyPr/>
                    <a:lstStyle/>
                    <a:p>
                      <a:pPr algn="ctr"/>
                      <a:r>
                        <a:rPr lang="en-US" sz="1200">
                          <a:latin typeface="+mj-lt"/>
                        </a:rPr>
                        <a:t>SAPS</a:t>
                      </a:r>
                      <a:endParaRPr lang="en-US" sz="1200" b="1">
                        <a:solidFill>
                          <a:schemeClr val="tx1"/>
                        </a:solidFill>
                        <a:latin typeface="+mj-lt"/>
                        <a:ea typeface="Tahoma" panose="020B0604030504040204" pitchFamily="34" charset="0"/>
                        <a:cs typeface="Tahoma" panose="020B0604030504040204" pitchFamily="34" charset="0"/>
                      </a:endParaRPr>
                    </a:p>
                  </a:txBody>
                  <a:tcPr marL="0" marR="0" marT="0" marB="0" anchor="ctr"/>
                </a:tc>
                <a:tc>
                  <a:txBody>
                    <a:bodyPr/>
                    <a:lstStyle/>
                    <a:p>
                      <a:pPr algn="ctr"/>
                      <a:r>
                        <a:rPr lang="en-US" sz="1200">
                          <a:latin typeface="+mj-lt"/>
                        </a:rPr>
                        <a:t># of v-disks</a:t>
                      </a:r>
                      <a:endParaRPr lang="en-US" sz="1200" b="1">
                        <a:solidFill>
                          <a:schemeClr val="tx1"/>
                        </a:solidFill>
                        <a:latin typeface="+mj-lt"/>
                        <a:ea typeface="Tahoma" panose="020B0604030504040204" pitchFamily="34" charset="0"/>
                        <a:cs typeface="Tahoma" panose="020B0604030504040204" pitchFamily="34" charset="0"/>
                      </a:endParaRPr>
                    </a:p>
                  </a:txBody>
                  <a:tcPr marL="0" marR="0" marT="0" marB="0" anchor="ctr"/>
                </a:tc>
                <a:tc>
                  <a:txBody>
                    <a:bodyPr/>
                    <a:lstStyle/>
                    <a:p>
                      <a:pPr algn="ctr"/>
                      <a:r>
                        <a:rPr lang="en-US" sz="1200">
                          <a:latin typeface="+mj-lt"/>
                        </a:rPr>
                        <a:t>Max IOPS</a:t>
                      </a:r>
                      <a:br>
                        <a:rPr lang="en-US" sz="1200">
                          <a:latin typeface="+mj-lt"/>
                        </a:rPr>
                      </a:br>
                      <a:r>
                        <a:rPr lang="en-US" sz="1200">
                          <a:latin typeface="+mj-lt"/>
                        </a:rPr>
                        <a:t>(cached)</a:t>
                      </a:r>
                      <a:endParaRPr lang="en-US" sz="1200" b="1">
                        <a:solidFill>
                          <a:schemeClr val="bg1"/>
                        </a:solidFill>
                        <a:latin typeface="+mj-lt"/>
                        <a:ea typeface="Tahoma" panose="020B0604030504040204" pitchFamily="34" charset="0"/>
                        <a:cs typeface="Tahoma" panose="020B0604030504040204" pitchFamily="34" charset="0"/>
                      </a:endParaRPr>
                    </a:p>
                  </a:txBody>
                  <a:tcPr marL="0" marR="0" marT="0" marB="0" anchor="ctr"/>
                </a:tc>
                <a:tc>
                  <a:txBody>
                    <a:bodyPr/>
                    <a:lstStyle/>
                    <a:p>
                      <a:pPr algn="ctr"/>
                      <a:r>
                        <a:rPr lang="en-US" sz="1200" dirty="0">
                          <a:latin typeface="+mj-lt"/>
                        </a:rPr>
                        <a:t>Max Disk Bandwidth</a:t>
                      </a:r>
                      <a:br>
                        <a:rPr lang="en-US" sz="1200" dirty="0">
                          <a:latin typeface="+mj-lt"/>
                        </a:rPr>
                      </a:br>
                      <a:r>
                        <a:rPr lang="en-US" sz="1200" dirty="0">
                          <a:latin typeface="+mj-lt"/>
                        </a:rPr>
                        <a:t>(cached)</a:t>
                      </a:r>
                      <a:endParaRPr lang="en-US" sz="1200" b="1" dirty="0">
                        <a:solidFill>
                          <a:schemeClr val="bg1"/>
                        </a:solidFill>
                        <a:latin typeface="+mj-lt"/>
                        <a:ea typeface="Tahoma" panose="020B0604030504040204" pitchFamily="34" charset="0"/>
                        <a:cs typeface="Tahoma" panose="020B0604030504040204" pitchFamily="34" charset="0"/>
                      </a:endParaRPr>
                    </a:p>
                  </a:txBody>
                  <a:tcPr marL="0" marR="0" marT="0" marB="0" anchor="ctr"/>
                </a:tc>
                <a:tc>
                  <a:txBody>
                    <a:bodyPr/>
                    <a:lstStyle/>
                    <a:p>
                      <a:pPr algn="ctr"/>
                      <a:r>
                        <a:rPr lang="en-US" sz="1200">
                          <a:latin typeface="+mj-lt"/>
                        </a:rPr>
                        <a:t>Max Network </a:t>
                      </a:r>
                      <a:br>
                        <a:rPr lang="en-US" sz="1200">
                          <a:latin typeface="+mj-lt"/>
                        </a:rPr>
                      </a:br>
                      <a:r>
                        <a:rPr lang="en-US" sz="1200">
                          <a:latin typeface="+mj-lt"/>
                        </a:rPr>
                        <a:t>Bandwidth</a:t>
                      </a:r>
                      <a:endParaRPr lang="en-US" sz="1200" b="1">
                        <a:solidFill>
                          <a:schemeClr val="bg1"/>
                        </a:solidFill>
                        <a:latin typeface="+mj-lt"/>
                        <a:ea typeface="Tahoma" panose="020B0604030504040204" pitchFamily="34" charset="0"/>
                        <a:cs typeface="Tahoma" panose="020B0604030504040204" pitchFamily="34" charset="0"/>
                      </a:endParaRPr>
                    </a:p>
                  </a:txBody>
                  <a:tcPr marL="0" marR="0" marT="0" marB="0" anchor="ctr"/>
                </a:tc>
                <a:tc>
                  <a:txBody>
                    <a:bodyPr/>
                    <a:lstStyle/>
                    <a:p>
                      <a:pPr algn="ctr"/>
                      <a:r>
                        <a:rPr lang="en-US" sz="1200">
                          <a:latin typeface="+mj-lt"/>
                        </a:rPr>
                        <a:t>Compute </a:t>
                      </a:r>
                      <a:br>
                        <a:rPr lang="en-US" sz="1200">
                          <a:latin typeface="+mj-lt"/>
                        </a:rPr>
                      </a:br>
                      <a:r>
                        <a:rPr lang="en-US" sz="1200">
                          <a:latin typeface="+mj-lt"/>
                        </a:rPr>
                        <a:t>(No OS) hourly on demand, USE2</a:t>
                      </a:r>
                      <a:endParaRPr lang="en-US" sz="1200" b="1">
                        <a:solidFill>
                          <a:schemeClr val="bg1"/>
                        </a:solidFill>
                        <a:latin typeface="+mj-lt"/>
                        <a:ea typeface="Tahoma" panose="020B0604030504040204" pitchFamily="34" charset="0"/>
                        <a:cs typeface="Tahoma" panose="020B0604030504040204" pitchFamily="34" charset="0"/>
                      </a:endParaRPr>
                    </a:p>
                  </a:txBody>
                  <a:tcPr marL="0" marR="0" marT="0" marB="0" anchor="ctr"/>
                </a:tc>
                <a:tc>
                  <a:txBody>
                    <a:bodyPr/>
                    <a:lstStyle/>
                    <a:p>
                      <a:pPr algn="ctr"/>
                      <a:r>
                        <a:rPr lang="en-US" sz="1200">
                          <a:latin typeface="+mj-lt"/>
                        </a:rPr>
                        <a:t>Supported HANA scenarios</a:t>
                      </a:r>
                      <a:endParaRPr lang="en-US" sz="1200" b="1">
                        <a:solidFill>
                          <a:schemeClr val="tx1"/>
                        </a:solidFill>
                        <a:latin typeface="+mj-lt"/>
                        <a:ea typeface="Tahoma" panose="020B0604030504040204" pitchFamily="34" charset="0"/>
                        <a:cs typeface="Tahoma" panose="020B0604030504040204" pitchFamily="34" charset="0"/>
                      </a:endParaRPr>
                    </a:p>
                  </a:txBody>
                  <a:tcPr marL="0" marR="0" marT="0" marB="0" anchor="ctr"/>
                </a:tc>
                <a:tc>
                  <a:txBody>
                    <a:bodyPr/>
                    <a:lstStyle/>
                    <a:p>
                      <a:pPr algn="ctr"/>
                      <a:r>
                        <a:rPr lang="en-US" sz="1200">
                          <a:latin typeface="+mj-lt"/>
                        </a:rPr>
                        <a:t>Remark</a:t>
                      </a:r>
                      <a:endParaRPr lang="en-US" sz="1200" b="1">
                        <a:solidFill>
                          <a:schemeClr val="bg1"/>
                        </a:solidFill>
                        <a:latin typeface="+mj-lt"/>
                        <a:ea typeface="Tahoma" panose="020B0604030504040204" pitchFamily="34" charset="0"/>
                        <a:cs typeface="Tahoma" panose="020B0604030504040204" pitchFamily="34" charset="0"/>
                      </a:endParaRPr>
                    </a:p>
                  </a:txBody>
                  <a:tcPr marL="0" marR="0" marT="0" marB="0" anchor="ctr"/>
                </a:tc>
                <a:tc>
                  <a:txBody>
                    <a:bodyPr/>
                    <a:lstStyle/>
                    <a:p>
                      <a:pPr algn="ctr"/>
                      <a:r>
                        <a:rPr lang="en-US" sz="1200">
                          <a:latin typeface="+mj-lt"/>
                        </a:rPr>
                        <a:t>SAP certification</a:t>
                      </a:r>
                      <a:endParaRPr lang="en-US" sz="1200" b="1">
                        <a:solidFill>
                          <a:schemeClr val="bg1"/>
                        </a:solidFill>
                        <a:latin typeface="+mj-lt"/>
                        <a:ea typeface="Tahoma" panose="020B0604030504040204" pitchFamily="34" charset="0"/>
                        <a:cs typeface="Tahoma" panose="020B0604030504040204" pitchFamily="34" charset="0"/>
                      </a:endParaRPr>
                    </a:p>
                  </a:txBody>
                  <a:tcPr marL="0" marR="0" marT="0" marB="0" anchor="ctr"/>
                </a:tc>
                <a:extLst>
                  <a:ext uri="{0D108BD9-81ED-4DB2-BD59-A6C34878D82A}">
                    <a16:rowId xmlns:a16="http://schemas.microsoft.com/office/drawing/2014/main" val="10000"/>
                  </a:ext>
                </a:extLst>
              </a:tr>
              <a:tr h="116635">
                <a:tc rowSpan="6">
                  <a:txBody>
                    <a:bodyPr/>
                    <a:lstStyle/>
                    <a:p>
                      <a:pPr algn="ctr"/>
                      <a:r>
                        <a:rPr lang="en-US" sz="1200" kern="1200">
                          <a:latin typeface="+mj-lt"/>
                        </a:rPr>
                        <a:t>DS v3</a:t>
                      </a:r>
                      <a:endParaRPr lang="en-US" sz="1200" kern="1200">
                        <a:solidFill>
                          <a:schemeClr val="tx1"/>
                        </a:solidFill>
                        <a:latin typeface="+mj-lt"/>
                        <a:ea typeface="+mn-ea"/>
                        <a:cs typeface="Segoe UI Light" panose="020B0502040204020203" pitchFamily="34" charset="0"/>
                      </a:endParaRPr>
                    </a:p>
                  </a:txBody>
                  <a:tcPr marL="0" marR="0" marT="0" marB="0" anchor="ctr"/>
                </a:tc>
                <a:tc>
                  <a:txBody>
                    <a:bodyPr/>
                    <a:lstStyle/>
                    <a:p>
                      <a:pPr algn="ctr"/>
                      <a:r>
                        <a:rPr lang="en-US" sz="1200" kern="1200">
                          <a:latin typeface="+mj-lt"/>
                        </a:rPr>
                        <a:t>D2s_v3</a:t>
                      </a:r>
                      <a:endParaRPr lang="en-US" sz="1200" kern="1200">
                        <a:solidFill>
                          <a:schemeClr val="tx1"/>
                        </a:solidFill>
                        <a:latin typeface="+mj-lt"/>
                        <a:ea typeface="+mn-ea"/>
                        <a:cs typeface="Segoe UI Light" panose="020B0502040204020203" pitchFamily="34" charset="0"/>
                      </a:endParaRPr>
                    </a:p>
                  </a:txBody>
                  <a:tcPr marL="0" marR="0" marT="0" marB="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kern="1200">
                          <a:latin typeface="+mj-lt"/>
                        </a:rPr>
                        <a:t>2 vCPU, 8 </a:t>
                      </a:r>
                      <a:r>
                        <a:rPr lang="en-US" sz="1200" kern="1200" err="1">
                          <a:latin typeface="+mj-lt"/>
                        </a:rPr>
                        <a:t>GiB</a:t>
                      </a:r>
                      <a:endParaRPr lang="en-US" sz="1200" kern="1200">
                        <a:solidFill>
                          <a:schemeClr val="tx1"/>
                        </a:solidFill>
                        <a:latin typeface="+mj-lt"/>
                        <a:ea typeface="+mn-ea"/>
                        <a:cs typeface="Segoe UI Light" panose="020B0502040204020203" pitchFamily="34" charset="0"/>
                      </a:endParaRPr>
                    </a:p>
                  </a:txBody>
                  <a:tcPr marL="0" marR="0" marT="0" marB="0" anchor="ctr"/>
                </a:tc>
                <a:tc>
                  <a:txBody>
                    <a:bodyPr/>
                    <a:lstStyle/>
                    <a:p>
                      <a:pPr algn="ctr"/>
                      <a:r>
                        <a:rPr lang="en-US" sz="1200" kern="1200">
                          <a:latin typeface="+mj-lt"/>
                        </a:rPr>
                        <a:t>16 </a:t>
                      </a:r>
                      <a:r>
                        <a:rPr lang="en-US" sz="1200" kern="1200" err="1">
                          <a:latin typeface="+mj-lt"/>
                        </a:rPr>
                        <a:t>GiB</a:t>
                      </a:r>
                      <a:endParaRPr lang="en-US" sz="1200" kern="1200">
                        <a:solidFill>
                          <a:schemeClr val="tx1"/>
                        </a:solidFill>
                        <a:latin typeface="+mj-lt"/>
                        <a:ea typeface="+mn-ea"/>
                        <a:cs typeface="Segoe UI Light" panose="020B0502040204020203" pitchFamily="34" charset="0"/>
                      </a:endParaRPr>
                    </a:p>
                  </a:txBody>
                  <a:tcPr marL="0" marR="0" marT="0" marB="0" anchor="ctr"/>
                </a:tc>
                <a:tc>
                  <a:txBody>
                    <a:bodyPr/>
                    <a:lstStyle/>
                    <a:p>
                      <a:pPr algn="ctr"/>
                      <a:r>
                        <a:rPr lang="en-US" sz="1200" kern="1200">
                          <a:latin typeface="+mj-lt"/>
                        </a:rPr>
                        <a:t>2,178</a:t>
                      </a:r>
                      <a:endParaRPr lang="en-US" sz="1200" kern="1200">
                        <a:solidFill>
                          <a:schemeClr val="tx1"/>
                        </a:solidFill>
                        <a:latin typeface="+mj-lt"/>
                        <a:ea typeface="+mn-ea"/>
                        <a:cs typeface="Segoe UI Light" panose="020B0502040204020203" pitchFamily="34" charset="0"/>
                      </a:endParaRPr>
                    </a:p>
                  </a:txBody>
                  <a:tcPr marL="0" marR="0" marT="0" marB="0" anchor="ctr"/>
                </a:tc>
                <a:tc>
                  <a:txBody>
                    <a:bodyPr/>
                    <a:lstStyle/>
                    <a:p>
                      <a:pPr algn="ctr"/>
                      <a:r>
                        <a:rPr lang="en-US" sz="1200" kern="1200">
                          <a:latin typeface="+mj-lt"/>
                        </a:rPr>
                        <a:t>4</a:t>
                      </a:r>
                      <a:endParaRPr lang="en-US" sz="1200" kern="1200">
                        <a:solidFill>
                          <a:schemeClr val="tx1"/>
                        </a:solidFill>
                        <a:latin typeface="+mj-lt"/>
                        <a:ea typeface="+mn-ea"/>
                        <a:cs typeface="Segoe UI Light" panose="020B0502040204020203" pitchFamily="34" charset="0"/>
                      </a:endParaRPr>
                    </a:p>
                  </a:txBody>
                  <a:tcPr marL="0" marR="0" marT="0" marB="0" anchor="ctr"/>
                </a:tc>
                <a:tc>
                  <a:txBody>
                    <a:bodyPr/>
                    <a:lstStyle/>
                    <a:p>
                      <a:pPr algn="ctr">
                        <a:lnSpc>
                          <a:spcPct val="107000"/>
                        </a:lnSpc>
                        <a:spcAft>
                          <a:spcPts val="0"/>
                        </a:spcAft>
                      </a:pPr>
                      <a:r>
                        <a:rPr lang="en-US" sz="1200">
                          <a:effectLst/>
                          <a:latin typeface="+mj-lt"/>
                        </a:rPr>
                        <a:t>4,000</a:t>
                      </a:r>
                      <a:endParaRPr lang="en-US" sz="1200">
                        <a:solidFill>
                          <a:schemeClr val="tx1"/>
                        </a:solidFill>
                        <a:effectLst/>
                        <a:latin typeface="+mj-lt"/>
                        <a:ea typeface="MS Mincho" panose="02020609040205080304" pitchFamily="49" charset="-128"/>
                        <a:cs typeface="Segoe UI Light" panose="020B0502040204020203" pitchFamily="34" charset="0"/>
                      </a:endParaRPr>
                    </a:p>
                  </a:txBody>
                  <a:tcPr marL="0" marR="0" marT="0" marB="0" anchor="ctr"/>
                </a:tc>
                <a:tc>
                  <a:txBody>
                    <a:bodyPr/>
                    <a:lstStyle/>
                    <a:p>
                      <a:pPr algn="ctr">
                        <a:lnSpc>
                          <a:spcPct val="107000"/>
                        </a:lnSpc>
                        <a:spcAft>
                          <a:spcPts val="0"/>
                        </a:spcAft>
                      </a:pPr>
                      <a:r>
                        <a:rPr lang="en-US" sz="1200">
                          <a:effectLst/>
                          <a:latin typeface="+mj-lt"/>
                        </a:rPr>
                        <a:t>32 MB/sec</a:t>
                      </a:r>
                      <a:endParaRPr lang="en-US" sz="1200">
                        <a:solidFill>
                          <a:schemeClr val="tx1"/>
                        </a:solidFill>
                        <a:effectLst/>
                        <a:latin typeface="+mj-lt"/>
                        <a:ea typeface="MS Mincho" panose="02020609040205080304" pitchFamily="49" charset="-128"/>
                        <a:cs typeface="Segoe UI Light" panose="020B0502040204020203" pitchFamily="34" charset="0"/>
                      </a:endParaRPr>
                    </a:p>
                  </a:txBody>
                  <a:tcPr marL="0" marR="0" marT="0" marB="0" anchor="ctr"/>
                </a:tc>
                <a:tc>
                  <a:txBody>
                    <a:bodyPr/>
                    <a:lstStyle/>
                    <a:p>
                      <a:pPr algn="ctr" fontAlgn="b"/>
                      <a:r>
                        <a:rPr lang="en-US" sz="1200" u="none" strike="noStrike">
                          <a:effectLst/>
                          <a:latin typeface="+mj-lt"/>
                        </a:rPr>
                        <a:t>moderate</a:t>
                      </a:r>
                      <a:endParaRPr lang="en-US" sz="1200" b="0" i="0" u="none" strike="noStrike">
                        <a:solidFill>
                          <a:srgbClr val="000000"/>
                        </a:solidFill>
                        <a:effectLst/>
                        <a:latin typeface="+mj-lt"/>
                      </a:endParaRPr>
                    </a:p>
                  </a:txBody>
                  <a:tcPr marL="0" marR="0" marT="0" marB="0" anchor="b"/>
                </a:tc>
                <a:tc>
                  <a:txBody>
                    <a:bodyPr/>
                    <a:lstStyle/>
                    <a:p>
                      <a:pPr algn="ctr">
                        <a:lnSpc>
                          <a:spcPct val="107000"/>
                        </a:lnSpc>
                        <a:spcAft>
                          <a:spcPts val="0"/>
                        </a:spcAft>
                      </a:pPr>
                      <a:r>
                        <a:rPr lang="en-US" sz="1200">
                          <a:effectLst/>
                          <a:latin typeface="+mj-lt"/>
                        </a:rPr>
                        <a:t>$ 0.110</a:t>
                      </a:r>
                      <a:endParaRPr lang="en-US" sz="1200">
                        <a:solidFill>
                          <a:schemeClr val="tx1"/>
                        </a:solidFill>
                        <a:effectLst/>
                        <a:latin typeface="+mj-lt"/>
                        <a:ea typeface="MS Mincho" panose="02020609040205080304" pitchFamily="49" charset="-128"/>
                        <a:cs typeface="Segoe UI Light" panose="020B0502040204020203" pitchFamily="34" charset="0"/>
                      </a:endParaRPr>
                    </a:p>
                  </a:txBody>
                  <a:tcPr marL="0" marR="0" marT="0" marB="0" anchor="ctr"/>
                </a:tc>
                <a:tc>
                  <a:txBody>
                    <a:bodyPr/>
                    <a:lstStyle/>
                    <a:p>
                      <a:pPr marL="0" marR="0" lvl="0" indent="0" algn="ctr" defTabSz="914367" rtl="0" eaLnBrk="1" fontAlgn="auto" latinLnBrk="0" hangingPunct="1">
                        <a:lnSpc>
                          <a:spcPct val="107000"/>
                        </a:lnSpc>
                        <a:spcBef>
                          <a:spcPts val="0"/>
                        </a:spcBef>
                        <a:spcAft>
                          <a:spcPts val="0"/>
                        </a:spcAft>
                        <a:buClrTx/>
                        <a:buSzTx/>
                        <a:buFontTx/>
                        <a:buNone/>
                        <a:tabLst/>
                        <a:defRPr/>
                      </a:pPr>
                      <a:endParaRPr lang="en-US" sz="1200">
                        <a:solidFill>
                          <a:schemeClr val="tx1"/>
                        </a:solidFill>
                        <a:effectLst/>
                        <a:latin typeface="+mj-lt"/>
                        <a:ea typeface="MS Mincho" panose="02020609040205080304" pitchFamily="49" charset="-128"/>
                        <a:cs typeface="Segoe UI Light" panose="020B0502040204020203" pitchFamily="34" charset="0"/>
                      </a:endParaRPr>
                    </a:p>
                  </a:txBody>
                  <a:tcPr marL="0" marR="0" marT="0" marB="0" anchor="ctr"/>
                </a:tc>
                <a:tc rowSpan="6">
                  <a:txBody>
                    <a:bodyPr/>
                    <a:lstStyle/>
                    <a:p>
                      <a:pPr algn="ctr">
                        <a:lnSpc>
                          <a:spcPct val="107000"/>
                        </a:lnSpc>
                        <a:spcAft>
                          <a:spcPts val="0"/>
                        </a:spcAft>
                      </a:pPr>
                      <a:r>
                        <a:rPr lang="en-US" sz="1200">
                          <a:effectLst/>
                          <a:latin typeface="+mj-lt"/>
                        </a:rPr>
                        <a:t>Xeon E5-2673 v4 (Broadwell)</a:t>
                      </a:r>
                      <a:br>
                        <a:rPr lang="en-US" sz="1200">
                          <a:effectLst/>
                          <a:latin typeface="+mj-lt"/>
                        </a:rPr>
                      </a:br>
                      <a:r>
                        <a:rPr lang="en-US" sz="1200">
                          <a:effectLst/>
                          <a:latin typeface="+mj-lt"/>
                        </a:rPr>
                        <a:t>3.5Ghz TB</a:t>
                      </a:r>
                      <a:endParaRPr lang="en-US" sz="1200">
                        <a:solidFill>
                          <a:schemeClr val="tx1"/>
                        </a:solidFill>
                        <a:effectLst/>
                        <a:latin typeface="+mj-lt"/>
                        <a:ea typeface="MS Mincho" panose="02020609040205080304" pitchFamily="49" charset="-128"/>
                        <a:cs typeface="Segoe UI Light" panose="020B0502040204020203" pitchFamily="34" charset="0"/>
                      </a:endParaRPr>
                    </a:p>
                  </a:txBody>
                  <a:tcPr marL="0" marR="0" marT="0" marB="0" anchor="ctr"/>
                </a:tc>
                <a:tc rowSpan="6">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effectLst/>
                          <a:latin typeface="+mj-lt"/>
                        </a:rPr>
                        <a:t>Certified </a:t>
                      </a:r>
                      <a:br>
                        <a:rPr lang="en-US" sz="1200" dirty="0">
                          <a:effectLst/>
                          <a:latin typeface="+mj-lt"/>
                        </a:rPr>
                      </a:br>
                      <a:r>
                        <a:rPr lang="en-US" sz="1200" dirty="0">
                          <a:effectLst/>
                          <a:latin typeface="+mj-lt"/>
                        </a:rPr>
                        <a:t>(Any DB, App)</a:t>
                      </a:r>
                      <a:endParaRPr lang="en-US" sz="1200" dirty="0">
                        <a:solidFill>
                          <a:schemeClr val="tx1"/>
                        </a:solidFill>
                        <a:effectLst/>
                        <a:latin typeface="+mj-lt"/>
                        <a:ea typeface="MS Mincho" panose="02020609040205080304" pitchFamily="49" charset="-128"/>
                        <a:cs typeface="Times New Roman" panose="02020603050405020304" pitchFamily="18" charset="0"/>
                      </a:endParaRPr>
                    </a:p>
                  </a:txBody>
                  <a:tcPr marL="0" marR="0" marT="0" marB="0" anchor="ctr"/>
                </a:tc>
                <a:extLst>
                  <a:ext uri="{0D108BD9-81ED-4DB2-BD59-A6C34878D82A}">
                    <a16:rowId xmlns:a16="http://schemas.microsoft.com/office/drawing/2014/main" val="876571158"/>
                  </a:ext>
                </a:extLst>
              </a:tr>
              <a:tr h="116635">
                <a:tc vMerge="1">
                  <a:txBody>
                    <a:bodyPr/>
                    <a:lstStyle/>
                    <a:p>
                      <a:pPr algn="ctr"/>
                      <a:endParaRPr lang="en-US" sz="1200" kern="1200">
                        <a:solidFill>
                          <a:srgbClr val="FF0000"/>
                        </a:solidFill>
                        <a:latin typeface="+mn-lt"/>
                        <a:ea typeface="+mn-ea"/>
                        <a:cs typeface="Segoe UI Light" panose="020B0502040204020203" pitchFamily="34" charset="0"/>
                      </a:endParaRPr>
                    </a:p>
                  </a:txBody>
                  <a:tcPr marL="0" marR="0" marT="0" marB="0" anchor="ctr"/>
                </a:tc>
                <a:tc>
                  <a:txBody>
                    <a:bodyPr/>
                    <a:lstStyle/>
                    <a:p>
                      <a:pPr algn="ctr"/>
                      <a:r>
                        <a:rPr lang="en-US" sz="1200" kern="1200">
                          <a:latin typeface="+mj-lt"/>
                        </a:rPr>
                        <a:t>D4s_v3</a:t>
                      </a:r>
                      <a:endParaRPr lang="en-US" sz="1200" kern="1200">
                        <a:solidFill>
                          <a:schemeClr val="tx1"/>
                        </a:solidFill>
                        <a:latin typeface="+mj-lt"/>
                        <a:ea typeface="+mn-ea"/>
                        <a:cs typeface="Segoe UI Light" panose="020B0502040204020203" pitchFamily="34" charset="0"/>
                      </a:endParaRPr>
                    </a:p>
                  </a:txBody>
                  <a:tcPr marL="0" marR="0" marT="0" marB="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kern="1200">
                          <a:latin typeface="+mj-lt"/>
                        </a:rPr>
                        <a:t>4 vCPU, 16 </a:t>
                      </a:r>
                      <a:r>
                        <a:rPr lang="en-US" sz="1200" kern="1200" err="1">
                          <a:latin typeface="+mj-lt"/>
                        </a:rPr>
                        <a:t>GiB</a:t>
                      </a:r>
                      <a:endParaRPr lang="en-US" sz="1200" kern="1200">
                        <a:solidFill>
                          <a:schemeClr val="tx1"/>
                        </a:solidFill>
                        <a:latin typeface="+mj-lt"/>
                        <a:ea typeface="+mn-ea"/>
                        <a:cs typeface="Segoe UI Light" panose="020B0502040204020203" pitchFamily="34" charset="0"/>
                      </a:endParaRPr>
                    </a:p>
                  </a:txBody>
                  <a:tcPr marL="0" marR="0" marT="0" marB="0" anchor="ctr"/>
                </a:tc>
                <a:tc>
                  <a:txBody>
                    <a:bodyPr/>
                    <a:lstStyle/>
                    <a:p>
                      <a:pPr algn="ctr"/>
                      <a:r>
                        <a:rPr lang="en-US" sz="1200" kern="1200">
                          <a:latin typeface="+mj-lt"/>
                        </a:rPr>
                        <a:t>32 </a:t>
                      </a:r>
                      <a:r>
                        <a:rPr lang="en-US" sz="1200" kern="1200" err="1">
                          <a:latin typeface="+mj-lt"/>
                        </a:rPr>
                        <a:t>GiB</a:t>
                      </a:r>
                      <a:endParaRPr lang="en-US" sz="1200" kern="1200">
                        <a:solidFill>
                          <a:schemeClr val="tx1"/>
                        </a:solidFill>
                        <a:latin typeface="+mj-lt"/>
                        <a:ea typeface="+mn-ea"/>
                        <a:cs typeface="Segoe UI Light" panose="020B0502040204020203" pitchFamily="34" charset="0"/>
                      </a:endParaRPr>
                    </a:p>
                  </a:txBody>
                  <a:tcPr marL="0" marR="0" marT="0" marB="0" anchor="ctr"/>
                </a:tc>
                <a:tc>
                  <a:txBody>
                    <a:bodyPr/>
                    <a:lstStyle/>
                    <a:p>
                      <a:pPr algn="ctr"/>
                      <a:r>
                        <a:rPr lang="en-US" sz="1200" kern="1200">
                          <a:latin typeface="+mj-lt"/>
                        </a:rPr>
                        <a:t>4,355</a:t>
                      </a:r>
                      <a:endParaRPr lang="en-US" sz="1200" kern="1200">
                        <a:solidFill>
                          <a:schemeClr val="tx1"/>
                        </a:solidFill>
                        <a:latin typeface="+mj-lt"/>
                        <a:ea typeface="+mn-ea"/>
                        <a:cs typeface="Segoe UI Light" panose="020B0502040204020203" pitchFamily="34" charset="0"/>
                      </a:endParaRPr>
                    </a:p>
                  </a:txBody>
                  <a:tcPr marL="0" marR="0" marT="0" marB="0" anchor="ctr"/>
                </a:tc>
                <a:tc>
                  <a:txBody>
                    <a:bodyPr/>
                    <a:lstStyle/>
                    <a:p>
                      <a:pPr algn="ctr"/>
                      <a:r>
                        <a:rPr lang="en-US" sz="1200" kern="1200">
                          <a:latin typeface="+mj-lt"/>
                        </a:rPr>
                        <a:t>8</a:t>
                      </a:r>
                      <a:endParaRPr lang="en-US" sz="1200" kern="1200">
                        <a:solidFill>
                          <a:schemeClr val="tx1"/>
                        </a:solidFill>
                        <a:latin typeface="+mj-lt"/>
                        <a:ea typeface="+mn-ea"/>
                        <a:cs typeface="Segoe UI Light" panose="020B0502040204020203" pitchFamily="34" charset="0"/>
                      </a:endParaRPr>
                    </a:p>
                  </a:txBody>
                  <a:tcPr marL="0" marR="0" marT="0" marB="0" anchor="ctr"/>
                </a:tc>
                <a:tc>
                  <a:txBody>
                    <a:bodyPr/>
                    <a:lstStyle/>
                    <a:p>
                      <a:pPr algn="ctr">
                        <a:lnSpc>
                          <a:spcPct val="107000"/>
                        </a:lnSpc>
                        <a:spcAft>
                          <a:spcPts val="0"/>
                        </a:spcAft>
                      </a:pPr>
                      <a:r>
                        <a:rPr lang="en-US" sz="1200">
                          <a:effectLst/>
                          <a:latin typeface="+mj-lt"/>
                        </a:rPr>
                        <a:t>8,000</a:t>
                      </a:r>
                      <a:endParaRPr lang="en-US" sz="1200">
                        <a:solidFill>
                          <a:schemeClr val="tx1"/>
                        </a:solidFill>
                        <a:effectLst/>
                        <a:latin typeface="+mj-lt"/>
                        <a:ea typeface="MS Mincho" panose="02020609040205080304" pitchFamily="49" charset="-128"/>
                        <a:cs typeface="Segoe UI Light" panose="020B0502040204020203" pitchFamily="34" charset="0"/>
                      </a:endParaRPr>
                    </a:p>
                  </a:txBody>
                  <a:tcPr marL="0" marR="0" marT="0" marB="0" anchor="ctr"/>
                </a:tc>
                <a:tc>
                  <a:txBody>
                    <a:bodyPr/>
                    <a:lstStyle/>
                    <a:p>
                      <a:pPr algn="ctr">
                        <a:lnSpc>
                          <a:spcPct val="107000"/>
                        </a:lnSpc>
                        <a:spcAft>
                          <a:spcPts val="0"/>
                        </a:spcAft>
                      </a:pPr>
                      <a:r>
                        <a:rPr lang="en-US" sz="1200">
                          <a:effectLst/>
                          <a:latin typeface="+mj-lt"/>
                        </a:rPr>
                        <a:t>64 MB/sec</a:t>
                      </a:r>
                      <a:endParaRPr lang="en-US" sz="1200">
                        <a:solidFill>
                          <a:schemeClr val="tx1"/>
                        </a:solidFill>
                        <a:effectLst/>
                        <a:latin typeface="+mj-lt"/>
                        <a:ea typeface="MS Mincho" panose="02020609040205080304" pitchFamily="49" charset="-128"/>
                        <a:cs typeface="Segoe UI Light" panose="020B0502040204020203" pitchFamily="34" charset="0"/>
                      </a:endParaRPr>
                    </a:p>
                  </a:txBody>
                  <a:tcPr marL="0" marR="0" marT="0" marB="0" anchor="ctr"/>
                </a:tc>
                <a:tc>
                  <a:txBody>
                    <a:bodyPr/>
                    <a:lstStyle/>
                    <a:p>
                      <a:pPr algn="ctr" fontAlgn="b"/>
                      <a:r>
                        <a:rPr lang="en-US" sz="1200" u="none" strike="noStrike">
                          <a:effectLst/>
                          <a:latin typeface="+mj-lt"/>
                        </a:rPr>
                        <a:t>moderate</a:t>
                      </a:r>
                      <a:endParaRPr lang="en-US" sz="1200" b="0" i="0" u="none" strike="noStrike">
                        <a:solidFill>
                          <a:srgbClr val="000000"/>
                        </a:solidFill>
                        <a:effectLst/>
                        <a:latin typeface="+mj-lt"/>
                      </a:endParaRPr>
                    </a:p>
                  </a:txBody>
                  <a:tcPr marL="0" marR="0" marT="0" marB="0" anchor="b"/>
                </a:tc>
                <a:tc>
                  <a:txBody>
                    <a:bodyPr/>
                    <a:lstStyle/>
                    <a:p>
                      <a:pPr algn="ctr">
                        <a:lnSpc>
                          <a:spcPct val="107000"/>
                        </a:lnSpc>
                        <a:spcAft>
                          <a:spcPts val="0"/>
                        </a:spcAft>
                      </a:pPr>
                      <a:r>
                        <a:rPr lang="en-US" sz="1200">
                          <a:effectLst/>
                          <a:latin typeface="+mj-lt"/>
                        </a:rPr>
                        <a:t>$ 0.220</a:t>
                      </a:r>
                      <a:endParaRPr lang="en-US" sz="1200">
                        <a:solidFill>
                          <a:schemeClr val="tx1"/>
                        </a:solidFill>
                        <a:effectLst/>
                        <a:latin typeface="+mj-lt"/>
                        <a:ea typeface="MS Mincho" panose="02020609040205080304" pitchFamily="49" charset="-128"/>
                        <a:cs typeface="Segoe UI Light" panose="020B0502040204020203" pitchFamily="34" charset="0"/>
                      </a:endParaRPr>
                    </a:p>
                  </a:txBody>
                  <a:tcPr marL="0" marR="0" marT="0" marB="0" anchor="ctr"/>
                </a:tc>
                <a:tc>
                  <a:txBody>
                    <a:bodyPr/>
                    <a:lstStyle/>
                    <a:p>
                      <a:pPr marL="0" marR="0" lvl="0" indent="0" algn="ctr" defTabSz="914367" rtl="0" eaLnBrk="1" fontAlgn="auto" latinLnBrk="0" hangingPunct="1">
                        <a:lnSpc>
                          <a:spcPct val="107000"/>
                        </a:lnSpc>
                        <a:spcBef>
                          <a:spcPts val="0"/>
                        </a:spcBef>
                        <a:spcAft>
                          <a:spcPts val="0"/>
                        </a:spcAft>
                        <a:buClrTx/>
                        <a:buSzTx/>
                        <a:buFontTx/>
                        <a:buNone/>
                        <a:tabLst/>
                        <a:defRPr/>
                      </a:pPr>
                      <a:endParaRPr lang="en-US" sz="1200">
                        <a:solidFill>
                          <a:schemeClr val="tx1"/>
                        </a:solidFill>
                        <a:effectLst/>
                        <a:latin typeface="+mj-lt"/>
                        <a:ea typeface="MS Mincho" panose="02020609040205080304" pitchFamily="49" charset="-128"/>
                        <a:cs typeface="Segoe UI Light" panose="020B0502040204020203" pitchFamily="34" charset="0"/>
                      </a:endParaRPr>
                    </a:p>
                  </a:txBody>
                  <a:tcPr marL="0" marR="0" marT="0" marB="0" anchor="ctr"/>
                </a:tc>
                <a:tc vMerge="1">
                  <a:txBody>
                    <a:bodyPr/>
                    <a:lstStyle/>
                    <a:p>
                      <a:pPr algn="ctr">
                        <a:lnSpc>
                          <a:spcPct val="107000"/>
                        </a:lnSpc>
                        <a:spcAft>
                          <a:spcPts val="0"/>
                        </a:spcAft>
                      </a:pPr>
                      <a:endParaRPr lang="en-US" sz="1200">
                        <a:solidFill>
                          <a:schemeClr val="tx1"/>
                        </a:solidFill>
                        <a:effectLst/>
                        <a:latin typeface="+mn-lt"/>
                        <a:ea typeface="MS Mincho" panose="02020609040205080304" pitchFamily="49" charset="-128"/>
                        <a:cs typeface="Segoe UI Light" panose="020B0502040204020203" pitchFamily="34" charset="0"/>
                      </a:endParaRPr>
                    </a:p>
                  </a:txBody>
                  <a:tcPr marL="0" marR="0" marT="0" marB="0" anchor="ctr"/>
                </a:tc>
                <a:tc vMerge="1">
                  <a:txBody>
                    <a:bodyPr/>
                    <a:lstStyle/>
                    <a:p>
                      <a:pPr algn="ctr">
                        <a:spcAft>
                          <a:spcPts val="0"/>
                        </a:spcAft>
                      </a:pPr>
                      <a:endParaRPr lang="en-US" sz="1200">
                        <a:solidFill>
                          <a:schemeClr val="tx1"/>
                        </a:solidFill>
                        <a:effectLst/>
                        <a:latin typeface="+mn-lt"/>
                        <a:ea typeface="MS Mincho" panose="02020609040205080304" pitchFamily="49" charset="-128"/>
                        <a:cs typeface="Times New Roman" panose="02020603050405020304" pitchFamily="18" charset="0"/>
                      </a:endParaRPr>
                    </a:p>
                  </a:txBody>
                  <a:tcPr marL="0" marR="0" marT="0" marB="0" anchor="ctr"/>
                </a:tc>
                <a:extLst>
                  <a:ext uri="{0D108BD9-81ED-4DB2-BD59-A6C34878D82A}">
                    <a16:rowId xmlns:a16="http://schemas.microsoft.com/office/drawing/2014/main" val="197892589"/>
                  </a:ext>
                </a:extLst>
              </a:tr>
              <a:tr h="116635">
                <a:tc vMerge="1">
                  <a:txBody>
                    <a:bodyPr/>
                    <a:lstStyle/>
                    <a:p>
                      <a:pPr algn="ctr"/>
                      <a:endParaRPr lang="en-US" sz="1200" kern="1200">
                        <a:solidFill>
                          <a:srgbClr val="FF0000"/>
                        </a:solidFill>
                        <a:latin typeface="+mn-lt"/>
                        <a:ea typeface="+mn-ea"/>
                        <a:cs typeface="Segoe UI Light" panose="020B0502040204020203" pitchFamily="34" charset="0"/>
                      </a:endParaRPr>
                    </a:p>
                  </a:txBody>
                  <a:tcPr marL="0" marR="0" marT="0" marB="0" anchor="ctr"/>
                </a:tc>
                <a:tc>
                  <a:txBody>
                    <a:bodyPr/>
                    <a:lstStyle/>
                    <a:p>
                      <a:pPr algn="ctr"/>
                      <a:r>
                        <a:rPr lang="en-US" sz="1200" kern="1200">
                          <a:latin typeface="+mj-lt"/>
                        </a:rPr>
                        <a:t>D8s_v3</a:t>
                      </a:r>
                      <a:endParaRPr lang="en-US" sz="1200" kern="1200">
                        <a:solidFill>
                          <a:schemeClr val="tx1"/>
                        </a:solidFill>
                        <a:latin typeface="+mj-lt"/>
                        <a:ea typeface="+mn-ea"/>
                        <a:cs typeface="Segoe UI Light" panose="020B0502040204020203" pitchFamily="34" charset="0"/>
                      </a:endParaRPr>
                    </a:p>
                  </a:txBody>
                  <a:tcPr marL="0" marR="0" marT="0" marB="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kern="1200">
                          <a:latin typeface="+mj-lt"/>
                        </a:rPr>
                        <a:t>8 vCPU, 32 </a:t>
                      </a:r>
                      <a:r>
                        <a:rPr lang="en-US" sz="1200" kern="1200" err="1">
                          <a:latin typeface="+mj-lt"/>
                        </a:rPr>
                        <a:t>GiB</a:t>
                      </a:r>
                      <a:endParaRPr lang="en-US" sz="1200" kern="1200">
                        <a:solidFill>
                          <a:schemeClr val="tx1"/>
                        </a:solidFill>
                        <a:latin typeface="+mj-lt"/>
                        <a:ea typeface="+mn-ea"/>
                        <a:cs typeface="Segoe UI Light" panose="020B0502040204020203" pitchFamily="34" charset="0"/>
                      </a:endParaRPr>
                    </a:p>
                  </a:txBody>
                  <a:tcPr marL="0" marR="0" marT="0" marB="0" anchor="ctr"/>
                </a:tc>
                <a:tc>
                  <a:txBody>
                    <a:bodyPr/>
                    <a:lstStyle/>
                    <a:p>
                      <a:pPr algn="ctr"/>
                      <a:r>
                        <a:rPr lang="en-US" sz="1200" kern="1200">
                          <a:latin typeface="+mj-lt"/>
                        </a:rPr>
                        <a:t>64 </a:t>
                      </a:r>
                      <a:r>
                        <a:rPr lang="en-US" sz="1200" kern="1200" err="1">
                          <a:latin typeface="+mj-lt"/>
                        </a:rPr>
                        <a:t>GiB</a:t>
                      </a:r>
                      <a:endParaRPr lang="en-US" sz="1200" kern="1200">
                        <a:solidFill>
                          <a:schemeClr val="tx1"/>
                        </a:solidFill>
                        <a:latin typeface="+mj-lt"/>
                        <a:ea typeface="+mn-ea"/>
                        <a:cs typeface="Segoe UI Light" panose="020B0502040204020203" pitchFamily="34" charset="0"/>
                      </a:endParaRPr>
                    </a:p>
                  </a:txBody>
                  <a:tcPr marL="0" marR="0" marT="0" marB="0" anchor="ctr"/>
                </a:tc>
                <a:tc>
                  <a:txBody>
                    <a:bodyPr/>
                    <a:lstStyle/>
                    <a:p>
                      <a:pPr algn="ctr"/>
                      <a:r>
                        <a:rPr lang="en-US" sz="1200" kern="1200">
                          <a:latin typeface="+mj-lt"/>
                        </a:rPr>
                        <a:t>8,710</a:t>
                      </a:r>
                      <a:endParaRPr lang="en-US" sz="1200" kern="1200">
                        <a:solidFill>
                          <a:schemeClr val="tx1"/>
                        </a:solidFill>
                        <a:latin typeface="+mj-lt"/>
                        <a:ea typeface="+mn-ea"/>
                        <a:cs typeface="Segoe UI Light" panose="020B0502040204020203" pitchFamily="34" charset="0"/>
                      </a:endParaRPr>
                    </a:p>
                  </a:txBody>
                  <a:tcPr marL="0" marR="0" marT="0" marB="0" anchor="ctr"/>
                </a:tc>
                <a:tc>
                  <a:txBody>
                    <a:bodyPr/>
                    <a:lstStyle/>
                    <a:p>
                      <a:pPr algn="ctr"/>
                      <a:r>
                        <a:rPr lang="en-US" sz="1200" kern="1200">
                          <a:latin typeface="+mj-lt"/>
                        </a:rPr>
                        <a:t>16</a:t>
                      </a:r>
                      <a:endParaRPr lang="en-US" sz="1200" kern="1200">
                        <a:solidFill>
                          <a:schemeClr val="tx1"/>
                        </a:solidFill>
                        <a:latin typeface="+mj-lt"/>
                        <a:ea typeface="+mn-ea"/>
                        <a:cs typeface="Segoe UI Light" panose="020B0502040204020203" pitchFamily="34" charset="0"/>
                      </a:endParaRPr>
                    </a:p>
                  </a:txBody>
                  <a:tcPr marL="0" marR="0" marT="0" marB="0" anchor="ctr"/>
                </a:tc>
                <a:tc>
                  <a:txBody>
                    <a:bodyPr/>
                    <a:lstStyle/>
                    <a:p>
                      <a:pPr algn="ctr">
                        <a:lnSpc>
                          <a:spcPct val="107000"/>
                        </a:lnSpc>
                        <a:spcAft>
                          <a:spcPts val="0"/>
                        </a:spcAft>
                      </a:pPr>
                      <a:r>
                        <a:rPr lang="en-US" sz="1200">
                          <a:effectLst/>
                          <a:latin typeface="+mj-lt"/>
                        </a:rPr>
                        <a:t>16,000</a:t>
                      </a:r>
                      <a:endParaRPr lang="en-US" sz="1200">
                        <a:solidFill>
                          <a:schemeClr val="tx1"/>
                        </a:solidFill>
                        <a:effectLst/>
                        <a:latin typeface="+mj-lt"/>
                        <a:ea typeface="MS Mincho" panose="02020609040205080304" pitchFamily="49" charset="-128"/>
                        <a:cs typeface="Segoe UI Light" panose="020B0502040204020203" pitchFamily="34" charset="0"/>
                      </a:endParaRPr>
                    </a:p>
                  </a:txBody>
                  <a:tcPr marL="0" marR="0" marT="0" marB="0" anchor="ctr"/>
                </a:tc>
                <a:tc>
                  <a:txBody>
                    <a:bodyPr/>
                    <a:lstStyle/>
                    <a:p>
                      <a:pPr algn="ctr">
                        <a:lnSpc>
                          <a:spcPct val="107000"/>
                        </a:lnSpc>
                        <a:spcAft>
                          <a:spcPts val="0"/>
                        </a:spcAft>
                      </a:pPr>
                      <a:r>
                        <a:rPr lang="en-US" sz="1200">
                          <a:effectLst/>
                          <a:latin typeface="+mj-lt"/>
                        </a:rPr>
                        <a:t>128 MB/sec</a:t>
                      </a:r>
                      <a:endParaRPr lang="en-US" sz="1200">
                        <a:solidFill>
                          <a:schemeClr val="tx1"/>
                        </a:solidFill>
                        <a:effectLst/>
                        <a:latin typeface="+mj-lt"/>
                        <a:ea typeface="MS Mincho" panose="02020609040205080304" pitchFamily="49" charset="-128"/>
                        <a:cs typeface="Segoe UI Light" panose="020B0502040204020203" pitchFamily="34" charset="0"/>
                      </a:endParaRPr>
                    </a:p>
                  </a:txBody>
                  <a:tcPr marL="0" marR="0" marT="0" marB="0" anchor="ctr"/>
                </a:tc>
                <a:tc>
                  <a:txBody>
                    <a:bodyPr/>
                    <a:lstStyle/>
                    <a:p>
                      <a:pPr algn="ctr" fontAlgn="b"/>
                      <a:r>
                        <a:rPr lang="en-US" sz="1200" u="none" strike="noStrike">
                          <a:effectLst/>
                          <a:latin typeface="+mj-lt"/>
                        </a:rPr>
                        <a:t>high</a:t>
                      </a:r>
                      <a:endParaRPr lang="en-US" sz="1200" b="0" i="0" u="none" strike="noStrike">
                        <a:solidFill>
                          <a:srgbClr val="000000"/>
                        </a:solidFill>
                        <a:effectLst/>
                        <a:latin typeface="+mj-lt"/>
                      </a:endParaRPr>
                    </a:p>
                  </a:txBody>
                  <a:tcPr marL="0" marR="0" marT="0" marB="0" anchor="b"/>
                </a:tc>
                <a:tc>
                  <a:txBody>
                    <a:bodyPr/>
                    <a:lstStyle/>
                    <a:p>
                      <a:pPr algn="ctr">
                        <a:lnSpc>
                          <a:spcPct val="107000"/>
                        </a:lnSpc>
                        <a:spcAft>
                          <a:spcPts val="0"/>
                        </a:spcAft>
                      </a:pPr>
                      <a:r>
                        <a:rPr lang="en-US" sz="1200">
                          <a:effectLst/>
                          <a:latin typeface="+mj-lt"/>
                        </a:rPr>
                        <a:t>$ 0.440</a:t>
                      </a:r>
                      <a:endParaRPr lang="en-US" sz="1200">
                        <a:solidFill>
                          <a:schemeClr val="tx1"/>
                        </a:solidFill>
                        <a:effectLst/>
                        <a:latin typeface="+mj-lt"/>
                        <a:ea typeface="MS Mincho" panose="02020609040205080304" pitchFamily="49" charset="-128"/>
                        <a:cs typeface="Segoe UI Light" panose="020B0502040204020203" pitchFamily="34" charset="0"/>
                      </a:endParaRPr>
                    </a:p>
                  </a:txBody>
                  <a:tcPr marL="0" marR="0" marT="0" marB="0" anchor="ctr"/>
                </a:tc>
                <a:tc>
                  <a:txBody>
                    <a:bodyPr/>
                    <a:lstStyle/>
                    <a:p>
                      <a:pPr marL="0" marR="0" lvl="0" indent="0" algn="ctr" defTabSz="914367" rtl="0" eaLnBrk="1" fontAlgn="auto" latinLnBrk="0" hangingPunct="1">
                        <a:lnSpc>
                          <a:spcPct val="107000"/>
                        </a:lnSpc>
                        <a:spcBef>
                          <a:spcPts val="0"/>
                        </a:spcBef>
                        <a:spcAft>
                          <a:spcPts val="0"/>
                        </a:spcAft>
                        <a:buClrTx/>
                        <a:buSzTx/>
                        <a:buFontTx/>
                        <a:buNone/>
                        <a:tabLst/>
                        <a:defRPr/>
                      </a:pPr>
                      <a:endParaRPr lang="en-US" sz="1200">
                        <a:solidFill>
                          <a:schemeClr val="tx1"/>
                        </a:solidFill>
                        <a:effectLst/>
                        <a:latin typeface="+mj-lt"/>
                        <a:ea typeface="MS Mincho" panose="02020609040205080304" pitchFamily="49" charset="-128"/>
                        <a:cs typeface="Segoe UI Light" panose="020B0502040204020203" pitchFamily="34" charset="0"/>
                      </a:endParaRPr>
                    </a:p>
                  </a:txBody>
                  <a:tcPr marL="0" marR="0" marT="0" marB="0" anchor="ctr"/>
                </a:tc>
                <a:tc vMerge="1">
                  <a:txBody>
                    <a:bodyPr/>
                    <a:lstStyle/>
                    <a:p>
                      <a:pPr algn="ctr">
                        <a:lnSpc>
                          <a:spcPct val="107000"/>
                        </a:lnSpc>
                        <a:spcAft>
                          <a:spcPts val="0"/>
                        </a:spcAft>
                      </a:pPr>
                      <a:endParaRPr lang="en-US" sz="1200">
                        <a:solidFill>
                          <a:schemeClr val="tx1"/>
                        </a:solidFill>
                        <a:effectLst/>
                        <a:latin typeface="+mn-lt"/>
                        <a:ea typeface="MS Mincho" panose="02020609040205080304" pitchFamily="49" charset="-128"/>
                        <a:cs typeface="Segoe UI Light" panose="020B0502040204020203" pitchFamily="34" charset="0"/>
                      </a:endParaRPr>
                    </a:p>
                  </a:txBody>
                  <a:tcPr marL="0" marR="0" marT="0" marB="0" anchor="ctr"/>
                </a:tc>
                <a:tc vMerge="1">
                  <a:txBody>
                    <a:bodyPr/>
                    <a:lstStyle/>
                    <a:p>
                      <a:pPr algn="ctr">
                        <a:spcAft>
                          <a:spcPts val="0"/>
                        </a:spcAft>
                      </a:pPr>
                      <a:endParaRPr lang="en-US" sz="1200">
                        <a:solidFill>
                          <a:schemeClr val="tx1"/>
                        </a:solidFill>
                        <a:effectLst/>
                        <a:latin typeface="+mn-lt"/>
                        <a:ea typeface="MS Mincho" panose="02020609040205080304" pitchFamily="49" charset="-128"/>
                        <a:cs typeface="Times New Roman" panose="02020603050405020304" pitchFamily="18" charset="0"/>
                      </a:endParaRPr>
                    </a:p>
                  </a:txBody>
                  <a:tcPr marL="0" marR="0" marT="0" marB="0" anchor="ctr"/>
                </a:tc>
                <a:extLst>
                  <a:ext uri="{0D108BD9-81ED-4DB2-BD59-A6C34878D82A}">
                    <a16:rowId xmlns:a16="http://schemas.microsoft.com/office/drawing/2014/main" val="4203523987"/>
                  </a:ext>
                </a:extLst>
              </a:tr>
              <a:tr h="116635">
                <a:tc vMerge="1">
                  <a:txBody>
                    <a:bodyPr/>
                    <a:lstStyle/>
                    <a:p>
                      <a:pPr algn="ctr"/>
                      <a:endParaRPr lang="en-US" sz="1200" kern="1200">
                        <a:solidFill>
                          <a:srgbClr val="FF0000"/>
                        </a:solidFill>
                        <a:latin typeface="+mn-lt"/>
                        <a:ea typeface="+mn-ea"/>
                        <a:cs typeface="Segoe UI Light" panose="020B0502040204020203" pitchFamily="34" charset="0"/>
                      </a:endParaRPr>
                    </a:p>
                  </a:txBody>
                  <a:tcPr marL="0" marR="0" marT="0" marB="0" anchor="ctr"/>
                </a:tc>
                <a:tc>
                  <a:txBody>
                    <a:bodyPr/>
                    <a:lstStyle/>
                    <a:p>
                      <a:pPr algn="ctr"/>
                      <a:r>
                        <a:rPr lang="en-US" sz="1200" kern="1200">
                          <a:latin typeface="+mj-lt"/>
                        </a:rPr>
                        <a:t>D16s_v3</a:t>
                      </a:r>
                      <a:endParaRPr lang="en-US" sz="1200" kern="1200">
                        <a:solidFill>
                          <a:schemeClr val="tx1"/>
                        </a:solidFill>
                        <a:latin typeface="+mj-lt"/>
                        <a:ea typeface="+mn-ea"/>
                        <a:cs typeface="Segoe UI Light" panose="020B0502040204020203" pitchFamily="34" charset="0"/>
                      </a:endParaRPr>
                    </a:p>
                  </a:txBody>
                  <a:tcPr marL="0" marR="0" marT="0" marB="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kern="1200">
                          <a:latin typeface="+mj-lt"/>
                        </a:rPr>
                        <a:t>16 vCPU, 64 </a:t>
                      </a:r>
                      <a:r>
                        <a:rPr lang="en-US" sz="1200" kern="1200" err="1">
                          <a:latin typeface="+mj-lt"/>
                        </a:rPr>
                        <a:t>GiB</a:t>
                      </a:r>
                      <a:endParaRPr lang="en-US" sz="1200" kern="1200">
                        <a:solidFill>
                          <a:schemeClr val="tx1"/>
                        </a:solidFill>
                        <a:latin typeface="+mj-lt"/>
                        <a:ea typeface="+mn-ea"/>
                        <a:cs typeface="Segoe UI Light" panose="020B0502040204020203" pitchFamily="34" charset="0"/>
                      </a:endParaRPr>
                    </a:p>
                  </a:txBody>
                  <a:tcPr marL="0" marR="0" marT="0" marB="0" anchor="ctr"/>
                </a:tc>
                <a:tc>
                  <a:txBody>
                    <a:bodyPr/>
                    <a:lstStyle/>
                    <a:p>
                      <a:pPr algn="ctr"/>
                      <a:r>
                        <a:rPr lang="en-US" sz="1200" kern="1200">
                          <a:latin typeface="+mj-lt"/>
                        </a:rPr>
                        <a:t>128 </a:t>
                      </a:r>
                      <a:r>
                        <a:rPr lang="en-US" sz="1200" kern="1200" err="1">
                          <a:latin typeface="+mj-lt"/>
                        </a:rPr>
                        <a:t>GiB</a:t>
                      </a:r>
                      <a:endParaRPr lang="en-US" sz="1200" kern="1200">
                        <a:solidFill>
                          <a:schemeClr val="tx1"/>
                        </a:solidFill>
                        <a:latin typeface="+mj-lt"/>
                        <a:ea typeface="+mn-ea"/>
                        <a:cs typeface="Segoe UI Light" panose="020B0502040204020203" pitchFamily="34" charset="0"/>
                      </a:endParaRPr>
                    </a:p>
                  </a:txBody>
                  <a:tcPr marL="0" marR="0" marT="0" marB="0" anchor="ctr"/>
                </a:tc>
                <a:tc>
                  <a:txBody>
                    <a:bodyPr/>
                    <a:lstStyle/>
                    <a:p>
                      <a:pPr algn="ctr"/>
                      <a:r>
                        <a:rPr lang="en-US" sz="1200" kern="1200">
                          <a:latin typeface="+mj-lt"/>
                        </a:rPr>
                        <a:t>17,420</a:t>
                      </a:r>
                      <a:endParaRPr lang="en-US" sz="1200" kern="1200">
                        <a:solidFill>
                          <a:schemeClr val="tx1"/>
                        </a:solidFill>
                        <a:latin typeface="+mj-lt"/>
                        <a:ea typeface="+mn-ea"/>
                        <a:cs typeface="Segoe UI Light" panose="020B0502040204020203" pitchFamily="34" charset="0"/>
                      </a:endParaRPr>
                    </a:p>
                  </a:txBody>
                  <a:tcPr marL="0" marR="0" marT="0" marB="0" anchor="ctr"/>
                </a:tc>
                <a:tc>
                  <a:txBody>
                    <a:bodyPr/>
                    <a:lstStyle/>
                    <a:p>
                      <a:pPr algn="ctr"/>
                      <a:r>
                        <a:rPr lang="en-US" sz="1200" kern="1200">
                          <a:latin typeface="+mj-lt"/>
                        </a:rPr>
                        <a:t>32</a:t>
                      </a:r>
                      <a:endParaRPr lang="en-US" sz="1200" kern="1200">
                        <a:solidFill>
                          <a:schemeClr val="tx1"/>
                        </a:solidFill>
                        <a:latin typeface="+mj-lt"/>
                        <a:ea typeface="+mn-ea"/>
                        <a:cs typeface="Segoe UI Light" panose="020B0502040204020203" pitchFamily="34" charset="0"/>
                      </a:endParaRPr>
                    </a:p>
                  </a:txBody>
                  <a:tcPr marL="0" marR="0" marT="0" marB="0" anchor="ctr"/>
                </a:tc>
                <a:tc>
                  <a:txBody>
                    <a:bodyPr/>
                    <a:lstStyle/>
                    <a:p>
                      <a:pPr algn="ctr">
                        <a:lnSpc>
                          <a:spcPct val="107000"/>
                        </a:lnSpc>
                        <a:spcAft>
                          <a:spcPts val="0"/>
                        </a:spcAft>
                      </a:pPr>
                      <a:r>
                        <a:rPr lang="en-US" sz="1200">
                          <a:effectLst/>
                          <a:latin typeface="+mj-lt"/>
                        </a:rPr>
                        <a:t>32,000</a:t>
                      </a:r>
                      <a:endParaRPr lang="en-US" sz="1200">
                        <a:solidFill>
                          <a:schemeClr val="tx1"/>
                        </a:solidFill>
                        <a:effectLst/>
                        <a:latin typeface="+mj-lt"/>
                        <a:ea typeface="MS Mincho" panose="02020609040205080304" pitchFamily="49" charset="-128"/>
                        <a:cs typeface="Segoe UI Light" panose="020B0502040204020203" pitchFamily="34" charset="0"/>
                      </a:endParaRPr>
                    </a:p>
                  </a:txBody>
                  <a:tcPr marL="0" marR="0" marT="0" marB="0" anchor="ctr"/>
                </a:tc>
                <a:tc>
                  <a:txBody>
                    <a:bodyPr/>
                    <a:lstStyle/>
                    <a:p>
                      <a:pPr algn="ctr">
                        <a:lnSpc>
                          <a:spcPct val="107000"/>
                        </a:lnSpc>
                        <a:spcAft>
                          <a:spcPts val="0"/>
                        </a:spcAft>
                      </a:pPr>
                      <a:r>
                        <a:rPr lang="en-US" sz="1200">
                          <a:effectLst/>
                          <a:latin typeface="+mj-lt"/>
                        </a:rPr>
                        <a:t>256 MB/sec</a:t>
                      </a:r>
                      <a:endParaRPr lang="en-US" sz="1200">
                        <a:solidFill>
                          <a:schemeClr val="tx1"/>
                        </a:solidFill>
                        <a:effectLst/>
                        <a:latin typeface="+mj-lt"/>
                        <a:ea typeface="MS Mincho" panose="02020609040205080304" pitchFamily="49" charset="-128"/>
                        <a:cs typeface="Segoe UI Light" panose="020B0502040204020203" pitchFamily="34" charset="0"/>
                      </a:endParaRPr>
                    </a:p>
                  </a:txBody>
                  <a:tcPr marL="0" marR="0" marT="0" marB="0" anchor="ctr"/>
                </a:tc>
                <a:tc>
                  <a:txBody>
                    <a:bodyPr/>
                    <a:lstStyle/>
                    <a:p>
                      <a:pPr algn="ctr" fontAlgn="b"/>
                      <a:r>
                        <a:rPr lang="en-US" sz="1200" u="none" strike="noStrike">
                          <a:effectLst/>
                          <a:latin typeface="+mj-lt"/>
                        </a:rPr>
                        <a:t>high</a:t>
                      </a:r>
                      <a:endParaRPr lang="en-US" sz="1200" b="0" i="0" u="none" strike="noStrike">
                        <a:solidFill>
                          <a:srgbClr val="000000"/>
                        </a:solidFill>
                        <a:effectLst/>
                        <a:latin typeface="+mj-lt"/>
                      </a:endParaRPr>
                    </a:p>
                  </a:txBody>
                  <a:tcPr marL="0" marR="0" marT="0" marB="0" anchor="b"/>
                </a:tc>
                <a:tc>
                  <a:txBody>
                    <a:bodyPr/>
                    <a:lstStyle/>
                    <a:p>
                      <a:pPr algn="ctr">
                        <a:lnSpc>
                          <a:spcPct val="107000"/>
                        </a:lnSpc>
                        <a:spcAft>
                          <a:spcPts val="0"/>
                        </a:spcAft>
                      </a:pPr>
                      <a:r>
                        <a:rPr lang="en-US" sz="1200">
                          <a:effectLst/>
                          <a:latin typeface="+mj-lt"/>
                        </a:rPr>
                        <a:t>$ 0.880</a:t>
                      </a:r>
                      <a:endParaRPr lang="en-US" sz="1200">
                        <a:solidFill>
                          <a:schemeClr val="tx1"/>
                        </a:solidFill>
                        <a:effectLst/>
                        <a:latin typeface="+mj-lt"/>
                        <a:ea typeface="MS Mincho" panose="02020609040205080304" pitchFamily="49" charset="-128"/>
                        <a:cs typeface="Segoe UI Light" panose="020B0502040204020203" pitchFamily="34" charset="0"/>
                      </a:endParaRPr>
                    </a:p>
                  </a:txBody>
                  <a:tcPr marL="0" marR="0" marT="0" marB="0" anchor="ctr"/>
                </a:tc>
                <a:tc>
                  <a:txBody>
                    <a:bodyPr/>
                    <a:lstStyle/>
                    <a:p>
                      <a:pPr marL="0" marR="0" lvl="0" indent="0" algn="ctr" defTabSz="914367" rtl="0" eaLnBrk="1" fontAlgn="auto" latinLnBrk="0" hangingPunct="1">
                        <a:lnSpc>
                          <a:spcPct val="107000"/>
                        </a:lnSpc>
                        <a:spcBef>
                          <a:spcPts val="0"/>
                        </a:spcBef>
                        <a:spcAft>
                          <a:spcPts val="0"/>
                        </a:spcAft>
                        <a:buClrTx/>
                        <a:buSzTx/>
                        <a:buFontTx/>
                        <a:buNone/>
                        <a:tabLst/>
                        <a:defRPr/>
                      </a:pPr>
                      <a:endParaRPr lang="en-US" sz="1200">
                        <a:solidFill>
                          <a:schemeClr val="tx1"/>
                        </a:solidFill>
                        <a:effectLst/>
                        <a:latin typeface="+mj-lt"/>
                        <a:ea typeface="MS Mincho" panose="02020609040205080304" pitchFamily="49" charset="-128"/>
                        <a:cs typeface="Segoe UI Light" panose="020B0502040204020203" pitchFamily="34" charset="0"/>
                      </a:endParaRPr>
                    </a:p>
                  </a:txBody>
                  <a:tcPr marL="0" marR="0" marT="0" marB="0" anchor="ctr"/>
                </a:tc>
                <a:tc vMerge="1">
                  <a:txBody>
                    <a:bodyPr/>
                    <a:lstStyle/>
                    <a:p>
                      <a:pPr algn="ctr">
                        <a:lnSpc>
                          <a:spcPct val="107000"/>
                        </a:lnSpc>
                        <a:spcAft>
                          <a:spcPts val="0"/>
                        </a:spcAft>
                      </a:pPr>
                      <a:endParaRPr lang="en-US" sz="1200">
                        <a:solidFill>
                          <a:schemeClr val="tx1"/>
                        </a:solidFill>
                        <a:effectLst/>
                        <a:latin typeface="+mn-lt"/>
                        <a:ea typeface="MS Mincho" panose="02020609040205080304" pitchFamily="49" charset="-128"/>
                        <a:cs typeface="Segoe UI Light" panose="020B0502040204020203" pitchFamily="34" charset="0"/>
                      </a:endParaRPr>
                    </a:p>
                  </a:txBody>
                  <a:tcPr marL="0" marR="0" marT="0" marB="0" anchor="ctr"/>
                </a:tc>
                <a:tc vMerge="1">
                  <a:txBody>
                    <a:bodyPr/>
                    <a:lstStyle/>
                    <a:p>
                      <a:pPr algn="ctr">
                        <a:spcAft>
                          <a:spcPts val="0"/>
                        </a:spcAft>
                      </a:pPr>
                      <a:endParaRPr lang="en-US" sz="1200">
                        <a:solidFill>
                          <a:schemeClr val="tx1"/>
                        </a:solidFill>
                        <a:effectLst/>
                        <a:latin typeface="+mn-lt"/>
                        <a:ea typeface="MS Mincho" panose="02020609040205080304" pitchFamily="49" charset="-128"/>
                        <a:cs typeface="Times New Roman" panose="02020603050405020304" pitchFamily="18" charset="0"/>
                      </a:endParaRPr>
                    </a:p>
                  </a:txBody>
                  <a:tcPr marL="0" marR="0" marT="0" marB="0" anchor="ctr"/>
                </a:tc>
                <a:extLst>
                  <a:ext uri="{0D108BD9-81ED-4DB2-BD59-A6C34878D82A}">
                    <a16:rowId xmlns:a16="http://schemas.microsoft.com/office/drawing/2014/main" val="1557711058"/>
                  </a:ext>
                </a:extLst>
              </a:tr>
              <a:tr h="116635">
                <a:tc vMerge="1">
                  <a:txBody>
                    <a:bodyPr/>
                    <a:lstStyle/>
                    <a:p>
                      <a:pPr algn="ctr"/>
                      <a:endParaRPr lang="en-US" sz="1200" kern="1200">
                        <a:solidFill>
                          <a:srgbClr val="FF0000"/>
                        </a:solidFill>
                        <a:latin typeface="+mn-lt"/>
                        <a:ea typeface="+mn-ea"/>
                        <a:cs typeface="Segoe UI Light" panose="020B0502040204020203" pitchFamily="34" charset="0"/>
                      </a:endParaRPr>
                    </a:p>
                  </a:txBody>
                  <a:tcPr marL="0" marR="0" marT="0" marB="0" anchor="ctr"/>
                </a:tc>
                <a:tc>
                  <a:txBody>
                    <a:bodyPr/>
                    <a:lstStyle/>
                    <a:p>
                      <a:pPr algn="ctr"/>
                      <a:r>
                        <a:rPr lang="en-US" sz="1200" kern="1200">
                          <a:latin typeface="+mj-lt"/>
                        </a:rPr>
                        <a:t>D32s_v3</a:t>
                      </a:r>
                      <a:endParaRPr lang="en-US" sz="1200" kern="1200">
                        <a:solidFill>
                          <a:schemeClr val="tx1"/>
                        </a:solidFill>
                        <a:latin typeface="+mj-lt"/>
                        <a:ea typeface="+mn-ea"/>
                        <a:cs typeface="Segoe UI Light" panose="020B0502040204020203" pitchFamily="34" charset="0"/>
                      </a:endParaRPr>
                    </a:p>
                  </a:txBody>
                  <a:tcPr marL="0" marR="0" marT="0" marB="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kern="1200">
                          <a:latin typeface="+mj-lt"/>
                        </a:rPr>
                        <a:t>32 vCPU, 128 </a:t>
                      </a:r>
                      <a:r>
                        <a:rPr lang="en-US" sz="1200" kern="1200" err="1">
                          <a:latin typeface="+mj-lt"/>
                        </a:rPr>
                        <a:t>GiB</a:t>
                      </a:r>
                      <a:endParaRPr lang="en-US" sz="1200" kern="1200">
                        <a:solidFill>
                          <a:schemeClr val="tx1"/>
                        </a:solidFill>
                        <a:latin typeface="+mj-lt"/>
                        <a:ea typeface="+mn-ea"/>
                        <a:cs typeface="Segoe UI Light" panose="020B0502040204020203" pitchFamily="34" charset="0"/>
                      </a:endParaRPr>
                    </a:p>
                  </a:txBody>
                  <a:tcPr marL="0" marR="0" marT="0" marB="0" anchor="ctr"/>
                </a:tc>
                <a:tc>
                  <a:txBody>
                    <a:bodyPr/>
                    <a:lstStyle/>
                    <a:p>
                      <a:pPr algn="ctr"/>
                      <a:r>
                        <a:rPr lang="en-US" sz="1200" kern="1200">
                          <a:latin typeface="+mj-lt"/>
                        </a:rPr>
                        <a:t>256 </a:t>
                      </a:r>
                      <a:r>
                        <a:rPr lang="en-US" sz="1200" kern="1200" err="1">
                          <a:latin typeface="+mj-lt"/>
                        </a:rPr>
                        <a:t>GiB</a:t>
                      </a:r>
                      <a:endParaRPr lang="en-US" sz="1200" kern="1200">
                        <a:solidFill>
                          <a:schemeClr val="tx1"/>
                        </a:solidFill>
                        <a:latin typeface="+mj-lt"/>
                        <a:ea typeface="+mn-ea"/>
                        <a:cs typeface="Segoe UI Light" panose="020B0502040204020203" pitchFamily="34" charset="0"/>
                      </a:endParaRPr>
                    </a:p>
                  </a:txBody>
                  <a:tcPr marL="0" marR="0" marT="0" marB="0" anchor="ctr"/>
                </a:tc>
                <a:tc>
                  <a:txBody>
                    <a:bodyPr/>
                    <a:lstStyle/>
                    <a:p>
                      <a:pPr algn="ctr"/>
                      <a:r>
                        <a:rPr lang="en-US" sz="1200" kern="1200">
                          <a:latin typeface="+mj-lt"/>
                        </a:rPr>
                        <a:t>34,840</a:t>
                      </a:r>
                      <a:endParaRPr lang="en-US" sz="1200" kern="1200">
                        <a:solidFill>
                          <a:schemeClr val="tx1"/>
                        </a:solidFill>
                        <a:latin typeface="+mj-lt"/>
                        <a:ea typeface="+mn-ea"/>
                        <a:cs typeface="Segoe UI Light" panose="020B0502040204020203" pitchFamily="34" charset="0"/>
                      </a:endParaRPr>
                    </a:p>
                  </a:txBody>
                  <a:tcPr marL="0" marR="0" marT="0" marB="0" anchor="ctr"/>
                </a:tc>
                <a:tc>
                  <a:txBody>
                    <a:bodyPr/>
                    <a:lstStyle/>
                    <a:p>
                      <a:pPr algn="ctr"/>
                      <a:r>
                        <a:rPr lang="en-US" sz="1200" kern="1200">
                          <a:latin typeface="+mj-lt"/>
                        </a:rPr>
                        <a:t>32</a:t>
                      </a:r>
                      <a:endParaRPr lang="en-US" sz="1200" kern="1200">
                        <a:solidFill>
                          <a:schemeClr val="tx1"/>
                        </a:solidFill>
                        <a:latin typeface="+mj-lt"/>
                        <a:ea typeface="+mn-ea"/>
                        <a:cs typeface="Segoe UI Light" panose="020B0502040204020203" pitchFamily="34" charset="0"/>
                      </a:endParaRPr>
                    </a:p>
                  </a:txBody>
                  <a:tcPr marL="0" marR="0" marT="0" marB="0" anchor="ctr"/>
                </a:tc>
                <a:tc>
                  <a:txBody>
                    <a:bodyPr/>
                    <a:lstStyle/>
                    <a:p>
                      <a:pPr algn="ctr">
                        <a:lnSpc>
                          <a:spcPct val="107000"/>
                        </a:lnSpc>
                        <a:spcAft>
                          <a:spcPts val="0"/>
                        </a:spcAft>
                      </a:pPr>
                      <a:r>
                        <a:rPr lang="en-US" sz="1200">
                          <a:effectLst/>
                          <a:latin typeface="+mj-lt"/>
                        </a:rPr>
                        <a:t>64,000</a:t>
                      </a:r>
                      <a:endParaRPr lang="en-US" sz="1200">
                        <a:solidFill>
                          <a:schemeClr val="tx1"/>
                        </a:solidFill>
                        <a:effectLst/>
                        <a:latin typeface="+mj-lt"/>
                        <a:ea typeface="MS Mincho" panose="02020609040205080304" pitchFamily="49" charset="-128"/>
                        <a:cs typeface="Segoe UI Light" panose="020B0502040204020203" pitchFamily="34" charset="0"/>
                      </a:endParaRPr>
                    </a:p>
                  </a:txBody>
                  <a:tcPr marL="0" marR="0" marT="0" marB="0" anchor="ctr"/>
                </a:tc>
                <a:tc>
                  <a:txBody>
                    <a:bodyPr/>
                    <a:lstStyle/>
                    <a:p>
                      <a:pPr algn="ctr">
                        <a:lnSpc>
                          <a:spcPct val="107000"/>
                        </a:lnSpc>
                        <a:spcAft>
                          <a:spcPts val="0"/>
                        </a:spcAft>
                      </a:pPr>
                      <a:r>
                        <a:rPr lang="en-US" sz="1200">
                          <a:effectLst/>
                          <a:latin typeface="+mj-lt"/>
                        </a:rPr>
                        <a:t>512 MB/sec</a:t>
                      </a:r>
                      <a:endParaRPr lang="en-US" sz="1200">
                        <a:solidFill>
                          <a:schemeClr val="tx1"/>
                        </a:solidFill>
                        <a:effectLst/>
                        <a:latin typeface="+mj-lt"/>
                        <a:ea typeface="MS Mincho" panose="02020609040205080304" pitchFamily="49" charset="-128"/>
                        <a:cs typeface="Segoe UI Light" panose="020B0502040204020203" pitchFamily="34" charset="0"/>
                      </a:endParaRPr>
                    </a:p>
                  </a:txBody>
                  <a:tcPr marL="0" marR="0" marT="0" marB="0" anchor="ctr"/>
                </a:tc>
                <a:tc>
                  <a:txBody>
                    <a:bodyPr/>
                    <a:lstStyle/>
                    <a:p>
                      <a:pPr algn="ctr" fontAlgn="b"/>
                      <a:r>
                        <a:rPr lang="en-US" sz="1200" u="none" strike="noStrike">
                          <a:effectLst/>
                          <a:latin typeface="+mj-lt"/>
                        </a:rPr>
                        <a:t>extremely high</a:t>
                      </a:r>
                      <a:endParaRPr lang="en-US" sz="1200" b="0" i="0" u="none" strike="noStrike">
                        <a:solidFill>
                          <a:srgbClr val="000000"/>
                        </a:solidFill>
                        <a:effectLst/>
                        <a:latin typeface="+mj-lt"/>
                      </a:endParaRPr>
                    </a:p>
                  </a:txBody>
                  <a:tcPr marL="0" marR="0" marT="0" marB="0" anchor="b"/>
                </a:tc>
                <a:tc>
                  <a:txBody>
                    <a:bodyPr/>
                    <a:lstStyle/>
                    <a:p>
                      <a:pPr algn="ctr">
                        <a:lnSpc>
                          <a:spcPct val="107000"/>
                        </a:lnSpc>
                        <a:spcAft>
                          <a:spcPts val="0"/>
                        </a:spcAft>
                      </a:pPr>
                      <a:r>
                        <a:rPr lang="en-US" sz="1200">
                          <a:effectLst/>
                          <a:latin typeface="+mj-lt"/>
                        </a:rPr>
                        <a:t>$ 1.760</a:t>
                      </a:r>
                      <a:endParaRPr lang="en-US" sz="1200">
                        <a:solidFill>
                          <a:schemeClr val="tx1"/>
                        </a:solidFill>
                        <a:effectLst/>
                        <a:latin typeface="+mj-lt"/>
                        <a:ea typeface="MS Mincho" panose="02020609040205080304" pitchFamily="49" charset="-128"/>
                        <a:cs typeface="Segoe UI Light" panose="020B0502040204020203" pitchFamily="34" charset="0"/>
                      </a:endParaRPr>
                    </a:p>
                  </a:txBody>
                  <a:tcPr marL="0" marR="0" marT="0" marB="0" anchor="ctr"/>
                </a:tc>
                <a:tc>
                  <a:txBody>
                    <a:bodyPr/>
                    <a:lstStyle/>
                    <a:p>
                      <a:pPr marL="0" marR="0" lvl="0" indent="0" algn="ctr" defTabSz="914367" rtl="0" eaLnBrk="1" fontAlgn="auto" latinLnBrk="0" hangingPunct="1">
                        <a:lnSpc>
                          <a:spcPct val="107000"/>
                        </a:lnSpc>
                        <a:spcBef>
                          <a:spcPts val="0"/>
                        </a:spcBef>
                        <a:spcAft>
                          <a:spcPts val="0"/>
                        </a:spcAft>
                        <a:buClrTx/>
                        <a:buSzTx/>
                        <a:buFontTx/>
                        <a:buNone/>
                        <a:tabLst/>
                        <a:defRPr/>
                      </a:pPr>
                      <a:endParaRPr lang="en-US" sz="1200">
                        <a:solidFill>
                          <a:schemeClr val="tx1"/>
                        </a:solidFill>
                        <a:effectLst/>
                        <a:latin typeface="+mj-lt"/>
                        <a:ea typeface="MS Mincho" panose="02020609040205080304" pitchFamily="49" charset="-128"/>
                        <a:cs typeface="Segoe UI Light" panose="020B0502040204020203" pitchFamily="34" charset="0"/>
                      </a:endParaRPr>
                    </a:p>
                  </a:txBody>
                  <a:tcPr marL="0" marR="0" marT="0" marB="0" anchor="ctr"/>
                </a:tc>
                <a:tc vMerge="1">
                  <a:txBody>
                    <a:bodyPr/>
                    <a:lstStyle/>
                    <a:p>
                      <a:pPr algn="ctr">
                        <a:lnSpc>
                          <a:spcPct val="107000"/>
                        </a:lnSpc>
                        <a:spcAft>
                          <a:spcPts val="0"/>
                        </a:spcAft>
                      </a:pPr>
                      <a:endParaRPr lang="en-US" sz="1200">
                        <a:solidFill>
                          <a:schemeClr val="tx1"/>
                        </a:solidFill>
                        <a:effectLst/>
                        <a:latin typeface="+mn-lt"/>
                        <a:ea typeface="MS Mincho" panose="02020609040205080304" pitchFamily="49" charset="-128"/>
                        <a:cs typeface="Segoe UI Light" panose="020B0502040204020203" pitchFamily="34" charset="0"/>
                      </a:endParaRPr>
                    </a:p>
                  </a:txBody>
                  <a:tcPr marL="0" marR="0" marT="0" marB="0" anchor="ctr"/>
                </a:tc>
                <a:tc vMerge="1">
                  <a:txBody>
                    <a:bodyPr/>
                    <a:lstStyle/>
                    <a:p>
                      <a:pPr algn="ctr">
                        <a:spcAft>
                          <a:spcPts val="0"/>
                        </a:spcAft>
                      </a:pPr>
                      <a:endParaRPr lang="en-US" sz="1200">
                        <a:solidFill>
                          <a:schemeClr val="tx1"/>
                        </a:solidFill>
                        <a:effectLst/>
                        <a:latin typeface="+mn-lt"/>
                        <a:ea typeface="MS Mincho" panose="02020609040205080304" pitchFamily="49" charset="-128"/>
                        <a:cs typeface="Times New Roman" panose="02020603050405020304" pitchFamily="18" charset="0"/>
                      </a:endParaRPr>
                    </a:p>
                  </a:txBody>
                  <a:tcPr marL="0" marR="0" marT="0" marB="0" anchor="ctr"/>
                </a:tc>
                <a:extLst>
                  <a:ext uri="{0D108BD9-81ED-4DB2-BD59-A6C34878D82A}">
                    <a16:rowId xmlns:a16="http://schemas.microsoft.com/office/drawing/2014/main" val="3074707598"/>
                  </a:ext>
                </a:extLst>
              </a:tr>
              <a:tr h="116635">
                <a:tc vMerge="1">
                  <a:txBody>
                    <a:bodyPr/>
                    <a:lstStyle/>
                    <a:p>
                      <a:pPr algn="ctr"/>
                      <a:endParaRPr lang="en-US" sz="1200" kern="1200">
                        <a:solidFill>
                          <a:srgbClr val="FF0000"/>
                        </a:solidFill>
                        <a:latin typeface="+mn-lt"/>
                        <a:ea typeface="+mn-ea"/>
                        <a:cs typeface="Segoe UI Light" panose="020B0502040204020203" pitchFamily="34" charset="0"/>
                      </a:endParaRPr>
                    </a:p>
                  </a:txBody>
                  <a:tcPr marL="0" marR="0" marT="0" marB="0" anchor="ctr"/>
                </a:tc>
                <a:tc>
                  <a:txBody>
                    <a:bodyPr/>
                    <a:lstStyle/>
                    <a:p>
                      <a:pPr algn="ctr"/>
                      <a:r>
                        <a:rPr lang="en-US" sz="1200" kern="1200">
                          <a:latin typeface="+mj-lt"/>
                        </a:rPr>
                        <a:t>D64s_v3</a:t>
                      </a:r>
                      <a:endParaRPr lang="en-US" sz="1200" kern="1200">
                        <a:solidFill>
                          <a:schemeClr val="tx1"/>
                        </a:solidFill>
                        <a:latin typeface="+mj-lt"/>
                        <a:ea typeface="+mn-ea"/>
                        <a:cs typeface="Segoe UI Light" panose="020B0502040204020203" pitchFamily="34" charset="0"/>
                      </a:endParaRPr>
                    </a:p>
                  </a:txBody>
                  <a:tcPr marL="0" marR="0" marT="0" marB="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kern="1200">
                          <a:latin typeface="+mj-lt"/>
                        </a:rPr>
                        <a:t>64 vCPU, 256 </a:t>
                      </a:r>
                      <a:r>
                        <a:rPr lang="en-US" sz="1200" kern="1200" err="1">
                          <a:latin typeface="+mj-lt"/>
                        </a:rPr>
                        <a:t>GiB</a:t>
                      </a:r>
                      <a:endParaRPr lang="en-US" sz="1200" kern="1200">
                        <a:solidFill>
                          <a:schemeClr val="tx1"/>
                        </a:solidFill>
                        <a:latin typeface="+mj-lt"/>
                        <a:ea typeface="+mn-ea"/>
                        <a:cs typeface="Segoe UI Light" panose="020B0502040204020203" pitchFamily="34" charset="0"/>
                      </a:endParaRPr>
                    </a:p>
                  </a:txBody>
                  <a:tcPr marL="0" marR="0" marT="0" marB="0" anchor="ctr"/>
                </a:tc>
                <a:tc>
                  <a:txBody>
                    <a:bodyPr/>
                    <a:lstStyle/>
                    <a:p>
                      <a:pPr algn="ctr"/>
                      <a:r>
                        <a:rPr lang="en-US" sz="1200" kern="1200">
                          <a:latin typeface="+mj-lt"/>
                        </a:rPr>
                        <a:t>512 </a:t>
                      </a:r>
                      <a:r>
                        <a:rPr lang="en-US" sz="1200" kern="1200" err="1">
                          <a:latin typeface="+mj-lt"/>
                        </a:rPr>
                        <a:t>GiB</a:t>
                      </a:r>
                      <a:endParaRPr lang="en-US" sz="1200" kern="1200">
                        <a:solidFill>
                          <a:schemeClr val="tx1"/>
                        </a:solidFill>
                        <a:latin typeface="+mj-lt"/>
                        <a:ea typeface="+mn-ea"/>
                        <a:cs typeface="Segoe UI Light" panose="020B0502040204020203" pitchFamily="34" charset="0"/>
                      </a:endParaRPr>
                    </a:p>
                  </a:txBody>
                  <a:tcPr marL="0" marR="0" marT="0" marB="0" anchor="ctr"/>
                </a:tc>
                <a:tc>
                  <a:txBody>
                    <a:bodyPr/>
                    <a:lstStyle/>
                    <a:p>
                      <a:pPr algn="ctr"/>
                      <a:r>
                        <a:rPr lang="en-US" sz="1200" kern="1200">
                          <a:latin typeface="+mj-lt"/>
                        </a:rPr>
                        <a:t>69,680</a:t>
                      </a:r>
                      <a:endParaRPr lang="en-US" sz="1200" kern="1200">
                        <a:solidFill>
                          <a:schemeClr val="tx1"/>
                        </a:solidFill>
                        <a:latin typeface="+mj-lt"/>
                        <a:ea typeface="+mn-ea"/>
                        <a:cs typeface="Segoe UI Light" panose="020B0502040204020203" pitchFamily="34" charset="0"/>
                      </a:endParaRPr>
                    </a:p>
                  </a:txBody>
                  <a:tcPr marL="0" marR="0" marT="0" marB="0" anchor="ctr"/>
                </a:tc>
                <a:tc>
                  <a:txBody>
                    <a:bodyPr/>
                    <a:lstStyle/>
                    <a:p>
                      <a:pPr algn="ctr"/>
                      <a:r>
                        <a:rPr lang="en-US" sz="1200" kern="1200">
                          <a:latin typeface="+mj-lt"/>
                        </a:rPr>
                        <a:t>32</a:t>
                      </a:r>
                      <a:endParaRPr lang="en-US" sz="1200" kern="1200">
                        <a:solidFill>
                          <a:schemeClr val="tx1"/>
                        </a:solidFill>
                        <a:latin typeface="+mj-lt"/>
                        <a:ea typeface="+mn-ea"/>
                        <a:cs typeface="Segoe UI Light" panose="020B0502040204020203" pitchFamily="34" charset="0"/>
                      </a:endParaRPr>
                    </a:p>
                  </a:txBody>
                  <a:tcPr marL="0" marR="0" marT="0" marB="0" anchor="ctr"/>
                </a:tc>
                <a:tc>
                  <a:txBody>
                    <a:bodyPr/>
                    <a:lstStyle/>
                    <a:p>
                      <a:pPr algn="ctr">
                        <a:lnSpc>
                          <a:spcPct val="107000"/>
                        </a:lnSpc>
                        <a:spcAft>
                          <a:spcPts val="0"/>
                        </a:spcAft>
                      </a:pPr>
                      <a:r>
                        <a:rPr lang="en-US" sz="1200">
                          <a:effectLst/>
                          <a:latin typeface="+mj-lt"/>
                        </a:rPr>
                        <a:t>128,000</a:t>
                      </a:r>
                      <a:endParaRPr lang="en-US" sz="1200">
                        <a:solidFill>
                          <a:schemeClr val="tx1"/>
                        </a:solidFill>
                        <a:effectLst/>
                        <a:latin typeface="+mj-lt"/>
                        <a:ea typeface="MS Mincho" panose="02020609040205080304" pitchFamily="49" charset="-128"/>
                        <a:cs typeface="Segoe UI Light" panose="020B0502040204020203" pitchFamily="34" charset="0"/>
                      </a:endParaRPr>
                    </a:p>
                  </a:txBody>
                  <a:tcPr marL="0" marR="0" marT="0" marB="0" anchor="ctr"/>
                </a:tc>
                <a:tc>
                  <a:txBody>
                    <a:bodyPr/>
                    <a:lstStyle/>
                    <a:p>
                      <a:pPr algn="ctr">
                        <a:lnSpc>
                          <a:spcPct val="107000"/>
                        </a:lnSpc>
                        <a:spcAft>
                          <a:spcPts val="0"/>
                        </a:spcAft>
                      </a:pPr>
                      <a:r>
                        <a:rPr lang="en-US" sz="1200">
                          <a:effectLst/>
                          <a:latin typeface="+mj-lt"/>
                        </a:rPr>
                        <a:t>1024 MB/sec</a:t>
                      </a:r>
                      <a:endParaRPr lang="en-US" sz="1200">
                        <a:solidFill>
                          <a:schemeClr val="tx1"/>
                        </a:solidFill>
                        <a:effectLst/>
                        <a:latin typeface="+mj-lt"/>
                        <a:ea typeface="MS Mincho" panose="02020609040205080304" pitchFamily="49" charset="-128"/>
                        <a:cs typeface="Segoe UI Light" panose="020B0502040204020203" pitchFamily="34" charset="0"/>
                      </a:endParaRPr>
                    </a:p>
                  </a:txBody>
                  <a:tcPr marL="0" marR="0" marT="0" marB="0" anchor="ctr"/>
                </a:tc>
                <a:tc>
                  <a:txBody>
                    <a:bodyPr/>
                    <a:lstStyle/>
                    <a:p>
                      <a:pPr algn="ctr" fontAlgn="b"/>
                      <a:r>
                        <a:rPr lang="en-US" sz="1200" u="none" strike="noStrike">
                          <a:effectLst/>
                          <a:latin typeface="+mj-lt"/>
                        </a:rPr>
                        <a:t>extremely high</a:t>
                      </a:r>
                      <a:endParaRPr lang="en-US" sz="1200" b="0" i="0" u="none" strike="noStrike">
                        <a:solidFill>
                          <a:srgbClr val="000000"/>
                        </a:solidFill>
                        <a:effectLst/>
                        <a:latin typeface="+mj-lt"/>
                      </a:endParaRPr>
                    </a:p>
                  </a:txBody>
                  <a:tcPr marL="0" marR="0" marT="0" marB="0" anchor="b"/>
                </a:tc>
                <a:tc>
                  <a:txBody>
                    <a:bodyPr/>
                    <a:lstStyle/>
                    <a:p>
                      <a:pPr algn="ctr">
                        <a:lnSpc>
                          <a:spcPct val="107000"/>
                        </a:lnSpc>
                        <a:spcAft>
                          <a:spcPts val="0"/>
                        </a:spcAft>
                      </a:pPr>
                      <a:r>
                        <a:rPr lang="en-US" sz="1200">
                          <a:effectLst/>
                          <a:latin typeface="+mj-lt"/>
                        </a:rPr>
                        <a:t>$ 3.520</a:t>
                      </a:r>
                      <a:endParaRPr lang="en-US" sz="1200">
                        <a:solidFill>
                          <a:schemeClr val="tx1"/>
                        </a:solidFill>
                        <a:effectLst/>
                        <a:latin typeface="+mj-lt"/>
                        <a:ea typeface="MS Mincho" panose="02020609040205080304" pitchFamily="49" charset="-128"/>
                        <a:cs typeface="Segoe UI Light" panose="020B0502040204020203" pitchFamily="34" charset="0"/>
                      </a:endParaRPr>
                    </a:p>
                  </a:txBody>
                  <a:tcPr marL="0" marR="0" marT="0" marB="0" anchor="ctr"/>
                </a:tc>
                <a:tc>
                  <a:txBody>
                    <a:bodyPr/>
                    <a:lstStyle/>
                    <a:p>
                      <a:pPr marL="0" marR="0" lvl="0" indent="0" algn="ctr" defTabSz="914367" rtl="0" eaLnBrk="1" fontAlgn="auto" latinLnBrk="0" hangingPunct="1">
                        <a:lnSpc>
                          <a:spcPct val="107000"/>
                        </a:lnSpc>
                        <a:spcBef>
                          <a:spcPts val="0"/>
                        </a:spcBef>
                        <a:spcAft>
                          <a:spcPts val="0"/>
                        </a:spcAft>
                        <a:buClrTx/>
                        <a:buSzTx/>
                        <a:buFontTx/>
                        <a:buNone/>
                        <a:tabLst/>
                        <a:defRPr/>
                      </a:pPr>
                      <a:endParaRPr lang="en-US" sz="1200">
                        <a:solidFill>
                          <a:schemeClr val="tx1"/>
                        </a:solidFill>
                        <a:effectLst/>
                        <a:latin typeface="+mj-lt"/>
                        <a:ea typeface="MS Mincho" panose="02020609040205080304" pitchFamily="49" charset="-128"/>
                        <a:cs typeface="Segoe UI Light" panose="020B0502040204020203" pitchFamily="34" charset="0"/>
                      </a:endParaRPr>
                    </a:p>
                  </a:txBody>
                  <a:tcPr marL="0" marR="0" marT="0" marB="0" anchor="ctr"/>
                </a:tc>
                <a:tc vMerge="1">
                  <a:txBody>
                    <a:bodyPr/>
                    <a:lstStyle/>
                    <a:p>
                      <a:pPr algn="ctr">
                        <a:lnSpc>
                          <a:spcPct val="107000"/>
                        </a:lnSpc>
                        <a:spcAft>
                          <a:spcPts val="0"/>
                        </a:spcAft>
                      </a:pPr>
                      <a:endParaRPr lang="en-US" sz="1200">
                        <a:solidFill>
                          <a:schemeClr val="tx1"/>
                        </a:solidFill>
                        <a:effectLst/>
                        <a:latin typeface="+mn-lt"/>
                        <a:ea typeface="MS Mincho" panose="02020609040205080304" pitchFamily="49" charset="-128"/>
                        <a:cs typeface="Segoe UI Light" panose="020B0502040204020203" pitchFamily="34" charset="0"/>
                      </a:endParaRPr>
                    </a:p>
                  </a:txBody>
                  <a:tcPr marL="0" marR="0" marT="0" marB="0" anchor="ctr"/>
                </a:tc>
                <a:tc vMerge="1">
                  <a:txBody>
                    <a:bodyPr/>
                    <a:lstStyle/>
                    <a:p>
                      <a:pPr algn="ctr">
                        <a:spcAft>
                          <a:spcPts val="0"/>
                        </a:spcAft>
                      </a:pPr>
                      <a:endParaRPr lang="en-US" sz="1200">
                        <a:solidFill>
                          <a:schemeClr val="tx1"/>
                        </a:solidFill>
                        <a:effectLst/>
                        <a:latin typeface="+mn-lt"/>
                        <a:ea typeface="MS Mincho" panose="02020609040205080304" pitchFamily="49" charset="-128"/>
                        <a:cs typeface="Times New Roman" panose="02020603050405020304" pitchFamily="18" charset="0"/>
                      </a:endParaRPr>
                    </a:p>
                  </a:txBody>
                  <a:tcPr marL="0" marR="0" marT="0" marB="0" anchor="ctr"/>
                </a:tc>
                <a:extLst>
                  <a:ext uri="{0D108BD9-81ED-4DB2-BD59-A6C34878D82A}">
                    <a16:rowId xmlns:a16="http://schemas.microsoft.com/office/drawing/2014/main" val="3355087007"/>
                  </a:ext>
                </a:extLst>
              </a:tr>
              <a:tr h="116635">
                <a:tc rowSpan="6">
                  <a:txBody>
                    <a:bodyPr/>
                    <a:lstStyle/>
                    <a:p>
                      <a:pPr algn="ctr"/>
                      <a:r>
                        <a:rPr lang="en-US" sz="1200" kern="1200" dirty="0">
                          <a:latin typeface="+mj-lt"/>
                        </a:rPr>
                        <a:t>ES v3</a:t>
                      </a:r>
                      <a:endParaRPr lang="en-US" sz="1200" kern="1200" dirty="0">
                        <a:solidFill>
                          <a:schemeClr val="bg1"/>
                        </a:solidFill>
                        <a:latin typeface="+mj-lt"/>
                        <a:ea typeface="+mn-ea"/>
                        <a:cs typeface="Segoe UI Light" panose="020B0502040204020203" pitchFamily="34" charset="0"/>
                      </a:endParaRPr>
                    </a:p>
                  </a:txBody>
                  <a:tcPr marL="0" marR="0" marT="0" marB="0" anchor="ctr"/>
                </a:tc>
                <a:tc>
                  <a:txBody>
                    <a:bodyPr/>
                    <a:lstStyle/>
                    <a:p>
                      <a:pPr algn="ctr"/>
                      <a:r>
                        <a:rPr lang="en-US" sz="1200" kern="1200">
                          <a:latin typeface="+mj-lt"/>
                        </a:rPr>
                        <a:t>E2s_v3</a:t>
                      </a:r>
                      <a:endParaRPr lang="en-US" sz="1200" kern="1200">
                        <a:solidFill>
                          <a:schemeClr val="tx1"/>
                        </a:solidFill>
                        <a:latin typeface="+mj-lt"/>
                        <a:ea typeface="+mn-ea"/>
                        <a:cs typeface="Segoe UI Light" panose="020B0502040204020203" pitchFamily="34" charset="0"/>
                      </a:endParaRPr>
                    </a:p>
                  </a:txBody>
                  <a:tcPr marL="0" marR="0" marT="0" marB="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kern="1200">
                          <a:latin typeface="+mj-lt"/>
                        </a:rPr>
                        <a:t>2 vCPU, 16 </a:t>
                      </a:r>
                      <a:r>
                        <a:rPr lang="en-US" sz="1200" kern="1200" err="1">
                          <a:latin typeface="+mj-lt"/>
                        </a:rPr>
                        <a:t>GiB</a:t>
                      </a:r>
                      <a:endParaRPr lang="en-US" sz="1200" kern="1200">
                        <a:solidFill>
                          <a:schemeClr val="tx1"/>
                        </a:solidFill>
                        <a:latin typeface="+mj-lt"/>
                        <a:ea typeface="+mn-ea"/>
                        <a:cs typeface="Segoe UI Light" panose="020B0502040204020203" pitchFamily="34" charset="0"/>
                      </a:endParaRPr>
                    </a:p>
                  </a:txBody>
                  <a:tcPr marL="0" marR="0" marT="0" marB="0" anchor="ctr"/>
                </a:tc>
                <a:tc>
                  <a:txBody>
                    <a:bodyPr/>
                    <a:lstStyle/>
                    <a:p>
                      <a:pPr algn="ctr"/>
                      <a:r>
                        <a:rPr lang="en-US" sz="1200" kern="1200">
                          <a:latin typeface="+mj-lt"/>
                        </a:rPr>
                        <a:t>32 </a:t>
                      </a:r>
                      <a:r>
                        <a:rPr lang="en-US" sz="1200" kern="1200" err="1">
                          <a:latin typeface="+mj-lt"/>
                        </a:rPr>
                        <a:t>GiB</a:t>
                      </a:r>
                      <a:endParaRPr lang="en-US" sz="1200" kern="1200">
                        <a:solidFill>
                          <a:schemeClr val="tx1"/>
                        </a:solidFill>
                        <a:latin typeface="+mj-lt"/>
                        <a:ea typeface="+mn-ea"/>
                        <a:cs typeface="Segoe UI Light" panose="020B0502040204020203" pitchFamily="34" charset="0"/>
                      </a:endParaRPr>
                    </a:p>
                  </a:txBody>
                  <a:tcPr marL="0" marR="0" marT="0" marB="0" anchor="ctr"/>
                </a:tc>
                <a:tc>
                  <a:txBody>
                    <a:bodyPr/>
                    <a:lstStyle/>
                    <a:p>
                      <a:pPr algn="ctr"/>
                      <a:r>
                        <a:rPr lang="en-US" sz="1200" kern="1200">
                          <a:latin typeface="+mj-lt"/>
                        </a:rPr>
                        <a:t>2,178</a:t>
                      </a:r>
                      <a:endParaRPr lang="en-US" sz="1200" kern="1200">
                        <a:solidFill>
                          <a:schemeClr val="tx1"/>
                        </a:solidFill>
                        <a:latin typeface="+mj-lt"/>
                        <a:ea typeface="+mn-ea"/>
                        <a:cs typeface="Segoe UI Light" panose="020B0502040204020203" pitchFamily="34" charset="0"/>
                      </a:endParaRPr>
                    </a:p>
                  </a:txBody>
                  <a:tcPr marL="0" marR="0" marT="0" marB="0" anchor="ctr"/>
                </a:tc>
                <a:tc>
                  <a:txBody>
                    <a:bodyPr/>
                    <a:lstStyle/>
                    <a:p>
                      <a:pPr algn="ctr"/>
                      <a:r>
                        <a:rPr lang="en-US" sz="1200" kern="1200">
                          <a:latin typeface="+mj-lt"/>
                        </a:rPr>
                        <a:t>4</a:t>
                      </a:r>
                      <a:endParaRPr lang="en-US" sz="1200" kern="1200">
                        <a:solidFill>
                          <a:schemeClr val="tx1"/>
                        </a:solidFill>
                        <a:latin typeface="+mj-lt"/>
                        <a:ea typeface="+mn-ea"/>
                        <a:cs typeface="Segoe UI Light" panose="020B0502040204020203" pitchFamily="34" charset="0"/>
                      </a:endParaRPr>
                    </a:p>
                  </a:txBody>
                  <a:tcPr marL="0" marR="0" marT="0" marB="0" anchor="ctr"/>
                </a:tc>
                <a:tc>
                  <a:txBody>
                    <a:bodyPr/>
                    <a:lstStyle/>
                    <a:p>
                      <a:pPr algn="ctr">
                        <a:lnSpc>
                          <a:spcPct val="107000"/>
                        </a:lnSpc>
                        <a:spcAft>
                          <a:spcPts val="0"/>
                        </a:spcAft>
                      </a:pPr>
                      <a:r>
                        <a:rPr lang="en-US" sz="1200">
                          <a:effectLst/>
                          <a:latin typeface="+mj-lt"/>
                        </a:rPr>
                        <a:t>4,000</a:t>
                      </a:r>
                      <a:endParaRPr lang="en-US" sz="1200">
                        <a:solidFill>
                          <a:schemeClr val="tx1"/>
                        </a:solidFill>
                        <a:effectLst/>
                        <a:latin typeface="+mj-lt"/>
                        <a:ea typeface="MS Mincho" panose="02020609040205080304" pitchFamily="49" charset="-128"/>
                        <a:cs typeface="Segoe UI Light" panose="020B0502040204020203" pitchFamily="34" charset="0"/>
                      </a:endParaRPr>
                    </a:p>
                  </a:txBody>
                  <a:tcPr marL="0" marR="0" marT="0" marB="0" anchor="ctr"/>
                </a:tc>
                <a:tc>
                  <a:txBody>
                    <a:bodyPr/>
                    <a:lstStyle/>
                    <a:p>
                      <a:pPr algn="ctr">
                        <a:lnSpc>
                          <a:spcPct val="107000"/>
                        </a:lnSpc>
                        <a:spcAft>
                          <a:spcPts val="0"/>
                        </a:spcAft>
                      </a:pPr>
                      <a:r>
                        <a:rPr lang="en-US" sz="1200">
                          <a:effectLst/>
                          <a:latin typeface="+mj-lt"/>
                        </a:rPr>
                        <a:t>32 MB/sec</a:t>
                      </a:r>
                      <a:endParaRPr lang="en-US" sz="1200">
                        <a:solidFill>
                          <a:schemeClr val="tx1"/>
                        </a:solidFill>
                        <a:effectLst/>
                        <a:latin typeface="+mj-lt"/>
                        <a:ea typeface="MS Mincho" panose="02020609040205080304" pitchFamily="49" charset="-128"/>
                        <a:cs typeface="Segoe UI Light" panose="020B0502040204020203" pitchFamily="34" charset="0"/>
                      </a:endParaRPr>
                    </a:p>
                  </a:txBody>
                  <a:tcPr marL="0" marR="0" marT="0" marB="0" anchor="ctr"/>
                </a:tc>
                <a:tc>
                  <a:txBody>
                    <a:bodyPr/>
                    <a:lstStyle/>
                    <a:p>
                      <a:pPr marL="0" marR="0" indent="0" algn="ctr" defTabSz="914400" rtl="0" eaLnBrk="1" fontAlgn="auto" latinLnBrk="0" hangingPunct="1">
                        <a:lnSpc>
                          <a:spcPct val="107000"/>
                        </a:lnSpc>
                        <a:spcBef>
                          <a:spcPts val="0"/>
                        </a:spcBef>
                        <a:spcAft>
                          <a:spcPts val="0"/>
                        </a:spcAft>
                        <a:buClrTx/>
                        <a:buSzTx/>
                        <a:buFontTx/>
                        <a:buNone/>
                        <a:tabLst/>
                        <a:defRPr/>
                      </a:pPr>
                      <a:r>
                        <a:rPr lang="en-US" sz="1200">
                          <a:effectLst/>
                          <a:latin typeface="+mj-lt"/>
                        </a:rPr>
                        <a:t>1 Gbps</a:t>
                      </a:r>
                      <a:endParaRPr lang="en-US" sz="1200">
                        <a:solidFill>
                          <a:schemeClr val="tx1"/>
                        </a:solidFill>
                        <a:effectLst/>
                        <a:latin typeface="+mj-lt"/>
                        <a:ea typeface="MS Mincho" panose="02020609040205080304" pitchFamily="49" charset="-128"/>
                        <a:cs typeface="Segoe UI Light" panose="020B0502040204020203" pitchFamily="34" charset="0"/>
                      </a:endParaRPr>
                    </a:p>
                  </a:txBody>
                  <a:tcPr marL="0" marR="0" marT="0" marB="0" anchor="ctr"/>
                </a:tc>
                <a:tc>
                  <a:txBody>
                    <a:bodyPr/>
                    <a:lstStyle/>
                    <a:p>
                      <a:pPr algn="ctr">
                        <a:lnSpc>
                          <a:spcPct val="107000"/>
                        </a:lnSpc>
                        <a:spcAft>
                          <a:spcPts val="0"/>
                        </a:spcAft>
                      </a:pPr>
                      <a:r>
                        <a:rPr lang="en-US" sz="1200">
                          <a:effectLst/>
                          <a:latin typeface="+mj-lt"/>
                        </a:rPr>
                        <a:t>$ 0.146 </a:t>
                      </a:r>
                      <a:endParaRPr lang="en-US" sz="1200">
                        <a:solidFill>
                          <a:schemeClr val="tx1"/>
                        </a:solidFill>
                        <a:effectLst/>
                        <a:latin typeface="+mj-lt"/>
                        <a:ea typeface="MS Mincho" panose="02020609040205080304" pitchFamily="49" charset="-128"/>
                        <a:cs typeface="Segoe UI Light" panose="020B0502040204020203" pitchFamily="34" charset="0"/>
                      </a:endParaRPr>
                    </a:p>
                  </a:txBody>
                  <a:tcPr marL="0" marR="0" marT="0" marB="0" anchor="ctr"/>
                </a:tc>
                <a:tc>
                  <a:txBody>
                    <a:bodyPr/>
                    <a:lstStyle/>
                    <a:p>
                      <a:pPr marL="0" marR="0" lvl="0" indent="0" algn="ctr" defTabSz="914367" rtl="0" eaLnBrk="1" fontAlgn="auto" latinLnBrk="0" hangingPunct="1">
                        <a:lnSpc>
                          <a:spcPct val="107000"/>
                        </a:lnSpc>
                        <a:spcBef>
                          <a:spcPts val="0"/>
                        </a:spcBef>
                        <a:spcAft>
                          <a:spcPts val="0"/>
                        </a:spcAft>
                        <a:buClrTx/>
                        <a:buSzTx/>
                        <a:buFontTx/>
                        <a:buNone/>
                        <a:tabLst/>
                        <a:defRPr/>
                      </a:pPr>
                      <a:endParaRPr lang="en-US" sz="1200">
                        <a:solidFill>
                          <a:schemeClr val="tx1"/>
                        </a:solidFill>
                        <a:effectLst/>
                        <a:latin typeface="+mj-lt"/>
                        <a:ea typeface="MS Mincho" panose="02020609040205080304" pitchFamily="49" charset="-128"/>
                        <a:cs typeface="Segoe UI Light" panose="020B0502040204020203" pitchFamily="34" charset="0"/>
                      </a:endParaRPr>
                    </a:p>
                  </a:txBody>
                  <a:tcPr marL="0" marR="0" marT="0" marB="0" anchor="ctr"/>
                </a:tc>
                <a:tc rowSpan="3">
                  <a:txBody>
                    <a:bodyPr/>
                    <a:lstStyle/>
                    <a:p>
                      <a:pPr algn="ctr">
                        <a:lnSpc>
                          <a:spcPct val="107000"/>
                        </a:lnSpc>
                        <a:spcAft>
                          <a:spcPts val="0"/>
                        </a:spcAft>
                      </a:pPr>
                      <a:r>
                        <a:rPr lang="en-US" sz="1200">
                          <a:effectLst/>
                          <a:latin typeface="+mj-lt"/>
                        </a:rPr>
                        <a:t>Xeon E5-2673 v4 (Broadwell)</a:t>
                      </a:r>
                      <a:br>
                        <a:rPr lang="en-US" sz="1200">
                          <a:effectLst/>
                          <a:latin typeface="+mj-lt"/>
                        </a:rPr>
                      </a:br>
                      <a:r>
                        <a:rPr lang="en-US" sz="1200">
                          <a:effectLst/>
                          <a:latin typeface="+mj-lt"/>
                        </a:rPr>
                        <a:t>3.5Ghz TB</a:t>
                      </a:r>
                      <a:endParaRPr lang="en-US" sz="1200">
                        <a:solidFill>
                          <a:schemeClr val="tx1"/>
                        </a:solidFill>
                        <a:effectLst/>
                        <a:latin typeface="+mj-lt"/>
                        <a:ea typeface="MS Mincho" panose="02020609040205080304" pitchFamily="49" charset="-128"/>
                        <a:cs typeface="Segoe UI Light" panose="020B0502040204020203" pitchFamily="34" charset="0"/>
                      </a:endParaRPr>
                    </a:p>
                  </a:txBody>
                  <a:tcPr marL="0" marR="0" marT="0" marB="0" anchor="ctr"/>
                </a:tc>
                <a:tc rowSpan="3">
                  <a:txBody>
                    <a:bodyPr/>
                    <a:lstStyle/>
                    <a:p>
                      <a:pPr algn="ctr">
                        <a:spcAft>
                          <a:spcPts val="0"/>
                        </a:spcAft>
                      </a:pPr>
                      <a:r>
                        <a:rPr lang="en-US" sz="1200">
                          <a:effectLst/>
                          <a:latin typeface="+mj-lt"/>
                        </a:rPr>
                        <a:t>Certified </a:t>
                      </a:r>
                      <a:br>
                        <a:rPr lang="en-US" sz="1200">
                          <a:effectLst/>
                          <a:latin typeface="+mj-lt"/>
                        </a:rPr>
                      </a:br>
                      <a:r>
                        <a:rPr lang="en-US" sz="1200">
                          <a:effectLst/>
                          <a:latin typeface="+mj-lt"/>
                        </a:rPr>
                        <a:t>(Any DB, App)</a:t>
                      </a:r>
                      <a:endParaRPr lang="en-US" sz="1200">
                        <a:solidFill>
                          <a:schemeClr val="tx1"/>
                        </a:solidFill>
                        <a:effectLst/>
                        <a:latin typeface="+mj-lt"/>
                        <a:ea typeface="MS Mincho" panose="02020609040205080304" pitchFamily="49" charset="-128"/>
                        <a:cs typeface="Times New Roman" panose="02020603050405020304" pitchFamily="18" charset="0"/>
                      </a:endParaRPr>
                    </a:p>
                  </a:txBody>
                  <a:tcPr marL="0" marR="0" marT="0" marB="0" anchor="ctr"/>
                </a:tc>
                <a:extLst>
                  <a:ext uri="{0D108BD9-81ED-4DB2-BD59-A6C34878D82A}">
                    <a16:rowId xmlns:a16="http://schemas.microsoft.com/office/drawing/2014/main" val="828326786"/>
                  </a:ext>
                </a:extLst>
              </a:tr>
              <a:tr h="116635">
                <a:tc vMerge="1">
                  <a:txBody>
                    <a:bodyPr/>
                    <a:lstStyle/>
                    <a:p>
                      <a:pPr algn="ctr"/>
                      <a:endParaRPr lang="en-US" sz="1200" kern="1200">
                        <a:solidFill>
                          <a:srgbClr val="FF0000"/>
                        </a:solidFill>
                        <a:latin typeface="+mj-lt"/>
                        <a:ea typeface="+mn-ea"/>
                        <a:cs typeface="Segoe UI Light" panose="020B0502040204020203" pitchFamily="34" charset="0"/>
                      </a:endParaRPr>
                    </a:p>
                  </a:txBody>
                  <a:tcPr marL="0" marR="0" marT="0" marB="0" anchor="ctr"/>
                </a:tc>
                <a:tc>
                  <a:txBody>
                    <a:bodyPr/>
                    <a:lstStyle/>
                    <a:p>
                      <a:pPr algn="ctr"/>
                      <a:r>
                        <a:rPr lang="en-US" sz="1200" kern="1200">
                          <a:latin typeface="+mj-lt"/>
                        </a:rPr>
                        <a:t>E4s_v3</a:t>
                      </a:r>
                      <a:endParaRPr lang="en-US" sz="1200" kern="1200">
                        <a:solidFill>
                          <a:schemeClr val="tx1"/>
                        </a:solidFill>
                        <a:latin typeface="+mj-lt"/>
                        <a:ea typeface="+mn-ea"/>
                        <a:cs typeface="Segoe UI Light" panose="020B0502040204020203" pitchFamily="34" charset="0"/>
                      </a:endParaRPr>
                    </a:p>
                  </a:txBody>
                  <a:tcPr marL="0" marR="0" marT="0" marB="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kern="1200">
                          <a:latin typeface="+mj-lt"/>
                        </a:rPr>
                        <a:t>4 vCPU, 32 </a:t>
                      </a:r>
                      <a:r>
                        <a:rPr lang="en-US" sz="1200" kern="1200" err="1">
                          <a:latin typeface="+mj-lt"/>
                        </a:rPr>
                        <a:t>GiB</a:t>
                      </a:r>
                      <a:endParaRPr lang="en-US" sz="1200" kern="1200">
                        <a:solidFill>
                          <a:schemeClr val="tx1"/>
                        </a:solidFill>
                        <a:latin typeface="+mj-lt"/>
                        <a:ea typeface="+mn-ea"/>
                        <a:cs typeface="Segoe UI Light" panose="020B0502040204020203" pitchFamily="34" charset="0"/>
                      </a:endParaRPr>
                    </a:p>
                  </a:txBody>
                  <a:tcPr marL="0" marR="0" marT="0" marB="0" anchor="ctr"/>
                </a:tc>
                <a:tc>
                  <a:txBody>
                    <a:bodyPr/>
                    <a:lstStyle/>
                    <a:p>
                      <a:pPr algn="ctr"/>
                      <a:r>
                        <a:rPr lang="en-US" sz="1200" kern="1200">
                          <a:latin typeface="+mj-lt"/>
                        </a:rPr>
                        <a:t>64 </a:t>
                      </a:r>
                      <a:r>
                        <a:rPr lang="en-US" sz="1200" kern="1200" err="1">
                          <a:latin typeface="+mj-lt"/>
                        </a:rPr>
                        <a:t>GiB</a:t>
                      </a:r>
                      <a:endParaRPr lang="en-US" sz="1200" kern="1200">
                        <a:solidFill>
                          <a:schemeClr val="tx1"/>
                        </a:solidFill>
                        <a:latin typeface="+mj-lt"/>
                        <a:ea typeface="+mn-ea"/>
                        <a:cs typeface="Segoe UI Light" panose="020B0502040204020203" pitchFamily="34" charset="0"/>
                      </a:endParaRPr>
                    </a:p>
                  </a:txBody>
                  <a:tcPr marL="0" marR="0" marT="0" marB="0" anchor="ctr"/>
                </a:tc>
                <a:tc>
                  <a:txBody>
                    <a:bodyPr/>
                    <a:lstStyle/>
                    <a:p>
                      <a:pPr algn="ctr"/>
                      <a:r>
                        <a:rPr lang="en-US" sz="1200" kern="1200">
                          <a:latin typeface="+mj-lt"/>
                        </a:rPr>
                        <a:t>4,355</a:t>
                      </a:r>
                      <a:endParaRPr lang="en-US" sz="1200" kern="1200">
                        <a:solidFill>
                          <a:schemeClr val="tx1"/>
                        </a:solidFill>
                        <a:latin typeface="+mj-lt"/>
                        <a:ea typeface="+mn-ea"/>
                        <a:cs typeface="Segoe UI Light" panose="020B0502040204020203" pitchFamily="34" charset="0"/>
                      </a:endParaRPr>
                    </a:p>
                  </a:txBody>
                  <a:tcPr marL="0" marR="0" marT="0" marB="0" anchor="ctr"/>
                </a:tc>
                <a:tc>
                  <a:txBody>
                    <a:bodyPr/>
                    <a:lstStyle/>
                    <a:p>
                      <a:pPr algn="ctr"/>
                      <a:r>
                        <a:rPr lang="en-US" sz="1200" kern="1200">
                          <a:latin typeface="+mj-lt"/>
                        </a:rPr>
                        <a:t>8</a:t>
                      </a:r>
                      <a:endParaRPr lang="en-US" sz="1200" kern="1200">
                        <a:solidFill>
                          <a:schemeClr val="tx1"/>
                        </a:solidFill>
                        <a:latin typeface="+mj-lt"/>
                        <a:ea typeface="+mn-ea"/>
                        <a:cs typeface="Segoe UI Light" panose="020B0502040204020203" pitchFamily="34" charset="0"/>
                      </a:endParaRPr>
                    </a:p>
                  </a:txBody>
                  <a:tcPr marL="0" marR="0" marT="0" marB="0" anchor="ctr"/>
                </a:tc>
                <a:tc>
                  <a:txBody>
                    <a:bodyPr/>
                    <a:lstStyle/>
                    <a:p>
                      <a:pPr algn="ctr">
                        <a:lnSpc>
                          <a:spcPct val="107000"/>
                        </a:lnSpc>
                        <a:spcAft>
                          <a:spcPts val="0"/>
                        </a:spcAft>
                      </a:pPr>
                      <a:r>
                        <a:rPr lang="en-US" sz="1200">
                          <a:effectLst/>
                          <a:latin typeface="+mj-lt"/>
                        </a:rPr>
                        <a:t>8,000</a:t>
                      </a:r>
                      <a:endParaRPr lang="en-US" sz="1200">
                        <a:solidFill>
                          <a:schemeClr val="tx1"/>
                        </a:solidFill>
                        <a:effectLst/>
                        <a:latin typeface="+mj-lt"/>
                        <a:ea typeface="MS Mincho" panose="02020609040205080304" pitchFamily="49" charset="-128"/>
                        <a:cs typeface="Segoe UI Light" panose="020B0502040204020203" pitchFamily="34" charset="0"/>
                      </a:endParaRPr>
                    </a:p>
                  </a:txBody>
                  <a:tcPr marL="0" marR="0" marT="0" marB="0" anchor="ctr"/>
                </a:tc>
                <a:tc>
                  <a:txBody>
                    <a:bodyPr/>
                    <a:lstStyle/>
                    <a:p>
                      <a:pPr algn="ctr">
                        <a:lnSpc>
                          <a:spcPct val="107000"/>
                        </a:lnSpc>
                        <a:spcAft>
                          <a:spcPts val="0"/>
                        </a:spcAft>
                      </a:pPr>
                      <a:r>
                        <a:rPr lang="en-US" sz="1200">
                          <a:effectLst/>
                          <a:latin typeface="+mj-lt"/>
                        </a:rPr>
                        <a:t>64 MB/sec</a:t>
                      </a:r>
                      <a:endParaRPr lang="en-US" sz="1200">
                        <a:solidFill>
                          <a:schemeClr val="tx1"/>
                        </a:solidFill>
                        <a:effectLst/>
                        <a:latin typeface="+mj-lt"/>
                        <a:ea typeface="MS Mincho" panose="02020609040205080304" pitchFamily="49" charset="-128"/>
                        <a:cs typeface="Segoe UI Light" panose="020B0502040204020203" pitchFamily="34" charset="0"/>
                      </a:endParaRPr>
                    </a:p>
                  </a:txBody>
                  <a:tcPr marL="0" marR="0" marT="0" marB="0" anchor="ctr"/>
                </a:tc>
                <a:tc>
                  <a:txBody>
                    <a:bodyPr/>
                    <a:lstStyle/>
                    <a:p>
                      <a:pPr marL="0" marR="0" indent="0" algn="ctr" defTabSz="914400" rtl="0" eaLnBrk="1" fontAlgn="auto" latinLnBrk="0" hangingPunct="1">
                        <a:lnSpc>
                          <a:spcPct val="107000"/>
                        </a:lnSpc>
                        <a:spcBef>
                          <a:spcPts val="0"/>
                        </a:spcBef>
                        <a:spcAft>
                          <a:spcPts val="0"/>
                        </a:spcAft>
                        <a:buClrTx/>
                        <a:buSzTx/>
                        <a:buFontTx/>
                        <a:buNone/>
                        <a:tabLst/>
                        <a:defRPr/>
                      </a:pPr>
                      <a:r>
                        <a:rPr lang="en-US" sz="1200">
                          <a:effectLst/>
                          <a:latin typeface="+mj-lt"/>
                        </a:rPr>
                        <a:t>2 Gbps</a:t>
                      </a:r>
                      <a:endParaRPr lang="en-US" sz="1200">
                        <a:solidFill>
                          <a:schemeClr val="tx1"/>
                        </a:solidFill>
                        <a:effectLst/>
                        <a:latin typeface="+mj-lt"/>
                        <a:ea typeface="MS Mincho" panose="02020609040205080304" pitchFamily="49" charset="-128"/>
                        <a:cs typeface="Segoe UI Light" panose="020B0502040204020203" pitchFamily="34" charset="0"/>
                      </a:endParaRPr>
                    </a:p>
                  </a:txBody>
                  <a:tcPr marL="0" marR="0" marT="0" marB="0" anchor="ctr"/>
                </a:tc>
                <a:tc>
                  <a:txBody>
                    <a:bodyPr/>
                    <a:lstStyle/>
                    <a:p>
                      <a:pPr algn="ctr">
                        <a:lnSpc>
                          <a:spcPct val="107000"/>
                        </a:lnSpc>
                        <a:spcAft>
                          <a:spcPts val="0"/>
                        </a:spcAft>
                      </a:pPr>
                      <a:r>
                        <a:rPr lang="en-US" sz="1200">
                          <a:effectLst/>
                          <a:latin typeface="+mj-lt"/>
                        </a:rPr>
                        <a:t>$ 0.293 </a:t>
                      </a:r>
                      <a:endParaRPr lang="en-US" sz="1200">
                        <a:solidFill>
                          <a:schemeClr val="tx1"/>
                        </a:solidFill>
                        <a:effectLst/>
                        <a:latin typeface="+mj-lt"/>
                        <a:ea typeface="MS Mincho" panose="02020609040205080304" pitchFamily="49" charset="-128"/>
                        <a:cs typeface="Segoe UI Light" panose="020B0502040204020203" pitchFamily="34" charset="0"/>
                      </a:endParaRPr>
                    </a:p>
                  </a:txBody>
                  <a:tcPr marL="0" marR="0" marT="0" marB="0" anchor="ctr"/>
                </a:tc>
                <a:tc>
                  <a:txBody>
                    <a:bodyPr/>
                    <a:lstStyle/>
                    <a:p>
                      <a:pPr marL="0" marR="0" lvl="0" indent="0" algn="ctr" defTabSz="914367" rtl="0" eaLnBrk="1" fontAlgn="auto" latinLnBrk="0" hangingPunct="1">
                        <a:lnSpc>
                          <a:spcPct val="107000"/>
                        </a:lnSpc>
                        <a:spcBef>
                          <a:spcPts val="0"/>
                        </a:spcBef>
                        <a:spcAft>
                          <a:spcPts val="0"/>
                        </a:spcAft>
                        <a:buClrTx/>
                        <a:buSzTx/>
                        <a:buFontTx/>
                        <a:buNone/>
                        <a:tabLst/>
                        <a:defRPr/>
                      </a:pPr>
                      <a:endParaRPr lang="en-US" sz="1200">
                        <a:solidFill>
                          <a:schemeClr val="tx1"/>
                        </a:solidFill>
                        <a:effectLst/>
                        <a:latin typeface="+mj-lt"/>
                        <a:ea typeface="MS Mincho" panose="02020609040205080304" pitchFamily="49" charset="-128"/>
                        <a:cs typeface="Segoe UI Light" panose="020B0502040204020203" pitchFamily="34" charset="0"/>
                      </a:endParaRPr>
                    </a:p>
                  </a:txBody>
                  <a:tcPr marL="0" marR="0" marT="0" marB="0" anchor="ctr"/>
                </a:tc>
                <a:tc vMerge="1">
                  <a:txBody>
                    <a:bodyPr/>
                    <a:lstStyle/>
                    <a:p>
                      <a:pPr algn="ctr">
                        <a:lnSpc>
                          <a:spcPct val="107000"/>
                        </a:lnSpc>
                        <a:spcAft>
                          <a:spcPts val="0"/>
                        </a:spcAft>
                      </a:pPr>
                      <a:endParaRPr lang="en-US" sz="1200">
                        <a:solidFill>
                          <a:srgbClr val="FF0000"/>
                        </a:solidFill>
                        <a:effectLst/>
                        <a:latin typeface="+mj-lt"/>
                        <a:ea typeface="MS Mincho" panose="02020609040205080304" pitchFamily="49" charset="-128"/>
                        <a:cs typeface="Segoe UI Light" panose="020B0502040204020203" pitchFamily="34" charset="0"/>
                      </a:endParaRPr>
                    </a:p>
                  </a:txBody>
                  <a:tcPr marL="0" marR="0" marT="0" marB="0" anchor="ctr"/>
                </a:tc>
                <a:tc vMerge="1">
                  <a:txBody>
                    <a:bodyPr/>
                    <a:lstStyle/>
                    <a:p>
                      <a:pPr algn="ctr">
                        <a:lnSpc>
                          <a:spcPct val="107000"/>
                        </a:lnSpc>
                        <a:spcAft>
                          <a:spcPts val="0"/>
                        </a:spcAft>
                      </a:pPr>
                      <a:endParaRPr lang="en-US" sz="1200">
                        <a:solidFill>
                          <a:srgbClr val="FF0000"/>
                        </a:solidFill>
                        <a:effectLst/>
                        <a:latin typeface="+mj-lt"/>
                        <a:ea typeface="MS Mincho" panose="02020609040205080304" pitchFamily="49" charset="-128"/>
                        <a:cs typeface="Segoe UI Light" panose="020B0502040204020203" pitchFamily="34" charset="0"/>
                      </a:endParaRPr>
                    </a:p>
                  </a:txBody>
                  <a:tcPr marL="0" marR="0" marT="0" marB="0" anchor="ctr"/>
                </a:tc>
                <a:extLst>
                  <a:ext uri="{0D108BD9-81ED-4DB2-BD59-A6C34878D82A}">
                    <a16:rowId xmlns:a16="http://schemas.microsoft.com/office/drawing/2014/main" val="3719960688"/>
                  </a:ext>
                </a:extLst>
              </a:tr>
              <a:tr h="131966">
                <a:tc vMerge="1">
                  <a:txBody>
                    <a:bodyPr/>
                    <a:lstStyle/>
                    <a:p>
                      <a:pPr algn="ctr"/>
                      <a:endParaRPr lang="en-US" sz="1200" kern="1200">
                        <a:solidFill>
                          <a:srgbClr val="FF0000"/>
                        </a:solidFill>
                        <a:latin typeface="+mj-lt"/>
                        <a:ea typeface="+mn-ea"/>
                        <a:cs typeface="Segoe UI Light" panose="020B0502040204020203" pitchFamily="34" charset="0"/>
                      </a:endParaRPr>
                    </a:p>
                  </a:txBody>
                  <a:tcPr marL="0" marR="0" marT="0" marB="0" anchor="ctr"/>
                </a:tc>
                <a:tc>
                  <a:txBody>
                    <a:bodyPr/>
                    <a:lstStyle/>
                    <a:p>
                      <a:pPr algn="ctr"/>
                      <a:r>
                        <a:rPr lang="en-US" sz="1200" kern="1200">
                          <a:latin typeface="+mj-lt"/>
                        </a:rPr>
                        <a:t>E8s_v3</a:t>
                      </a:r>
                      <a:endParaRPr lang="en-US" sz="1200" kern="1200">
                        <a:solidFill>
                          <a:schemeClr val="tx1"/>
                        </a:solidFill>
                        <a:latin typeface="+mj-lt"/>
                        <a:ea typeface="+mn-ea"/>
                        <a:cs typeface="Segoe UI Light" panose="020B0502040204020203" pitchFamily="34" charset="0"/>
                      </a:endParaRPr>
                    </a:p>
                  </a:txBody>
                  <a:tcPr marL="0" marR="0" marT="0" marB="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kern="1200">
                          <a:latin typeface="+mj-lt"/>
                        </a:rPr>
                        <a:t>8 vCPU, 64 </a:t>
                      </a:r>
                      <a:r>
                        <a:rPr lang="en-US" sz="1200" kern="1200" err="1">
                          <a:latin typeface="+mj-lt"/>
                        </a:rPr>
                        <a:t>GiB</a:t>
                      </a:r>
                      <a:endParaRPr lang="en-US" sz="1200" kern="1200">
                        <a:solidFill>
                          <a:schemeClr val="tx1"/>
                        </a:solidFill>
                        <a:latin typeface="+mj-lt"/>
                        <a:ea typeface="+mn-ea"/>
                        <a:cs typeface="Segoe UI Light" panose="020B0502040204020203" pitchFamily="34" charset="0"/>
                      </a:endParaRPr>
                    </a:p>
                  </a:txBody>
                  <a:tcPr marL="0" marR="0" marT="0" marB="0" anchor="ctr"/>
                </a:tc>
                <a:tc>
                  <a:txBody>
                    <a:bodyPr/>
                    <a:lstStyle/>
                    <a:p>
                      <a:pPr algn="ctr"/>
                      <a:r>
                        <a:rPr lang="en-US" sz="1200" kern="1200">
                          <a:latin typeface="+mj-lt"/>
                        </a:rPr>
                        <a:t>128 </a:t>
                      </a:r>
                      <a:r>
                        <a:rPr lang="en-US" sz="1200" kern="1200" err="1">
                          <a:latin typeface="+mj-lt"/>
                        </a:rPr>
                        <a:t>GiB</a:t>
                      </a:r>
                      <a:endParaRPr lang="en-US" sz="1200" kern="1200">
                        <a:solidFill>
                          <a:schemeClr val="tx1"/>
                        </a:solidFill>
                        <a:latin typeface="+mj-lt"/>
                        <a:ea typeface="+mn-ea"/>
                        <a:cs typeface="Segoe UI Light" panose="020B0502040204020203" pitchFamily="34" charset="0"/>
                      </a:endParaRPr>
                    </a:p>
                  </a:txBody>
                  <a:tcPr marL="0" marR="0" marT="0" marB="0" anchor="ctr"/>
                </a:tc>
                <a:tc>
                  <a:txBody>
                    <a:bodyPr/>
                    <a:lstStyle/>
                    <a:p>
                      <a:pPr algn="ctr"/>
                      <a:r>
                        <a:rPr lang="en-US" sz="1200" kern="1200">
                          <a:latin typeface="+mj-lt"/>
                        </a:rPr>
                        <a:t>8,710</a:t>
                      </a:r>
                      <a:endParaRPr lang="en-US" sz="1200" kern="1200">
                        <a:solidFill>
                          <a:schemeClr val="tx1"/>
                        </a:solidFill>
                        <a:latin typeface="+mj-lt"/>
                        <a:ea typeface="+mn-ea"/>
                        <a:cs typeface="Segoe UI Light" panose="020B0502040204020203" pitchFamily="34" charset="0"/>
                      </a:endParaRPr>
                    </a:p>
                  </a:txBody>
                  <a:tcPr marL="0" marR="0" marT="0" marB="0" anchor="ctr"/>
                </a:tc>
                <a:tc>
                  <a:txBody>
                    <a:bodyPr/>
                    <a:lstStyle/>
                    <a:p>
                      <a:pPr algn="ctr"/>
                      <a:r>
                        <a:rPr lang="en-US" sz="1200" kern="1200">
                          <a:latin typeface="+mj-lt"/>
                        </a:rPr>
                        <a:t>16</a:t>
                      </a:r>
                      <a:endParaRPr lang="en-US" sz="1200" kern="1200">
                        <a:solidFill>
                          <a:schemeClr val="tx1"/>
                        </a:solidFill>
                        <a:latin typeface="+mj-lt"/>
                        <a:ea typeface="+mn-ea"/>
                        <a:cs typeface="Segoe UI Light" panose="020B0502040204020203" pitchFamily="34" charset="0"/>
                      </a:endParaRPr>
                    </a:p>
                  </a:txBody>
                  <a:tcPr marL="0" marR="0" marT="0" marB="0" anchor="ctr"/>
                </a:tc>
                <a:tc>
                  <a:txBody>
                    <a:bodyPr/>
                    <a:lstStyle/>
                    <a:p>
                      <a:pPr algn="ctr">
                        <a:lnSpc>
                          <a:spcPct val="107000"/>
                        </a:lnSpc>
                        <a:spcAft>
                          <a:spcPts val="0"/>
                        </a:spcAft>
                      </a:pPr>
                      <a:r>
                        <a:rPr lang="en-US" sz="1200">
                          <a:effectLst/>
                          <a:latin typeface="+mj-lt"/>
                        </a:rPr>
                        <a:t>16,000</a:t>
                      </a:r>
                      <a:endParaRPr lang="en-US" sz="1200">
                        <a:solidFill>
                          <a:schemeClr val="tx1"/>
                        </a:solidFill>
                        <a:effectLst/>
                        <a:latin typeface="+mj-lt"/>
                        <a:ea typeface="MS Mincho" panose="02020609040205080304" pitchFamily="49" charset="-128"/>
                        <a:cs typeface="Segoe UI Light" panose="020B0502040204020203" pitchFamily="34" charset="0"/>
                      </a:endParaRPr>
                    </a:p>
                  </a:txBody>
                  <a:tcPr marL="0" marR="0" marT="0" marB="0" anchor="ctr"/>
                </a:tc>
                <a:tc>
                  <a:txBody>
                    <a:bodyPr/>
                    <a:lstStyle/>
                    <a:p>
                      <a:pPr algn="ctr">
                        <a:lnSpc>
                          <a:spcPct val="107000"/>
                        </a:lnSpc>
                        <a:spcAft>
                          <a:spcPts val="0"/>
                        </a:spcAft>
                      </a:pPr>
                      <a:r>
                        <a:rPr lang="en-US" sz="1200">
                          <a:effectLst/>
                          <a:latin typeface="+mj-lt"/>
                        </a:rPr>
                        <a:t>128 MB/sec</a:t>
                      </a:r>
                      <a:endParaRPr lang="en-US" sz="1200">
                        <a:solidFill>
                          <a:schemeClr val="tx1"/>
                        </a:solidFill>
                        <a:effectLst/>
                        <a:latin typeface="+mj-lt"/>
                        <a:ea typeface="MS Mincho" panose="02020609040205080304" pitchFamily="49" charset="-128"/>
                        <a:cs typeface="Segoe UI Light" panose="020B0502040204020203" pitchFamily="34" charset="0"/>
                      </a:endParaRPr>
                    </a:p>
                  </a:txBody>
                  <a:tcPr marL="0" marR="0" marT="0" marB="0" anchor="ctr"/>
                </a:tc>
                <a:tc>
                  <a:txBody>
                    <a:bodyPr/>
                    <a:lstStyle/>
                    <a:p>
                      <a:pPr marL="0" marR="0" indent="0" algn="ctr" defTabSz="914400" rtl="0" eaLnBrk="1" fontAlgn="auto" latinLnBrk="0" hangingPunct="1">
                        <a:lnSpc>
                          <a:spcPct val="107000"/>
                        </a:lnSpc>
                        <a:spcBef>
                          <a:spcPts val="0"/>
                        </a:spcBef>
                        <a:spcAft>
                          <a:spcPts val="0"/>
                        </a:spcAft>
                        <a:buClrTx/>
                        <a:buSzTx/>
                        <a:buFontTx/>
                        <a:buNone/>
                        <a:tabLst/>
                        <a:defRPr/>
                      </a:pPr>
                      <a:r>
                        <a:rPr lang="en-US" sz="1200">
                          <a:effectLst/>
                          <a:latin typeface="+mj-lt"/>
                        </a:rPr>
                        <a:t>4 Gbps</a:t>
                      </a:r>
                      <a:endParaRPr lang="en-US" sz="1200">
                        <a:solidFill>
                          <a:schemeClr val="tx1"/>
                        </a:solidFill>
                        <a:effectLst/>
                        <a:latin typeface="+mj-lt"/>
                        <a:ea typeface="MS Mincho" panose="02020609040205080304" pitchFamily="49" charset="-128"/>
                        <a:cs typeface="Segoe UI Light" panose="020B0502040204020203" pitchFamily="34" charset="0"/>
                      </a:endParaRPr>
                    </a:p>
                  </a:txBody>
                  <a:tcPr marL="0" marR="0" marT="0" marB="0" anchor="ctr"/>
                </a:tc>
                <a:tc>
                  <a:txBody>
                    <a:bodyPr/>
                    <a:lstStyle/>
                    <a:p>
                      <a:pPr algn="ctr">
                        <a:lnSpc>
                          <a:spcPct val="107000"/>
                        </a:lnSpc>
                        <a:spcAft>
                          <a:spcPts val="0"/>
                        </a:spcAft>
                      </a:pPr>
                      <a:r>
                        <a:rPr lang="en-US" sz="1200">
                          <a:effectLst/>
                          <a:latin typeface="+mj-lt"/>
                        </a:rPr>
                        <a:t>$ 0.585 </a:t>
                      </a:r>
                      <a:endParaRPr lang="en-US" sz="1200">
                        <a:solidFill>
                          <a:schemeClr val="tx1"/>
                        </a:solidFill>
                        <a:effectLst/>
                        <a:latin typeface="+mj-lt"/>
                        <a:ea typeface="MS Mincho" panose="02020609040205080304" pitchFamily="49" charset="-128"/>
                        <a:cs typeface="Segoe UI Light" panose="020B0502040204020203" pitchFamily="34" charset="0"/>
                      </a:endParaRPr>
                    </a:p>
                  </a:txBody>
                  <a:tcPr marL="0" marR="0" marT="0" marB="0" anchor="ctr"/>
                </a:tc>
                <a:tc>
                  <a:txBody>
                    <a:bodyPr/>
                    <a:lstStyle/>
                    <a:p>
                      <a:pPr marL="0" marR="0" lvl="0" indent="0" algn="ctr" defTabSz="914367" rtl="0" eaLnBrk="1" fontAlgn="auto" latinLnBrk="0" hangingPunct="1">
                        <a:lnSpc>
                          <a:spcPct val="107000"/>
                        </a:lnSpc>
                        <a:spcBef>
                          <a:spcPts val="0"/>
                        </a:spcBef>
                        <a:spcAft>
                          <a:spcPts val="0"/>
                        </a:spcAft>
                        <a:buClrTx/>
                        <a:buSzTx/>
                        <a:buFontTx/>
                        <a:buNone/>
                        <a:tabLst/>
                        <a:defRPr/>
                      </a:pPr>
                      <a:endParaRPr lang="en-US" sz="1200">
                        <a:solidFill>
                          <a:schemeClr val="tx1"/>
                        </a:solidFill>
                        <a:effectLst/>
                        <a:latin typeface="+mj-lt"/>
                        <a:ea typeface="MS Mincho" panose="02020609040205080304" pitchFamily="49" charset="-128"/>
                        <a:cs typeface="Segoe UI Light" panose="020B0502040204020203" pitchFamily="34" charset="0"/>
                      </a:endParaRPr>
                    </a:p>
                  </a:txBody>
                  <a:tcPr marL="0" marR="0" marT="0" marB="0" anchor="ctr"/>
                </a:tc>
                <a:tc vMerge="1">
                  <a:txBody>
                    <a:bodyPr/>
                    <a:lstStyle/>
                    <a:p>
                      <a:pPr algn="ctr">
                        <a:lnSpc>
                          <a:spcPct val="107000"/>
                        </a:lnSpc>
                        <a:spcAft>
                          <a:spcPts val="0"/>
                        </a:spcAft>
                      </a:pPr>
                      <a:endParaRPr lang="en-US" sz="1200">
                        <a:solidFill>
                          <a:srgbClr val="FF0000"/>
                        </a:solidFill>
                        <a:effectLst/>
                        <a:latin typeface="+mj-lt"/>
                        <a:ea typeface="MS Mincho" panose="02020609040205080304" pitchFamily="49" charset="-128"/>
                        <a:cs typeface="Segoe UI Light" panose="020B0502040204020203" pitchFamily="34" charset="0"/>
                      </a:endParaRPr>
                    </a:p>
                  </a:txBody>
                  <a:tcPr marL="0" marR="0" marT="0" marB="0" anchor="ctr"/>
                </a:tc>
                <a:tc vMerge="1">
                  <a:txBody>
                    <a:bodyPr/>
                    <a:lstStyle/>
                    <a:p>
                      <a:pPr algn="ctr">
                        <a:lnSpc>
                          <a:spcPct val="107000"/>
                        </a:lnSpc>
                        <a:spcAft>
                          <a:spcPts val="0"/>
                        </a:spcAft>
                      </a:pPr>
                      <a:endParaRPr lang="en-US" sz="1200">
                        <a:solidFill>
                          <a:srgbClr val="FF0000"/>
                        </a:solidFill>
                        <a:effectLst/>
                        <a:latin typeface="+mj-lt"/>
                        <a:ea typeface="MS Mincho" panose="02020609040205080304" pitchFamily="49" charset="-128"/>
                        <a:cs typeface="Segoe UI Light" panose="020B0502040204020203" pitchFamily="34" charset="0"/>
                      </a:endParaRPr>
                    </a:p>
                  </a:txBody>
                  <a:tcPr marL="0" marR="0" marT="0" marB="0" anchor="ctr"/>
                </a:tc>
                <a:extLst>
                  <a:ext uri="{0D108BD9-81ED-4DB2-BD59-A6C34878D82A}">
                    <a16:rowId xmlns:a16="http://schemas.microsoft.com/office/drawing/2014/main" val="3578842267"/>
                  </a:ext>
                </a:extLst>
              </a:tr>
              <a:tr h="116635">
                <a:tc vMerge="1">
                  <a:txBody>
                    <a:bodyPr/>
                    <a:lstStyle/>
                    <a:p>
                      <a:pPr algn="ctr"/>
                      <a:endParaRPr lang="en-US" sz="1200" kern="1200">
                        <a:solidFill>
                          <a:srgbClr val="FF0000"/>
                        </a:solidFill>
                        <a:latin typeface="+mj-lt"/>
                        <a:ea typeface="+mn-ea"/>
                        <a:cs typeface="Segoe UI Light" panose="020B0502040204020203" pitchFamily="34" charset="0"/>
                      </a:endParaRPr>
                    </a:p>
                  </a:txBody>
                  <a:tcPr marL="0" marR="0" marT="0" marB="0" anchor="ctr"/>
                </a:tc>
                <a:tc>
                  <a:txBody>
                    <a:bodyPr/>
                    <a:lstStyle/>
                    <a:p>
                      <a:pPr algn="ctr"/>
                      <a:r>
                        <a:rPr lang="en-US" sz="1200" kern="1200">
                          <a:latin typeface="+mj-lt"/>
                        </a:rPr>
                        <a:t>E16s_v3</a:t>
                      </a:r>
                      <a:endParaRPr lang="en-US" sz="1200" kern="1200">
                        <a:solidFill>
                          <a:schemeClr val="bg1"/>
                        </a:solidFill>
                        <a:latin typeface="+mj-lt"/>
                        <a:ea typeface="+mn-ea"/>
                        <a:cs typeface="Segoe UI Light" panose="020B0502040204020203" pitchFamily="34" charset="0"/>
                      </a:endParaRPr>
                    </a:p>
                  </a:txBody>
                  <a:tcPr marL="0" marR="0" marT="0" marB="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kern="1200">
                          <a:latin typeface="+mj-lt"/>
                        </a:rPr>
                        <a:t>16 vCPU, 128 </a:t>
                      </a:r>
                      <a:r>
                        <a:rPr lang="en-US" sz="1200" kern="1200" err="1">
                          <a:latin typeface="+mj-lt"/>
                        </a:rPr>
                        <a:t>GiB</a:t>
                      </a:r>
                      <a:endParaRPr lang="en-US" sz="1200" kern="1200">
                        <a:solidFill>
                          <a:schemeClr val="bg1"/>
                        </a:solidFill>
                        <a:latin typeface="+mj-lt"/>
                        <a:ea typeface="+mn-ea"/>
                        <a:cs typeface="Segoe UI Light" panose="020B0502040204020203" pitchFamily="34" charset="0"/>
                      </a:endParaRPr>
                    </a:p>
                  </a:txBody>
                  <a:tcPr marL="0" marR="0" marT="0" marB="0" anchor="ctr"/>
                </a:tc>
                <a:tc>
                  <a:txBody>
                    <a:bodyPr/>
                    <a:lstStyle/>
                    <a:p>
                      <a:pPr algn="ctr"/>
                      <a:r>
                        <a:rPr lang="en-US" sz="1200" kern="1200">
                          <a:latin typeface="+mj-lt"/>
                        </a:rPr>
                        <a:t>256 </a:t>
                      </a:r>
                      <a:r>
                        <a:rPr lang="en-US" sz="1200" kern="1200" err="1">
                          <a:latin typeface="+mj-lt"/>
                        </a:rPr>
                        <a:t>GiB</a:t>
                      </a:r>
                      <a:endParaRPr lang="en-US" sz="1200" kern="1200">
                        <a:solidFill>
                          <a:schemeClr val="bg1"/>
                        </a:solidFill>
                        <a:latin typeface="+mj-lt"/>
                        <a:ea typeface="+mn-ea"/>
                        <a:cs typeface="Segoe UI Light" panose="020B0502040204020203" pitchFamily="34" charset="0"/>
                      </a:endParaRPr>
                    </a:p>
                  </a:txBody>
                  <a:tcPr marL="0" marR="0" marT="0" marB="0" anchor="ctr"/>
                </a:tc>
                <a:tc>
                  <a:txBody>
                    <a:bodyPr/>
                    <a:lstStyle/>
                    <a:p>
                      <a:pPr algn="ctr"/>
                      <a:r>
                        <a:rPr lang="en-US" sz="1200" kern="1200">
                          <a:latin typeface="+mj-lt"/>
                        </a:rPr>
                        <a:t>17,420</a:t>
                      </a:r>
                      <a:endParaRPr lang="en-US" sz="1200" kern="1200">
                        <a:solidFill>
                          <a:schemeClr val="bg1"/>
                        </a:solidFill>
                        <a:latin typeface="+mj-lt"/>
                        <a:ea typeface="+mn-ea"/>
                        <a:cs typeface="Segoe UI Light" panose="020B0502040204020203" pitchFamily="34" charset="0"/>
                      </a:endParaRPr>
                    </a:p>
                  </a:txBody>
                  <a:tcPr marL="0" marR="0" marT="0" marB="0" anchor="ctr"/>
                </a:tc>
                <a:tc>
                  <a:txBody>
                    <a:bodyPr/>
                    <a:lstStyle/>
                    <a:p>
                      <a:pPr algn="ctr"/>
                      <a:r>
                        <a:rPr lang="en-US" sz="1200" kern="1200">
                          <a:latin typeface="+mj-lt"/>
                        </a:rPr>
                        <a:t>32</a:t>
                      </a:r>
                      <a:endParaRPr lang="en-US" sz="1200" kern="1200">
                        <a:solidFill>
                          <a:schemeClr val="bg1"/>
                        </a:solidFill>
                        <a:latin typeface="+mj-lt"/>
                        <a:ea typeface="+mn-ea"/>
                        <a:cs typeface="Segoe UI Light" panose="020B0502040204020203" pitchFamily="34" charset="0"/>
                      </a:endParaRPr>
                    </a:p>
                  </a:txBody>
                  <a:tcPr marL="0" marR="0" marT="0" marB="0" anchor="ctr"/>
                </a:tc>
                <a:tc>
                  <a:txBody>
                    <a:bodyPr/>
                    <a:lstStyle/>
                    <a:p>
                      <a:pPr algn="ctr">
                        <a:lnSpc>
                          <a:spcPct val="107000"/>
                        </a:lnSpc>
                        <a:spcAft>
                          <a:spcPts val="0"/>
                        </a:spcAft>
                      </a:pPr>
                      <a:r>
                        <a:rPr lang="en-US" sz="1200">
                          <a:effectLst/>
                          <a:latin typeface="+mj-lt"/>
                        </a:rPr>
                        <a:t>32,000</a:t>
                      </a:r>
                      <a:endParaRPr lang="en-US" sz="1200">
                        <a:solidFill>
                          <a:schemeClr val="bg1"/>
                        </a:solidFill>
                        <a:effectLst/>
                        <a:latin typeface="+mj-lt"/>
                        <a:ea typeface="MS Mincho" panose="02020609040205080304" pitchFamily="49" charset="-128"/>
                        <a:cs typeface="Segoe UI Light" panose="020B0502040204020203" pitchFamily="34" charset="0"/>
                      </a:endParaRPr>
                    </a:p>
                  </a:txBody>
                  <a:tcPr marL="0" marR="0" marT="0" marB="0" anchor="ctr"/>
                </a:tc>
                <a:tc>
                  <a:txBody>
                    <a:bodyPr/>
                    <a:lstStyle/>
                    <a:p>
                      <a:pPr algn="ctr">
                        <a:lnSpc>
                          <a:spcPct val="107000"/>
                        </a:lnSpc>
                        <a:spcAft>
                          <a:spcPts val="0"/>
                        </a:spcAft>
                      </a:pPr>
                      <a:r>
                        <a:rPr lang="en-US" sz="1200">
                          <a:effectLst/>
                          <a:latin typeface="+mj-lt"/>
                        </a:rPr>
                        <a:t>256 MB/sec</a:t>
                      </a:r>
                      <a:endParaRPr lang="en-US" sz="1200">
                        <a:solidFill>
                          <a:schemeClr val="bg1"/>
                        </a:solidFill>
                        <a:effectLst/>
                        <a:latin typeface="+mj-lt"/>
                        <a:ea typeface="MS Mincho" panose="02020609040205080304" pitchFamily="49" charset="-128"/>
                        <a:cs typeface="Segoe UI Light" panose="020B0502040204020203" pitchFamily="34" charset="0"/>
                      </a:endParaRPr>
                    </a:p>
                  </a:txBody>
                  <a:tcPr marL="0" marR="0" marT="0" marB="0" anchor="ctr"/>
                </a:tc>
                <a:tc>
                  <a:txBody>
                    <a:bodyPr/>
                    <a:lstStyle/>
                    <a:p>
                      <a:pPr marL="0" marR="0" indent="0" algn="ctr" defTabSz="914400" rtl="0" eaLnBrk="1" fontAlgn="auto" latinLnBrk="0" hangingPunct="1">
                        <a:lnSpc>
                          <a:spcPct val="107000"/>
                        </a:lnSpc>
                        <a:spcBef>
                          <a:spcPts val="0"/>
                        </a:spcBef>
                        <a:spcAft>
                          <a:spcPts val="0"/>
                        </a:spcAft>
                        <a:buClrTx/>
                        <a:buSzTx/>
                        <a:buFontTx/>
                        <a:buNone/>
                        <a:tabLst/>
                        <a:defRPr/>
                      </a:pPr>
                      <a:r>
                        <a:rPr lang="en-US" sz="1200">
                          <a:effectLst/>
                          <a:latin typeface="+mj-lt"/>
                        </a:rPr>
                        <a:t>8 Gbps</a:t>
                      </a:r>
                      <a:endParaRPr lang="en-US" sz="1200">
                        <a:solidFill>
                          <a:schemeClr val="bg1"/>
                        </a:solidFill>
                        <a:effectLst/>
                        <a:latin typeface="+mj-lt"/>
                        <a:ea typeface="MS Mincho" panose="02020609040205080304" pitchFamily="49" charset="-128"/>
                        <a:cs typeface="Segoe UI Light" panose="020B0502040204020203" pitchFamily="34" charset="0"/>
                      </a:endParaRPr>
                    </a:p>
                  </a:txBody>
                  <a:tcPr marL="0" marR="0" marT="0" marB="0" anchor="ctr"/>
                </a:tc>
                <a:tc>
                  <a:txBody>
                    <a:bodyPr/>
                    <a:lstStyle/>
                    <a:p>
                      <a:pPr algn="ctr">
                        <a:lnSpc>
                          <a:spcPct val="107000"/>
                        </a:lnSpc>
                        <a:spcAft>
                          <a:spcPts val="0"/>
                        </a:spcAft>
                      </a:pPr>
                      <a:r>
                        <a:rPr lang="en-US" sz="1200">
                          <a:effectLst/>
                          <a:latin typeface="+mj-lt"/>
                        </a:rPr>
                        <a:t>$ 1.170 </a:t>
                      </a:r>
                      <a:endParaRPr lang="en-US" sz="1200">
                        <a:solidFill>
                          <a:schemeClr val="bg1"/>
                        </a:solidFill>
                        <a:effectLst/>
                        <a:latin typeface="+mj-lt"/>
                        <a:ea typeface="MS Mincho" panose="02020609040205080304" pitchFamily="49" charset="-128"/>
                        <a:cs typeface="Segoe UI Light" panose="020B0502040204020203" pitchFamily="34" charset="0"/>
                      </a:endParaRPr>
                    </a:p>
                  </a:txBody>
                  <a:tcPr marL="0" marR="0" marT="0" marB="0" anchor="ctr"/>
                </a:tc>
                <a:tc>
                  <a:txBody>
                    <a:bodyPr/>
                    <a:lstStyle/>
                    <a:p>
                      <a:pPr marL="0" marR="0" lvl="0" indent="0" algn="ctr" defTabSz="914367" rtl="0" eaLnBrk="1" fontAlgn="auto" latinLnBrk="0" hangingPunct="1">
                        <a:lnSpc>
                          <a:spcPct val="107000"/>
                        </a:lnSpc>
                        <a:spcBef>
                          <a:spcPts val="0"/>
                        </a:spcBef>
                        <a:spcAft>
                          <a:spcPts val="0"/>
                        </a:spcAft>
                        <a:buClrTx/>
                        <a:buSzTx/>
                        <a:buFontTx/>
                        <a:buNone/>
                        <a:tabLst/>
                        <a:defRPr/>
                      </a:pPr>
                      <a:endParaRPr lang="en-US" sz="1200" dirty="0">
                        <a:solidFill>
                          <a:schemeClr val="bg1"/>
                        </a:solidFill>
                        <a:effectLst/>
                        <a:latin typeface="+mj-lt"/>
                        <a:ea typeface="MS Mincho" panose="02020609040205080304" pitchFamily="49" charset="-128"/>
                        <a:cs typeface="Segoe UI Light" panose="020B0502040204020203" pitchFamily="34" charset="0"/>
                      </a:endParaRPr>
                    </a:p>
                  </a:txBody>
                  <a:tcPr marL="0" marR="0" marT="0" marB="0" anchor="ctr"/>
                </a:tc>
                <a:tc rowSpan="3">
                  <a:txBody>
                    <a:bodyPr/>
                    <a:lstStyle/>
                    <a:p>
                      <a:pPr marL="0" marR="0" lvl="0" indent="0" algn="ctr" defTabSz="914400" rtl="0" eaLnBrk="1" fontAlgn="auto" latinLnBrk="0" hangingPunct="1">
                        <a:lnSpc>
                          <a:spcPct val="107000"/>
                        </a:lnSpc>
                        <a:spcBef>
                          <a:spcPts val="0"/>
                        </a:spcBef>
                        <a:spcAft>
                          <a:spcPts val="0"/>
                        </a:spcAft>
                        <a:buClrTx/>
                        <a:buSzTx/>
                        <a:buFontTx/>
                        <a:buNone/>
                        <a:tabLst/>
                        <a:defRPr/>
                      </a:pPr>
                      <a:r>
                        <a:rPr lang="en-US" sz="1200">
                          <a:effectLst/>
                          <a:latin typeface="+mj-lt"/>
                        </a:rPr>
                        <a:t>Xeon E5-2673 v4 (Broadwell)</a:t>
                      </a:r>
                      <a:br>
                        <a:rPr lang="en-US" sz="1200">
                          <a:effectLst/>
                          <a:latin typeface="+mj-lt"/>
                        </a:rPr>
                      </a:br>
                      <a:r>
                        <a:rPr lang="en-US" sz="1200">
                          <a:effectLst/>
                          <a:latin typeface="+mj-lt"/>
                        </a:rPr>
                        <a:t>3.5Ghz TB</a:t>
                      </a:r>
                      <a:endParaRPr lang="en-US" sz="1200">
                        <a:solidFill>
                          <a:schemeClr val="bg1"/>
                        </a:solidFill>
                        <a:effectLst/>
                        <a:latin typeface="+mj-lt"/>
                        <a:ea typeface="MS Mincho" panose="02020609040205080304" pitchFamily="49" charset="-128"/>
                        <a:cs typeface="Segoe UI Light" panose="020B0502040204020203" pitchFamily="34" charset="0"/>
                      </a:endParaRPr>
                    </a:p>
                  </a:txBody>
                  <a:tcPr marL="0" marR="0" marT="0" marB="0" anchor="ctr"/>
                </a:tc>
                <a:tc rowSpan="3">
                  <a:txBody>
                    <a:bodyPr/>
                    <a:lstStyle/>
                    <a:p>
                      <a:pPr marL="0" marR="0" lvl="0" indent="0" algn="ctr" defTabSz="914367" rtl="0" eaLnBrk="1" fontAlgn="auto" latinLnBrk="0" hangingPunct="1">
                        <a:lnSpc>
                          <a:spcPct val="107000"/>
                        </a:lnSpc>
                        <a:spcBef>
                          <a:spcPts val="0"/>
                        </a:spcBef>
                        <a:spcAft>
                          <a:spcPts val="0"/>
                        </a:spcAft>
                        <a:buClrTx/>
                        <a:buSzTx/>
                        <a:buFontTx/>
                        <a:buNone/>
                        <a:tabLst/>
                        <a:defRPr/>
                      </a:pPr>
                      <a:r>
                        <a:rPr lang="en-US" sz="1200">
                          <a:effectLst/>
                          <a:latin typeface="+mj-lt"/>
                        </a:rPr>
                        <a:t>HANA certification in roadmap</a:t>
                      </a:r>
                      <a:br>
                        <a:rPr lang="en-US" sz="1200">
                          <a:effectLst/>
                          <a:latin typeface="+mj-lt"/>
                        </a:rPr>
                      </a:br>
                      <a:r>
                        <a:rPr lang="en-US" sz="1200">
                          <a:effectLst/>
                          <a:latin typeface="+mj-lt"/>
                        </a:rPr>
                        <a:t>App, Any DB certified</a:t>
                      </a:r>
                      <a:endParaRPr lang="en-US" sz="1200">
                        <a:solidFill>
                          <a:schemeClr val="bg1"/>
                        </a:solidFill>
                        <a:effectLst/>
                        <a:latin typeface="+mj-lt"/>
                        <a:ea typeface="MS Mincho" panose="02020609040205080304" pitchFamily="49" charset="-128"/>
                        <a:cs typeface="Segoe UI Light" panose="020B0502040204020203" pitchFamily="34" charset="0"/>
                      </a:endParaRPr>
                    </a:p>
                  </a:txBody>
                  <a:tcPr marL="0" marR="0" marT="0" marB="0" anchor="ctr"/>
                </a:tc>
                <a:extLst>
                  <a:ext uri="{0D108BD9-81ED-4DB2-BD59-A6C34878D82A}">
                    <a16:rowId xmlns:a16="http://schemas.microsoft.com/office/drawing/2014/main" val="3317262893"/>
                  </a:ext>
                </a:extLst>
              </a:tr>
              <a:tr h="116635">
                <a:tc vMerge="1">
                  <a:txBody>
                    <a:bodyPr/>
                    <a:lstStyle/>
                    <a:p>
                      <a:pPr algn="ctr"/>
                      <a:endParaRPr lang="en-US" sz="1200" kern="1200">
                        <a:solidFill>
                          <a:srgbClr val="FF0000"/>
                        </a:solidFill>
                        <a:latin typeface="+mn-lt"/>
                        <a:ea typeface="+mn-ea"/>
                        <a:cs typeface="Segoe UI Light"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kern="1200" dirty="0">
                          <a:latin typeface="+mj-lt"/>
                        </a:rPr>
                        <a:t>E32s_v3</a:t>
                      </a:r>
                      <a:endParaRPr lang="en-US" sz="1200" kern="1200" dirty="0">
                        <a:solidFill>
                          <a:schemeClr val="bg1"/>
                        </a:solidFill>
                        <a:latin typeface="+mj-lt"/>
                        <a:ea typeface="+mn-ea"/>
                        <a:cs typeface="Segoe UI Light" panose="020B0502040204020203" pitchFamily="34" charset="0"/>
                      </a:endParaRPr>
                    </a:p>
                  </a:txBody>
                  <a:tcPr marL="0" marR="0" marT="0" marB="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kern="1200">
                          <a:latin typeface="+mj-lt"/>
                        </a:rPr>
                        <a:t>32 vCPU, 256 </a:t>
                      </a:r>
                      <a:r>
                        <a:rPr lang="en-US" sz="1200" kern="1200" err="1">
                          <a:latin typeface="+mj-lt"/>
                        </a:rPr>
                        <a:t>GiB</a:t>
                      </a:r>
                      <a:endParaRPr lang="en-US" sz="1200" kern="1200">
                        <a:solidFill>
                          <a:schemeClr val="bg1"/>
                        </a:solidFill>
                        <a:latin typeface="+mj-lt"/>
                        <a:ea typeface="+mn-ea"/>
                        <a:cs typeface="Segoe UI Light" panose="020B0502040204020203" pitchFamily="34" charset="0"/>
                      </a:endParaRPr>
                    </a:p>
                  </a:txBody>
                  <a:tcPr marL="0" marR="0" marT="0" marB="0" anchor="ctr"/>
                </a:tc>
                <a:tc>
                  <a:txBody>
                    <a:bodyPr/>
                    <a:lstStyle/>
                    <a:p>
                      <a:pPr algn="ctr"/>
                      <a:r>
                        <a:rPr lang="en-US" sz="1200" kern="1200">
                          <a:latin typeface="+mj-lt"/>
                        </a:rPr>
                        <a:t>512 </a:t>
                      </a:r>
                      <a:r>
                        <a:rPr lang="en-US" sz="1200" kern="1200" err="1">
                          <a:latin typeface="+mj-lt"/>
                        </a:rPr>
                        <a:t>GiB</a:t>
                      </a:r>
                      <a:endParaRPr lang="en-US" sz="1200" kern="1200">
                        <a:solidFill>
                          <a:schemeClr val="bg1"/>
                        </a:solidFill>
                        <a:latin typeface="+mj-lt"/>
                        <a:ea typeface="+mn-ea"/>
                        <a:cs typeface="Segoe UI Light" panose="020B0502040204020203" pitchFamily="34" charset="0"/>
                      </a:endParaRPr>
                    </a:p>
                  </a:txBody>
                  <a:tcPr marL="0" marR="0" marT="0" marB="0" anchor="ctr"/>
                </a:tc>
                <a:tc>
                  <a:txBody>
                    <a:bodyPr/>
                    <a:lstStyle/>
                    <a:p>
                      <a:pPr algn="ctr"/>
                      <a:r>
                        <a:rPr lang="en-US" sz="1200" kern="1200">
                          <a:latin typeface="+mj-lt"/>
                        </a:rPr>
                        <a:t>34,840</a:t>
                      </a:r>
                      <a:endParaRPr lang="en-US" sz="1200" kern="1200">
                        <a:solidFill>
                          <a:schemeClr val="bg1"/>
                        </a:solidFill>
                        <a:latin typeface="+mj-lt"/>
                        <a:ea typeface="+mn-ea"/>
                        <a:cs typeface="Segoe UI Light" panose="020B0502040204020203" pitchFamily="34" charset="0"/>
                      </a:endParaRPr>
                    </a:p>
                  </a:txBody>
                  <a:tcPr marL="0" marR="0" marT="0" marB="0" anchor="ctr"/>
                </a:tc>
                <a:tc>
                  <a:txBody>
                    <a:bodyPr/>
                    <a:lstStyle/>
                    <a:p>
                      <a:pPr algn="ctr"/>
                      <a:r>
                        <a:rPr lang="en-US" sz="1200" kern="1200">
                          <a:latin typeface="+mj-lt"/>
                        </a:rPr>
                        <a:t>32</a:t>
                      </a:r>
                      <a:endParaRPr lang="en-US" sz="1200" kern="1200">
                        <a:solidFill>
                          <a:schemeClr val="bg1"/>
                        </a:solidFill>
                        <a:latin typeface="+mj-lt"/>
                        <a:ea typeface="+mn-ea"/>
                        <a:cs typeface="Segoe UI Light" panose="020B0502040204020203" pitchFamily="34" charset="0"/>
                      </a:endParaRPr>
                    </a:p>
                  </a:txBody>
                  <a:tcPr marL="0" marR="0" marT="0" marB="0" anchor="ctr"/>
                </a:tc>
                <a:tc>
                  <a:txBody>
                    <a:bodyPr/>
                    <a:lstStyle/>
                    <a:p>
                      <a:pPr algn="ctr">
                        <a:lnSpc>
                          <a:spcPct val="107000"/>
                        </a:lnSpc>
                        <a:spcAft>
                          <a:spcPts val="0"/>
                        </a:spcAft>
                      </a:pPr>
                      <a:r>
                        <a:rPr lang="en-US" sz="1200">
                          <a:effectLst/>
                          <a:latin typeface="+mj-lt"/>
                        </a:rPr>
                        <a:t>64,000</a:t>
                      </a:r>
                      <a:endParaRPr lang="en-US" sz="1200">
                        <a:solidFill>
                          <a:schemeClr val="bg1"/>
                        </a:solidFill>
                        <a:effectLst/>
                        <a:latin typeface="+mj-lt"/>
                        <a:ea typeface="MS Mincho" panose="02020609040205080304" pitchFamily="49" charset="-128"/>
                        <a:cs typeface="Segoe UI Light" panose="020B0502040204020203" pitchFamily="34" charset="0"/>
                      </a:endParaRPr>
                    </a:p>
                  </a:txBody>
                  <a:tcPr marL="0" marR="0" marT="0" marB="0" anchor="ctr"/>
                </a:tc>
                <a:tc>
                  <a:txBody>
                    <a:bodyPr/>
                    <a:lstStyle/>
                    <a:p>
                      <a:pPr algn="ctr">
                        <a:lnSpc>
                          <a:spcPct val="107000"/>
                        </a:lnSpc>
                        <a:spcAft>
                          <a:spcPts val="0"/>
                        </a:spcAft>
                      </a:pPr>
                      <a:r>
                        <a:rPr lang="en-US" sz="1200">
                          <a:effectLst/>
                          <a:latin typeface="+mj-lt"/>
                        </a:rPr>
                        <a:t>512 MB/sec</a:t>
                      </a:r>
                      <a:endParaRPr lang="en-US" sz="1200">
                        <a:solidFill>
                          <a:schemeClr val="bg1"/>
                        </a:solidFill>
                        <a:effectLst/>
                        <a:latin typeface="+mj-lt"/>
                        <a:ea typeface="MS Mincho" panose="02020609040205080304" pitchFamily="49" charset="-128"/>
                        <a:cs typeface="Segoe UI Light" panose="020B0502040204020203" pitchFamily="34" charset="0"/>
                      </a:endParaRPr>
                    </a:p>
                  </a:txBody>
                  <a:tcPr marL="0" marR="0" marT="0" marB="0" anchor="ctr"/>
                </a:tc>
                <a:tc>
                  <a:txBody>
                    <a:bodyPr/>
                    <a:lstStyle/>
                    <a:p>
                      <a:pPr marL="0" marR="0" indent="0" algn="ctr" defTabSz="914400" rtl="0" eaLnBrk="1" fontAlgn="auto" latinLnBrk="0" hangingPunct="1">
                        <a:lnSpc>
                          <a:spcPct val="107000"/>
                        </a:lnSpc>
                        <a:spcBef>
                          <a:spcPts val="0"/>
                        </a:spcBef>
                        <a:spcAft>
                          <a:spcPts val="0"/>
                        </a:spcAft>
                        <a:buClrTx/>
                        <a:buSzTx/>
                        <a:buFontTx/>
                        <a:buNone/>
                        <a:tabLst/>
                        <a:defRPr/>
                      </a:pPr>
                      <a:r>
                        <a:rPr lang="en-US" sz="1200">
                          <a:effectLst/>
                          <a:latin typeface="+mj-lt"/>
                        </a:rPr>
                        <a:t>16 Gbps</a:t>
                      </a:r>
                      <a:endParaRPr lang="en-US" sz="1200">
                        <a:solidFill>
                          <a:schemeClr val="bg1"/>
                        </a:solidFill>
                        <a:effectLst/>
                        <a:latin typeface="+mj-lt"/>
                        <a:ea typeface="MS Mincho" panose="02020609040205080304" pitchFamily="49" charset="-128"/>
                        <a:cs typeface="Segoe UI Light" panose="020B0502040204020203" pitchFamily="34" charset="0"/>
                      </a:endParaRPr>
                    </a:p>
                  </a:txBody>
                  <a:tcPr marL="0" marR="0" marT="0" marB="0" anchor="ctr"/>
                </a:tc>
                <a:tc>
                  <a:txBody>
                    <a:bodyPr/>
                    <a:lstStyle/>
                    <a:p>
                      <a:pPr algn="ctr">
                        <a:lnSpc>
                          <a:spcPct val="107000"/>
                        </a:lnSpc>
                        <a:spcAft>
                          <a:spcPts val="0"/>
                        </a:spcAft>
                      </a:pPr>
                      <a:r>
                        <a:rPr lang="en-US" sz="1200">
                          <a:effectLst/>
                          <a:latin typeface="+mj-lt"/>
                        </a:rPr>
                        <a:t>$ 2.341 </a:t>
                      </a:r>
                      <a:endParaRPr lang="en-US" sz="1200">
                        <a:solidFill>
                          <a:schemeClr val="bg1"/>
                        </a:solidFill>
                        <a:effectLst/>
                        <a:latin typeface="+mj-lt"/>
                        <a:ea typeface="MS Mincho" panose="02020609040205080304" pitchFamily="49" charset="-128"/>
                        <a:cs typeface="Segoe UI Light" panose="020B0502040204020203" pitchFamily="34" charset="0"/>
                      </a:endParaRPr>
                    </a:p>
                  </a:txBody>
                  <a:tcPr marL="0" marR="0" marT="0" marB="0" anchor="ctr"/>
                </a:tc>
                <a:tc>
                  <a:txBody>
                    <a:bodyPr/>
                    <a:lstStyle/>
                    <a:p>
                      <a:pPr marL="0" marR="0" lvl="0" indent="0" algn="ctr" defTabSz="914367" rtl="0" eaLnBrk="1" fontAlgn="auto" latinLnBrk="0" hangingPunct="1">
                        <a:lnSpc>
                          <a:spcPct val="107000"/>
                        </a:lnSpc>
                        <a:spcBef>
                          <a:spcPts val="0"/>
                        </a:spcBef>
                        <a:spcAft>
                          <a:spcPts val="0"/>
                        </a:spcAft>
                        <a:buClrTx/>
                        <a:buSzTx/>
                        <a:buFontTx/>
                        <a:buNone/>
                        <a:tabLst/>
                        <a:defRPr/>
                      </a:pPr>
                      <a:r>
                        <a:rPr lang="en-US" sz="1200">
                          <a:effectLst/>
                          <a:latin typeface="+mj-lt"/>
                        </a:rPr>
                        <a:t>OLTP/OLAP</a:t>
                      </a:r>
                      <a:endParaRPr lang="en-US" sz="1200">
                        <a:solidFill>
                          <a:schemeClr val="bg1"/>
                        </a:solidFill>
                        <a:effectLst/>
                        <a:latin typeface="+mj-lt"/>
                        <a:ea typeface="MS Mincho" panose="02020609040205080304" pitchFamily="49" charset="-128"/>
                        <a:cs typeface="Segoe UI Light" panose="020B0502040204020203" pitchFamily="34" charset="0"/>
                      </a:endParaRPr>
                    </a:p>
                  </a:txBody>
                  <a:tcPr marL="0" marR="0" marT="0" marB="0" anchor="ctr"/>
                </a:tc>
                <a:tc vMerge="1">
                  <a:txBody>
                    <a:bodyPr/>
                    <a:lstStyle/>
                    <a:p>
                      <a:pPr algn="ctr">
                        <a:lnSpc>
                          <a:spcPct val="107000"/>
                        </a:lnSpc>
                        <a:spcAft>
                          <a:spcPts val="0"/>
                        </a:spcAft>
                      </a:pPr>
                      <a:endParaRPr lang="en-US" sz="1200">
                        <a:solidFill>
                          <a:srgbClr val="FF0000"/>
                        </a:solidFill>
                        <a:effectLst/>
                        <a:latin typeface="+mn-lt"/>
                        <a:ea typeface="MS Mincho" panose="02020609040205080304" pitchFamily="49" charset="-128"/>
                        <a:cs typeface="Segoe UI Light"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1139801912"/>
                  </a:ext>
                </a:extLst>
              </a:tr>
              <a:tr h="131966">
                <a:tc vMerge="1">
                  <a:txBody>
                    <a:bodyPr/>
                    <a:lstStyle/>
                    <a:p>
                      <a:pPr algn="ctr"/>
                      <a:endParaRPr lang="en-US" sz="1200" kern="1200">
                        <a:solidFill>
                          <a:srgbClr val="FF0000"/>
                        </a:solidFill>
                        <a:latin typeface="+mn-lt"/>
                        <a:ea typeface="+mn-ea"/>
                        <a:cs typeface="Segoe UI Light"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kern="1200" dirty="0">
                          <a:latin typeface="+mj-lt"/>
                        </a:rPr>
                        <a:t>E64s_v3</a:t>
                      </a:r>
                      <a:endParaRPr lang="en-US" sz="1200" kern="1200" dirty="0">
                        <a:solidFill>
                          <a:schemeClr val="bg1"/>
                        </a:solidFill>
                        <a:latin typeface="+mj-lt"/>
                        <a:ea typeface="+mn-ea"/>
                        <a:cs typeface="Segoe UI Light" panose="020B0502040204020203" pitchFamily="34" charset="0"/>
                      </a:endParaRPr>
                    </a:p>
                  </a:txBody>
                  <a:tcPr marL="0" marR="0" marT="0" marB="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kern="1200" dirty="0">
                          <a:latin typeface="+mj-lt"/>
                        </a:rPr>
                        <a:t>64 vCPU, 432 </a:t>
                      </a:r>
                      <a:r>
                        <a:rPr lang="en-US" sz="1200" kern="1200" dirty="0" err="1">
                          <a:latin typeface="+mj-lt"/>
                        </a:rPr>
                        <a:t>GiB</a:t>
                      </a:r>
                      <a:endParaRPr lang="en-US" sz="1200" kern="1200" dirty="0">
                        <a:solidFill>
                          <a:schemeClr val="bg1"/>
                        </a:solidFill>
                        <a:latin typeface="+mj-lt"/>
                        <a:ea typeface="+mn-ea"/>
                        <a:cs typeface="Segoe UI Light" panose="020B0502040204020203" pitchFamily="34" charset="0"/>
                      </a:endParaRPr>
                    </a:p>
                  </a:txBody>
                  <a:tcPr marL="0" marR="0" marT="0" marB="0" anchor="ctr"/>
                </a:tc>
                <a:tc>
                  <a:txBody>
                    <a:bodyPr/>
                    <a:lstStyle/>
                    <a:p>
                      <a:pPr algn="ctr"/>
                      <a:r>
                        <a:rPr lang="en-US" sz="1200" kern="1200" dirty="0">
                          <a:latin typeface="+mj-lt"/>
                        </a:rPr>
                        <a:t>864 </a:t>
                      </a:r>
                      <a:r>
                        <a:rPr lang="en-US" sz="1200" kern="1200" dirty="0" err="1">
                          <a:latin typeface="+mj-lt"/>
                        </a:rPr>
                        <a:t>GiB</a:t>
                      </a:r>
                      <a:endParaRPr lang="en-US" sz="1200" kern="1200" dirty="0">
                        <a:solidFill>
                          <a:schemeClr val="bg1"/>
                        </a:solidFill>
                        <a:latin typeface="+mj-lt"/>
                        <a:ea typeface="+mn-ea"/>
                        <a:cs typeface="Segoe UI Light" panose="020B0502040204020203" pitchFamily="34" charset="0"/>
                      </a:endParaRPr>
                    </a:p>
                  </a:txBody>
                  <a:tcPr marL="0" marR="0" marT="0" marB="0" anchor="ctr"/>
                </a:tc>
                <a:tc>
                  <a:txBody>
                    <a:bodyPr/>
                    <a:lstStyle/>
                    <a:p>
                      <a:pPr algn="ctr"/>
                      <a:r>
                        <a:rPr lang="en-US" sz="1200" kern="1200" dirty="0">
                          <a:latin typeface="+mj-lt"/>
                        </a:rPr>
                        <a:t>70,050</a:t>
                      </a:r>
                      <a:endParaRPr lang="en-US" sz="1200" kern="1200" dirty="0">
                        <a:solidFill>
                          <a:schemeClr val="bg1"/>
                        </a:solidFill>
                        <a:latin typeface="+mj-lt"/>
                        <a:ea typeface="+mn-ea"/>
                        <a:cs typeface="Segoe UI Light" panose="020B0502040204020203" pitchFamily="34" charset="0"/>
                      </a:endParaRPr>
                    </a:p>
                  </a:txBody>
                  <a:tcPr marL="0" marR="0" marT="0" marB="0" anchor="ctr"/>
                </a:tc>
                <a:tc>
                  <a:txBody>
                    <a:bodyPr/>
                    <a:lstStyle/>
                    <a:p>
                      <a:pPr algn="ctr"/>
                      <a:r>
                        <a:rPr lang="en-US" sz="1200" kern="1200" dirty="0">
                          <a:latin typeface="+mj-lt"/>
                        </a:rPr>
                        <a:t>32</a:t>
                      </a:r>
                      <a:endParaRPr lang="en-US" sz="1200" kern="1200" dirty="0">
                        <a:solidFill>
                          <a:schemeClr val="bg1"/>
                        </a:solidFill>
                        <a:latin typeface="+mj-lt"/>
                        <a:ea typeface="+mn-ea"/>
                        <a:cs typeface="Segoe UI Light" panose="020B0502040204020203" pitchFamily="34" charset="0"/>
                      </a:endParaRPr>
                    </a:p>
                  </a:txBody>
                  <a:tcPr marL="0" marR="0" marT="0" marB="0" anchor="ctr"/>
                </a:tc>
                <a:tc>
                  <a:txBody>
                    <a:bodyPr/>
                    <a:lstStyle/>
                    <a:p>
                      <a:pPr algn="ctr">
                        <a:lnSpc>
                          <a:spcPct val="107000"/>
                        </a:lnSpc>
                        <a:spcAft>
                          <a:spcPts val="0"/>
                        </a:spcAft>
                      </a:pPr>
                      <a:r>
                        <a:rPr lang="en-US" sz="1200" dirty="0">
                          <a:effectLst/>
                          <a:latin typeface="+mj-lt"/>
                        </a:rPr>
                        <a:t>128,000</a:t>
                      </a:r>
                      <a:endParaRPr lang="en-US" sz="1200" dirty="0">
                        <a:solidFill>
                          <a:schemeClr val="bg1"/>
                        </a:solidFill>
                        <a:effectLst/>
                        <a:latin typeface="+mj-lt"/>
                        <a:ea typeface="MS Mincho" panose="02020609040205080304" pitchFamily="49" charset="-128"/>
                        <a:cs typeface="Segoe UI Light" panose="020B0502040204020203" pitchFamily="34" charset="0"/>
                      </a:endParaRPr>
                    </a:p>
                  </a:txBody>
                  <a:tcPr marL="0" marR="0" marT="0" marB="0" anchor="ctr"/>
                </a:tc>
                <a:tc>
                  <a:txBody>
                    <a:bodyPr/>
                    <a:lstStyle/>
                    <a:p>
                      <a:pPr algn="ctr">
                        <a:lnSpc>
                          <a:spcPct val="107000"/>
                        </a:lnSpc>
                        <a:spcAft>
                          <a:spcPts val="0"/>
                        </a:spcAft>
                      </a:pPr>
                      <a:r>
                        <a:rPr lang="en-US" sz="1200" dirty="0">
                          <a:effectLst/>
                          <a:latin typeface="+mj-lt"/>
                        </a:rPr>
                        <a:t>1024 MB/sec</a:t>
                      </a:r>
                      <a:endParaRPr lang="en-US" sz="1200" dirty="0">
                        <a:solidFill>
                          <a:schemeClr val="bg1"/>
                        </a:solidFill>
                        <a:effectLst/>
                        <a:latin typeface="+mj-lt"/>
                        <a:ea typeface="MS Mincho" panose="02020609040205080304" pitchFamily="49" charset="-128"/>
                        <a:cs typeface="Segoe UI Light" panose="020B0502040204020203" pitchFamily="34" charset="0"/>
                      </a:endParaRPr>
                    </a:p>
                  </a:txBody>
                  <a:tcPr marL="0" marR="0" marT="0" marB="0" anchor="ctr"/>
                </a:tc>
                <a:tc>
                  <a:txBody>
                    <a:bodyPr/>
                    <a:lstStyle/>
                    <a:p>
                      <a:pPr marL="0" marR="0" indent="0" algn="ctr" defTabSz="914400" rtl="0" eaLnBrk="1" fontAlgn="auto" latinLnBrk="0" hangingPunct="1">
                        <a:lnSpc>
                          <a:spcPct val="107000"/>
                        </a:lnSpc>
                        <a:spcBef>
                          <a:spcPts val="0"/>
                        </a:spcBef>
                        <a:spcAft>
                          <a:spcPts val="0"/>
                        </a:spcAft>
                        <a:buClrTx/>
                        <a:buSzTx/>
                        <a:buFontTx/>
                        <a:buNone/>
                        <a:tabLst/>
                        <a:defRPr/>
                      </a:pPr>
                      <a:r>
                        <a:rPr lang="en-US" sz="1200" dirty="0">
                          <a:effectLst/>
                          <a:latin typeface="+mj-lt"/>
                        </a:rPr>
                        <a:t>30 Gbps</a:t>
                      </a:r>
                      <a:endParaRPr lang="en-US" sz="1200" dirty="0">
                        <a:solidFill>
                          <a:schemeClr val="bg1"/>
                        </a:solidFill>
                        <a:effectLst/>
                        <a:latin typeface="+mj-lt"/>
                        <a:ea typeface="MS Mincho" panose="02020609040205080304" pitchFamily="49" charset="-128"/>
                        <a:cs typeface="Segoe UI Light" panose="020B0502040204020203" pitchFamily="34" charset="0"/>
                      </a:endParaRPr>
                    </a:p>
                  </a:txBody>
                  <a:tcPr marL="0" marR="0" marT="0" marB="0" anchor="ctr"/>
                </a:tc>
                <a:tc>
                  <a:txBody>
                    <a:bodyPr/>
                    <a:lstStyle/>
                    <a:p>
                      <a:pPr algn="ctr">
                        <a:lnSpc>
                          <a:spcPct val="107000"/>
                        </a:lnSpc>
                        <a:spcAft>
                          <a:spcPts val="0"/>
                        </a:spcAft>
                      </a:pPr>
                      <a:r>
                        <a:rPr lang="en-US" sz="1200" dirty="0">
                          <a:effectLst/>
                          <a:latin typeface="+mj-lt"/>
                        </a:rPr>
                        <a:t>$ 4.412 </a:t>
                      </a:r>
                      <a:endParaRPr lang="en-US" sz="1200" dirty="0">
                        <a:solidFill>
                          <a:schemeClr val="bg1"/>
                        </a:solidFill>
                        <a:effectLst/>
                        <a:latin typeface="+mj-lt"/>
                        <a:ea typeface="MS Mincho" panose="02020609040205080304" pitchFamily="49" charset="-128"/>
                        <a:cs typeface="Segoe UI Light" panose="020B0502040204020203" pitchFamily="34" charset="0"/>
                      </a:endParaRPr>
                    </a:p>
                  </a:txBody>
                  <a:tcPr marL="0" marR="0" marT="0" marB="0" anchor="ctr"/>
                </a:tc>
                <a:tc>
                  <a:txBody>
                    <a:bodyPr/>
                    <a:lstStyle/>
                    <a:p>
                      <a:pPr marL="0" marR="0" lvl="0" indent="0" algn="ctr" defTabSz="914367" rtl="0" eaLnBrk="1" fontAlgn="auto" latinLnBrk="0" hangingPunct="1">
                        <a:lnSpc>
                          <a:spcPct val="107000"/>
                        </a:lnSpc>
                        <a:spcBef>
                          <a:spcPts val="0"/>
                        </a:spcBef>
                        <a:spcAft>
                          <a:spcPts val="0"/>
                        </a:spcAft>
                        <a:buClrTx/>
                        <a:buSzTx/>
                        <a:buFontTx/>
                        <a:buNone/>
                        <a:tabLst/>
                        <a:defRPr/>
                      </a:pPr>
                      <a:r>
                        <a:rPr lang="en-US" sz="1200" dirty="0">
                          <a:effectLst/>
                          <a:latin typeface="+mj-lt"/>
                        </a:rPr>
                        <a:t>OLTP/OLAP</a:t>
                      </a:r>
                      <a:endParaRPr lang="en-US" sz="1200" dirty="0">
                        <a:solidFill>
                          <a:schemeClr val="bg1"/>
                        </a:solidFill>
                        <a:effectLst/>
                        <a:latin typeface="+mj-lt"/>
                        <a:ea typeface="MS Mincho" panose="02020609040205080304" pitchFamily="49" charset="-128"/>
                        <a:cs typeface="Segoe UI Light" panose="020B0502040204020203" pitchFamily="34" charset="0"/>
                      </a:endParaRPr>
                    </a:p>
                  </a:txBody>
                  <a:tcPr marL="0" marR="0" marT="0" marB="0" anchor="ctr"/>
                </a:tc>
                <a:tc vMerge="1">
                  <a:txBody>
                    <a:bodyPr/>
                    <a:lstStyle/>
                    <a:p>
                      <a:pPr algn="ctr">
                        <a:lnSpc>
                          <a:spcPct val="107000"/>
                        </a:lnSpc>
                        <a:spcAft>
                          <a:spcPts val="0"/>
                        </a:spcAft>
                      </a:pPr>
                      <a:endParaRPr lang="en-US" sz="1200">
                        <a:solidFill>
                          <a:srgbClr val="FF0000"/>
                        </a:solidFill>
                        <a:effectLst/>
                        <a:latin typeface="+mn-lt"/>
                        <a:ea typeface="MS Mincho" panose="02020609040205080304" pitchFamily="49" charset="-128"/>
                        <a:cs typeface="Segoe UI Light"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488043825"/>
                  </a:ext>
                </a:extLst>
              </a:tr>
              <a:tr h="116635">
                <a:tc rowSpan="7">
                  <a:txBody>
                    <a:bodyPr/>
                    <a:lstStyle/>
                    <a:p>
                      <a:pPr algn="ctr"/>
                      <a:r>
                        <a:rPr lang="en-US" sz="1200" kern="1200" dirty="0">
                          <a:latin typeface="+mj-lt"/>
                        </a:rPr>
                        <a:t>M</a:t>
                      </a:r>
                      <a:endParaRPr lang="en-US" sz="1200" kern="1200" dirty="0">
                        <a:solidFill>
                          <a:schemeClr val="bg1"/>
                        </a:solidFill>
                        <a:latin typeface="+mj-lt"/>
                        <a:ea typeface="+mn-ea"/>
                        <a:cs typeface="Segoe UI Light" panose="020B0502040204020203" pitchFamily="34" charset="0"/>
                      </a:endParaRPr>
                    </a:p>
                  </a:txBody>
                  <a:tcPr marL="0" marR="0" marT="0" marB="0" anchor="ctr"/>
                </a:tc>
                <a:tc>
                  <a:txBody>
                    <a:bodyPr/>
                    <a:lstStyle/>
                    <a:p>
                      <a:pPr algn="ctr"/>
                      <a:r>
                        <a:rPr lang="en-US" sz="1200" kern="1200" dirty="0">
                          <a:latin typeface="+mj-lt"/>
                        </a:rPr>
                        <a:t>M32ts</a:t>
                      </a:r>
                      <a:endParaRPr lang="en-US" sz="1200" kern="1200" dirty="0">
                        <a:solidFill>
                          <a:schemeClr val="tx1"/>
                        </a:solidFill>
                        <a:latin typeface="+mj-lt"/>
                        <a:ea typeface="+mn-ea"/>
                        <a:cs typeface="Segoe UI Light" panose="020B0502040204020203" pitchFamily="34" charset="0"/>
                      </a:endParaRPr>
                    </a:p>
                  </a:txBody>
                  <a:tcPr marL="0" marR="0" marT="0" marB="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kern="1200">
                          <a:latin typeface="+mj-lt"/>
                        </a:rPr>
                        <a:t>32 vCPU, 192 </a:t>
                      </a:r>
                      <a:r>
                        <a:rPr lang="en-US" sz="1200" kern="1200" err="1">
                          <a:latin typeface="+mj-lt"/>
                        </a:rPr>
                        <a:t>GiB</a:t>
                      </a:r>
                      <a:endParaRPr lang="en-US" sz="1200" kern="1200">
                        <a:solidFill>
                          <a:schemeClr val="tx1"/>
                        </a:solidFill>
                        <a:latin typeface="+mj-lt"/>
                        <a:ea typeface="+mn-ea"/>
                        <a:cs typeface="Segoe UI Light" panose="020B0502040204020203" pitchFamily="34" charset="0"/>
                      </a:endParaRPr>
                    </a:p>
                  </a:txBody>
                  <a:tcPr marL="0" marR="0" marT="0" marB="0" anchor="ctr"/>
                </a:tc>
                <a:tc>
                  <a:txBody>
                    <a:bodyPr/>
                    <a:lstStyle/>
                    <a:p>
                      <a:pPr algn="ctr"/>
                      <a:r>
                        <a:rPr lang="en-US" sz="1200" kern="1200">
                          <a:latin typeface="+mj-lt"/>
                        </a:rPr>
                        <a:t>1,000 </a:t>
                      </a:r>
                      <a:r>
                        <a:rPr lang="en-US" sz="1200" kern="1200" err="1">
                          <a:latin typeface="+mj-lt"/>
                        </a:rPr>
                        <a:t>GiB</a:t>
                      </a:r>
                      <a:endParaRPr lang="en-US" sz="1200" kern="1200">
                        <a:solidFill>
                          <a:schemeClr val="tx1"/>
                        </a:solidFill>
                        <a:latin typeface="+mj-lt"/>
                        <a:ea typeface="+mn-ea"/>
                        <a:cs typeface="Segoe UI Light" panose="020B0502040204020203" pitchFamily="34" charset="0"/>
                      </a:endParaRPr>
                    </a:p>
                  </a:txBody>
                  <a:tcPr marL="0" marR="0" marT="0" marB="0" anchor="ctr"/>
                </a:tc>
                <a:tc>
                  <a:txBody>
                    <a:bodyPr/>
                    <a:lstStyle/>
                    <a:p>
                      <a:pPr algn="ctr"/>
                      <a:r>
                        <a:rPr lang="en-US" sz="1200" kern="1200">
                          <a:latin typeface="+mj-lt"/>
                        </a:rPr>
                        <a:t>33,670</a:t>
                      </a:r>
                      <a:endParaRPr lang="en-US" sz="1200" kern="1200">
                        <a:solidFill>
                          <a:schemeClr val="tx1"/>
                        </a:solidFill>
                        <a:latin typeface="+mj-lt"/>
                        <a:ea typeface="+mn-ea"/>
                        <a:cs typeface="Segoe UI Light" panose="020B0502040204020203" pitchFamily="34" charset="0"/>
                      </a:endParaRPr>
                    </a:p>
                  </a:txBody>
                  <a:tcPr marL="0" marR="0" marT="0" marB="0" anchor="ctr"/>
                </a:tc>
                <a:tc>
                  <a:txBody>
                    <a:bodyPr/>
                    <a:lstStyle/>
                    <a:p>
                      <a:pPr algn="ctr"/>
                      <a:r>
                        <a:rPr lang="en-US" sz="1200" kern="1200">
                          <a:latin typeface="+mj-lt"/>
                        </a:rPr>
                        <a:t>16</a:t>
                      </a:r>
                      <a:endParaRPr lang="en-US" sz="1200" kern="1200">
                        <a:solidFill>
                          <a:schemeClr val="tx1"/>
                        </a:solidFill>
                        <a:latin typeface="+mj-lt"/>
                        <a:ea typeface="+mn-ea"/>
                        <a:cs typeface="Segoe UI Light" panose="020B0502040204020203" pitchFamily="34" charset="0"/>
                      </a:endParaRPr>
                    </a:p>
                  </a:txBody>
                  <a:tcPr marL="0" marR="0" marT="0" marB="0" anchor="ctr"/>
                </a:tc>
                <a:tc>
                  <a:txBody>
                    <a:bodyPr/>
                    <a:lstStyle/>
                    <a:p>
                      <a:pPr algn="ctr">
                        <a:lnSpc>
                          <a:spcPct val="107000"/>
                        </a:lnSpc>
                        <a:spcAft>
                          <a:spcPts val="0"/>
                        </a:spcAft>
                      </a:pPr>
                      <a:r>
                        <a:rPr lang="en-US" sz="1200">
                          <a:effectLst/>
                          <a:latin typeface="+mj-lt"/>
                        </a:rPr>
                        <a:t>40,000</a:t>
                      </a:r>
                      <a:endParaRPr lang="en-US" sz="1200">
                        <a:solidFill>
                          <a:schemeClr val="tx1"/>
                        </a:solidFill>
                        <a:effectLst/>
                        <a:latin typeface="+mj-lt"/>
                        <a:ea typeface="MS Mincho" panose="02020609040205080304" pitchFamily="49" charset="-128"/>
                        <a:cs typeface="Segoe UI Light" panose="020B0502040204020203" pitchFamily="34" charset="0"/>
                      </a:endParaRPr>
                    </a:p>
                  </a:txBody>
                  <a:tcPr marL="0" marR="0" marT="0" marB="0" anchor="ctr"/>
                </a:tc>
                <a:tc>
                  <a:txBody>
                    <a:bodyPr/>
                    <a:lstStyle/>
                    <a:p>
                      <a:pPr algn="ctr">
                        <a:lnSpc>
                          <a:spcPct val="107000"/>
                        </a:lnSpc>
                        <a:spcAft>
                          <a:spcPts val="0"/>
                        </a:spcAft>
                      </a:pPr>
                      <a:r>
                        <a:rPr lang="en-US" sz="1200">
                          <a:effectLst/>
                          <a:latin typeface="+mj-lt"/>
                        </a:rPr>
                        <a:t>400 MB/sec</a:t>
                      </a:r>
                      <a:endParaRPr lang="en-US" sz="1200">
                        <a:solidFill>
                          <a:schemeClr val="tx1"/>
                        </a:solidFill>
                        <a:effectLst/>
                        <a:latin typeface="+mj-lt"/>
                        <a:ea typeface="MS Mincho" panose="02020609040205080304" pitchFamily="49" charset="-128"/>
                        <a:cs typeface="Segoe UI Light" panose="020B0502040204020203" pitchFamily="34" charset="0"/>
                      </a:endParaRPr>
                    </a:p>
                  </a:txBody>
                  <a:tcPr marL="0" marR="0" marT="0" marB="0" anchor="ctr"/>
                </a:tc>
                <a:tc>
                  <a:txBody>
                    <a:bodyPr/>
                    <a:lstStyle/>
                    <a:p>
                      <a:pPr marL="0" marR="0" lvl="0" indent="0" algn="ctr" defTabSz="914367" rtl="0" eaLnBrk="1" fontAlgn="auto" latinLnBrk="0" hangingPunct="1">
                        <a:lnSpc>
                          <a:spcPct val="107000"/>
                        </a:lnSpc>
                        <a:spcBef>
                          <a:spcPts val="0"/>
                        </a:spcBef>
                        <a:spcAft>
                          <a:spcPts val="0"/>
                        </a:spcAft>
                        <a:buClrTx/>
                        <a:buSzTx/>
                        <a:buFontTx/>
                        <a:buNone/>
                        <a:tabLst/>
                        <a:defRPr/>
                      </a:pPr>
                      <a:r>
                        <a:rPr kumimoji="0" lang="en-US" sz="1200" u="none" strike="noStrike" kern="1200" cap="none" spc="0" normalizeH="0" baseline="0" noProof="0">
                          <a:ln>
                            <a:noFill/>
                          </a:ln>
                          <a:effectLst/>
                          <a:uLnTx/>
                          <a:uFillTx/>
                          <a:latin typeface="+mj-lt"/>
                        </a:rPr>
                        <a:t>8 Gbps</a:t>
                      </a:r>
                      <a:endParaRPr kumimoji="0" lang="en-US" sz="1200" b="0" i="0" u="none" strike="noStrike" kern="1200" cap="none" spc="0" normalizeH="0" baseline="0" noProof="0">
                        <a:ln>
                          <a:noFill/>
                        </a:ln>
                        <a:solidFill>
                          <a:schemeClr val="tx1"/>
                        </a:solidFill>
                        <a:effectLst/>
                        <a:uLnTx/>
                        <a:uFillTx/>
                        <a:latin typeface="+mj-lt"/>
                        <a:ea typeface="MS Mincho" panose="02020609040205080304" pitchFamily="49" charset="-128"/>
                        <a:cs typeface="Segoe UI Light" panose="020B0502040204020203" pitchFamily="34" charset="0"/>
                      </a:endParaRPr>
                    </a:p>
                  </a:txBody>
                  <a:tcPr marL="0" marR="0" marT="0" marB="0" anchor="ctr"/>
                </a:tc>
                <a:tc>
                  <a:txBody>
                    <a:bodyPr/>
                    <a:lstStyle/>
                    <a:p>
                      <a:pPr algn="ctr">
                        <a:lnSpc>
                          <a:spcPct val="107000"/>
                        </a:lnSpc>
                        <a:spcAft>
                          <a:spcPts val="0"/>
                        </a:spcAft>
                      </a:pPr>
                      <a:r>
                        <a:rPr lang="en-US" sz="1200">
                          <a:effectLst/>
                          <a:latin typeface="+mj-lt"/>
                        </a:rPr>
                        <a:t>$ 2.707</a:t>
                      </a:r>
                      <a:endParaRPr lang="en-US" sz="1200">
                        <a:solidFill>
                          <a:schemeClr val="tx1"/>
                        </a:solidFill>
                        <a:effectLst/>
                        <a:latin typeface="+mj-lt"/>
                        <a:ea typeface="MS Mincho" panose="02020609040205080304" pitchFamily="49" charset="-128"/>
                        <a:cs typeface="Segoe UI Light" panose="020B0502040204020203" pitchFamily="34" charset="0"/>
                      </a:endParaRPr>
                    </a:p>
                  </a:txBody>
                  <a:tcPr marL="0" marR="0" marT="0" marB="0" anchor="ctr"/>
                </a:tc>
                <a:tc>
                  <a:txBody>
                    <a:bodyPr/>
                    <a:lstStyle/>
                    <a:p>
                      <a:pPr algn="ctr">
                        <a:lnSpc>
                          <a:spcPct val="107000"/>
                        </a:lnSpc>
                        <a:spcAft>
                          <a:spcPts val="0"/>
                        </a:spcAft>
                      </a:pPr>
                      <a:r>
                        <a:rPr lang="en-US" sz="1200">
                          <a:effectLst/>
                          <a:latin typeface="+mj-lt"/>
                        </a:rPr>
                        <a:t>OLTP</a:t>
                      </a:r>
                      <a:endParaRPr lang="en-US" sz="1200">
                        <a:solidFill>
                          <a:schemeClr val="tx1"/>
                        </a:solidFill>
                        <a:effectLst/>
                        <a:latin typeface="+mj-lt"/>
                        <a:ea typeface="MS Mincho" panose="02020609040205080304" pitchFamily="49" charset="-128"/>
                        <a:cs typeface="Segoe UI Light" panose="020B0502040204020203" pitchFamily="34" charset="0"/>
                      </a:endParaRPr>
                    </a:p>
                  </a:txBody>
                  <a:tcPr marL="0" marR="0" marT="0" marB="0" anchor="ctr"/>
                </a:tc>
                <a:tc rowSpan="7">
                  <a:txBody>
                    <a:bodyPr/>
                    <a:lstStyle/>
                    <a:p>
                      <a:pPr algn="ctr">
                        <a:lnSpc>
                          <a:spcPct val="107000"/>
                        </a:lnSpc>
                        <a:spcAft>
                          <a:spcPts val="0"/>
                        </a:spcAft>
                      </a:pPr>
                      <a:r>
                        <a:rPr lang="en-US" sz="1200" u="none" strike="noStrike" kern="1200">
                          <a:effectLst/>
                          <a:latin typeface="+mj-lt"/>
                        </a:rPr>
                        <a:t>Intel® </a:t>
                      </a:r>
                      <a:br>
                        <a:rPr lang="en-US" sz="1200" u="none" strike="noStrike" kern="1200">
                          <a:effectLst/>
                          <a:latin typeface="+mj-lt"/>
                        </a:rPr>
                      </a:br>
                      <a:r>
                        <a:rPr lang="en-US" sz="1200" u="none" strike="noStrike" kern="1200">
                          <a:effectLst/>
                          <a:latin typeface="+mj-lt"/>
                        </a:rPr>
                        <a:t>Xeon® </a:t>
                      </a:r>
                      <a:br>
                        <a:rPr lang="en-US" sz="1200" u="none" strike="noStrike" kern="1200">
                          <a:effectLst/>
                          <a:latin typeface="+mj-lt"/>
                        </a:rPr>
                      </a:br>
                      <a:r>
                        <a:rPr lang="en-US" sz="1200" u="none" strike="noStrike" kern="1200">
                          <a:effectLst/>
                          <a:latin typeface="+mj-lt"/>
                        </a:rPr>
                        <a:t>E7-8890 v3 (Haswell)</a:t>
                      </a:r>
                      <a:endParaRPr lang="en-US" sz="1200">
                        <a:solidFill>
                          <a:schemeClr val="bg1"/>
                        </a:solidFill>
                        <a:effectLst/>
                        <a:latin typeface="+mj-lt"/>
                        <a:ea typeface="MS Mincho" panose="02020609040205080304" pitchFamily="49" charset="-128"/>
                        <a:cs typeface="Segoe UI Light" panose="020B0502040204020203" pitchFamily="34" charset="0"/>
                      </a:endParaRPr>
                    </a:p>
                  </a:txBody>
                  <a:tcPr marL="0" marR="0" marT="0" marB="0" anchor="ctr"/>
                </a:tc>
                <a:tc rowSpan="7">
                  <a:txBody>
                    <a:bodyPr/>
                    <a:lstStyle/>
                    <a:p>
                      <a:pPr marL="0" marR="0" lvl="0" indent="0" algn="ctr" defTabSz="914367" rtl="0" eaLnBrk="1" fontAlgn="auto" latinLnBrk="0" hangingPunct="1">
                        <a:lnSpc>
                          <a:spcPct val="107000"/>
                        </a:lnSpc>
                        <a:spcBef>
                          <a:spcPts val="0"/>
                        </a:spcBef>
                        <a:spcAft>
                          <a:spcPts val="0"/>
                        </a:spcAft>
                        <a:buClrTx/>
                        <a:buSzTx/>
                        <a:buFontTx/>
                        <a:buNone/>
                        <a:tabLst/>
                        <a:defRPr/>
                      </a:pPr>
                      <a:r>
                        <a:rPr lang="en-US" sz="1200" dirty="0">
                          <a:effectLst/>
                          <a:latin typeface="+mj-lt"/>
                        </a:rPr>
                        <a:t>HANA,</a:t>
                      </a:r>
                      <a:br>
                        <a:rPr lang="en-US" sz="1200" dirty="0">
                          <a:effectLst/>
                          <a:latin typeface="+mj-lt"/>
                        </a:rPr>
                      </a:br>
                      <a:r>
                        <a:rPr lang="en-US" sz="1200" dirty="0">
                          <a:effectLst/>
                          <a:latin typeface="+mj-lt"/>
                        </a:rPr>
                        <a:t>App, Any DB certified</a:t>
                      </a:r>
                      <a:endParaRPr lang="en-US" sz="1200" dirty="0">
                        <a:solidFill>
                          <a:schemeClr val="bg1"/>
                        </a:solidFill>
                        <a:effectLst/>
                        <a:latin typeface="+mj-lt"/>
                        <a:ea typeface="MS Mincho" panose="02020609040205080304" pitchFamily="49" charset="-128"/>
                        <a:cs typeface="Segoe UI Light" panose="020B0502040204020203" pitchFamily="34" charset="0"/>
                      </a:endParaRPr>
                    </a:p>
                  </a:txBody>
                  <a:tcPr marL="0" marR="0" marT="0" marB="0" anchor="ctr"/>
                </a:tc>
                <a:extLst>
                  <a:ext uri="{0D108BD9-81ED-4DB2-BD59-A6C34878D82A}">
                    <a16:rowId xmlns:a16="http://schemas.microsoft.com/office/drawing/2014/main" val="3038148523"/>
                  </a:ext>
                </a:extLst>
              </a:tr>
              <a:tr h="116635">
                <a:tc vMerge="1">
                  <a:txBody>
                    <a:bodyPr/>
                    <a:lstStyle/>
                    <a:p>
                      <a:pPr algn="ctr"/>
                      <a:endParaRPr lang="en-US" sz="1200" kern="1200">
                        <a:solidFill>
                          <a:schemeClr val="tx1"/>
                        </a:solidFill>
                        <a:latin typeface="+mj-lt"/>
                        <a:ea typeface="+mn-ea"/>
                        <a:cs typeface="Segoe UI Light" panose="020B0502040204020203" pitchFamily="34" charset="0"/>
                      </a:endParaRPr>
                    </a:p>
                  </a:txBody>
                  <a:tcPr marL="0" marR="0" marT="0" marB="0" anchor="ctr"/>
                </a:tc>
                <a:tc>
                  <a:txBody>
                    <a:bodyPr/>
                    <a:lstStyle/>
                    <a:p>
                      <a:pPr algn="ctr"/>
                      <a:r>
                        <a:rPr lang="en-US" sz="1200" kern="1200">
                          <a:latin typeface="+mj-lt"/>
                        </a:rPr>
                        <a:t>M32ls</a:t>
                      </a:r>
                      <a:endParaRPr lang="en-US" sz="1200" kern="1200">
                        <a:solidFill>
                          <a:schemeClr val="bg1"/>
                        </a:solidFill>
                        <a:latin typeface="+mj-lt"/>
                        <a:ea typeface="+mn-ea"/>
                        <a:cs typeface="Segoe UI Light" panose="020B0502040204020203" pitchFamily="34" charset="0"/>
                      </a:endParaRPr>
                    </a:p>
                  </a:txBody>
                  <a:tcPr marL="0" marR="0" marT="0" marB="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kern="1200">
                          <a:latin typeface="+mj-lt"/>
                        </a:rPr>
                        <a:t>32 vCPU, 256 </a:t>
                      </a:r>
                      <a:r>
                        <a:rPr lang="en-US" sz="1200" kern="1200" err="1">
                          <a:latin typeface="+mj-lt"/>
                        </a:rPr>
                        <a:t>GiB</a:t>
                      </a:r>
                      <a:endParaRPr lang="en-US" sz="1200" kern="1200">
                        <a:solidFill>
                          <a:schemeClr val="bg1"/>
                        </a:solidFill>
                        <a:latin typeface="+mj-lt"/>
                        <a:ea typeface="+mn-ea"/>
                        <a:cs typeface="Segoe UI Light" panose="020B0502040204020203" pitchFamily="34" charset="0"/>
                      </a:endParaRPr>
                    </a:p>
                  </a:txBody>
                  <a:tcPr marL="0" marR="0" marT="0" marB="0" anchor="ctr"/>
                </a:tc>
                <a:tc>
                  <a:txBody>
                    <a:bodyPr/>
                    <a:lstStyle/>
                    <a:p>
                      <a:pPr algn="ctr"/>
                      <a:r>
                        <a:rPr lang="en-US" sz="1200" kern="1200">
                          <a:latin typeface="+mj-lt"/>
                        </a:rPr>
                        <a:t>1,000 </a:t>
                      </a:r>
                      <a:r>
                        <a:rPr lang="en-US" sz="1200" kern="1200" err="1">
                          <a:latin typeface="+mj-lt"/>
                        </a:rPr>
                        <a:t>GiB</a:t>
                      </a:r>
                      <a:endParaRPr lang="en-US" sz="1200" kern="1200">
                        <a:solidFill>
                          <a:schemeClr val="bg1"/>
                        </a:solidFill>
                        <a:latin typeface="+mj-lt"/>
                        <a:ea typeface="+mn-ea"/>
                        <a:cs typeface="Segoe UI Light" panose="020B0502040204020203" pitchFamily="34" charset="0"/>
                      </a:endParaRPr>
                    </a:p>
                  </a:txBody>
                  <a:tcPr marL="0" marR="0" marT="0" marB="0" anchor="ctr"/>
                </a:tc>
                <a:tc>
                  <a:txBody>
                    <a:bodyPr/>
                    <a:lstStyle/>
                    <a:p>
                      <a:pPr algn="ctr"/>
                      <a:r>
                        <a:rPr lang="en-US" sz="1200" kern="1200">
                          <a:latin typeface="+mj-lt"/>
                        </a:rPr>
                        <a:t>33,300</a:t>
                      </a:r>
                      <a:endParaRPr lang="en-US" sz="1200" kern="1200">
                        <a:solidFill>
                          <a:schemeClr val="bg1"/>
                        </a:solidFill>
                        <a:latin typeface="+mj-lt"/>
                        <a:ea typeface="+mn-ea"/>
                        <a:cs typeface="Segoe UI Light" panose="020B0502040204020203" pitchFamily="34" charset="0"/>
                      </a:endParaRPr>
                    </a:p>
                  </a:txBody>
                  <a:tcPr marL="0" marR="0" marT="0" marB="0" anchor="ctr"/>
                </a:tc>
                <a:tc>
                  <a:txBody>
                    <a:bodyPr/>
                    <a:lstStyle/>
                    <a:p>
                      <a:pPr algn="ctr"/>
                      <a:r>
                        <a:rPr lang="en-US" sz="1200" kern="1200">
                          <a:latin typeface="+mj-lt"/>
                        </a:rPr>
                        <a:t>16</a:t>
                      </a:r>
                      <a:endParaRPr lang="en-US" sz="1200" kern="1200">
                        <a:solidFill>
                          <a:schemeClr val="bg1"/>
                        </a:solidFill>
                        <a:latin typeface="+mj-lt"/>
                        <a:ea typeface="+mn-ea"/>
                        <a:cs typeface="Segoe UI Light" panose="020B0502040204020203" pitchFamily="34" charset="0"/>
                      </a:endParaRPr>
                    </a:p>
                  </a:txBody>
                  <a:tcPr marL="0" marR="0" marT="0" marB="0" anchor="ctr"/>
                </a:tc>
                <a:tc>
                  <a:txBody>
                    <a:bodyPr/>
                    <a:lstStyle/>
                    <a:p>
                      <a:pPr algn="ctr">
                        <a:lnSpc>
                          <a:spcPct val="107000"/>
                        </a:lnSpc>
                        <a:spcAft>
                          <a:spcPts val="0"/>
                        </a:spcAft>
                      </a:pPr>
                      <a:r>
                        <a:rPr lang="en-US" sz="1200">
                          <a:effectLst/>
                          <a:latin typeface="+mj-lt"/>
                        </a:rPr>
                        <a:t>40,000</a:t>
                      </a:r>
                      <a:endParaRPr lang="en-US" sz="1200">
                        <a:solidFill>
                          <a:schemeClr val="bg1"/>
                        </a:solidFill>
                        <a:effectLst/>
                        <a:latin typeface="+mj-lt"/>
                        <a:ea typeface="MS Mincho" panose="02020609040205080304" pitchFamily="49" charset="-128"/>
                        <a:cs typeface="Segoe UI Light" panose="020B0502040204020203" pitchFamily="34" charset="0"/>
                      </a:endParaRPr>
                    </a:p>
                  </a:txBody>
                  <a:tcPr marL="0" marR="0" marT="0" marB="0" anchor="ctr"/>
                </a:tc>
                <a:tc>
                  <a:txBody>
                    <a:bodyPr/>
                    <a:lstStyle/>
                    <a:p>
                      <a:pPr algn="ctr">
                        <a:lnSpc>
                          <a:spcPct val="107000"/>
                        </a:lnSpc>
                        <a:spcAft>
                          <a:spcPts val="0"/>
                        </a:spcAft>
                      </a:pPr>
                      <a:r>
                        <a:rPr lang="en-US" sz="1200">
                          <a:effectLst/>
                          <a:latin typeface="+mj-lt"/>
                        </a:rPr>
                        <a:t>400 MB/sec</a:t>
                      </a:r>
                      <a:endParaRPr lang="en-US" sz="1200">
                        <a:solidFill>
                          <a:schemeClr val="bg1"/>
                        </a:solidFill>
                        <a:effectLst/>
                        <a:latin typeface="+mj-lt"/>
                        <a:ea typeface="MS Mincho" panose="02020609040205080304" pitchFamily="49" charset="-128"/>
                        <a:cs typeface="Segoe UI Light" panose="020B0502040204020203" pitchFamily="34" charset="0"/>
                      </a:endParaRPr>
                    </a:p>
                  </a:txBody>
                  <a:tcPr marL="0" marR="0" marT="0" marB="0" anchor="ctr"/>
                </a:tc>
                <a:tc>
                  <a:txBody>
                    <a:bodyPr/>
                    <a:lstStyle/>
                    <a:p>
                      <a:pPr marL="0" marR="0" lvl="0" indent="0" algn="ctr" defTabSz="914367" rtl="0" eaLnBrk="1" fontAlgn="auto" latinLnBrk="0" hangingPunct="1">
                        <a:lnSpc>
                          <a:spcPct val="107000"/>
                        </a:lnSpc>
                        <a:spcBef>
                          <a:spcPts val="0"/>
                        </a:spcBef>
                        <a:spcAft>
                          <a:spcPts val="0"/>
                        </a:spcAft>
                        <a:buClrTx/>
                        <a:buSzTx/>
                        <a:buFontTx/>
                        <a:buNone/>
                        <a:tabLst/>
                        <a:defRPr/>
                      </a:pPr>
                      <a:r>
                        <a:rPr kumimoji="0" lang="en-US" sz="1200" u="none" strike="noStrike" kern="1200" cap="none" spc="0" normalizeH="0" baseline="0" noProof="0">
                          <a:ln>
                            <a:noFill/>
                          </a:ln>
                          <a:effectLst/>
                          <a:uLnTx/>
                          <a:uFillTx/>
                          <a:latin typeface="+mj-lt"/>
                        </a:rPr>
                        <a:t>8 Gbps</a:t>
                      </a:r>
                      <a:endParaRPr kumimoji="0" lang="en-US" sz="1200" b="0" i="0" u="none" strike="noStrike" kern="1200" cap="none" spc="0" normalizeH="0" baseline="0" noProof="0">
                        <a:ln>
                          <a:noFill/>
                        </a:ln>
                        <a:solidFill>
                          <a:schemeClr val="bg1"/>
                        </a:solidFill>
                        <a:effectLst/>
                        <a:uLnTx/>
                        <a:uFillTx/>
                        <a:latin typeface="+mj-lt"/>
                        <a:ea typeface="MS Mincho" panose="02020609040205080304" pitchFamily="49" charset="-128"/>
                        <a:cs typeface="Segoe UI Light" panose="020B0502040204020203" pitchFamily="34" charset="0"/>
                      </a:endParaRPr>
                    </a:p>
                  </a:txBody>
                  <a:tcPr marL="0" marR="0" marT="0" marB="0" anchor="ctr"/>
                </a:tc>
                <a:tc>
                  <a:txBody>
                    <a:bodyPr/>
                    <a:lstStyle/>
                    <a:p>
                      <a:pPr algn="ctr">
                        <a:lnSpc>
                          <a:spcPct val="107000"/>
                        </a:lnSpc>
                        <a:spcAft>
                          <a:spcPts val="0"/>
                        </a:spcAft>
                      </a:pPr>
                      <a:r>
                        <a:rPr lang="en-US" sz="1200">
                          <a:effectLst/>
                          <a:latin typeface="+mj-lt"/>
                        </a:rPr>
                        <a:t>$ 2.873</a:t>
                      </a:r>
                      <a:endParaRPr lang="en-US" sz="1200">
                        <a:solidFill>
                          <a:schemeClr val="bg1"/>
                        </a:solidFill>
                        <a:effectLst/>
                        <a:latin typeface="+mj-lt"/>
                        <a:ea typeface="MS Mincho" panose="02020609040205080304" pitchFamily="49" charset="-128"/>
                        <a:cs typeface="Segoe UI Light" panose="020B0502040204020203" pitchFamily="34" charset="0"/>
                      </a:endParaRPr>
                    </a:p>
                  </a:txBody>
                  <a:tcPr marL="0" marR="0" marT="0" marB="0" anchor="ctr"/>
                </a:tc>
                <a:tc>
                  <a:txBody>
                    <a:bodyPr/>
                    <a:lstStyle/>
                    <a:p>
                      <a:pPr algn="ctr">
                        <a:lnSpc>
                          <a:spcPct val="107000"/>
                        </a:lnSpc>
                        <a:spcAft>
                          <a:spcPts val="0"/>
                        </a:spcAft>
                      </a:pPr>
                      <a:r>
                        <a:rPr lang="en-US" sz="1200">
                          <a:effectLst/>
                          <a:latin typeface="+mj-lt"/>
                        </a:rPr>
                        <a:t>OLTP</a:t>
                      </a:r>
                      <a:endParaRPr lang="en-US" sz="1200">
                        <a:solidFill>
                          <a:schemeClr val="bg1"/>
                        </a:solidFill>
                        <a:effectLst/>
                        <a:latin typeface="+mj-lt"/>
                        <a:ea typeface="MS Mincho" panose="02020609040205080304" pitchFamily="49" charset="-128"/>
                        <a:cs typeface="Segoe UI Light" panose="020B0502040204020203" pitchFamily="34" charset="0"/>
                      </a:endParaRPr>
                    </a:p>
                  </a:txBody>
                  <a:tcPr marL="0" marR="0" marT="0" marB="0" anchor="ctr"/>
                </a:tc>
                <a:tc vMerge="1">
                  <a:txBody>
                    <a:bodyPr/>
                    <a:lstStyle/>
                    <a:p>
                      <a:pPr algn="ctr">
                        <a:lnSpc>
                          <a:spcPct val="107000"/>
                        </a:lnSpc>
                        <a:spcAft>
                          <a:spcPts val="0"/>
                        </a:spcAft>
                      </a:pPr>
                      <a:endParaRPr lang="en-US" sz="1100">
                        <a:solidFill>
                          <a:schemeClr val="tx1"/>
                        </a:solidFill>
                        <a:effectLst/>
                        <a:latin typeface="+mj-lt"/>
                        <a:ea typeface="MS Mincho" panose="02020609040205080304" pitchFamily="49" charset="-128"/>
                        <a:cs typeface="Segoe UI Light" panose="020B0502040204020203" pitchFamily="34" charset="0"/>
                      </a:endParaRPr>
                    </a:p>
                  </a:txBody>
                  <a:tcPr marL="0" marR="0" marT="0" marB="0" anchor="ctr"/>
                </a:tc>
                <a:tc vMerge="1">
                  <a:txBody>
                    <a:bodyPr/>
                    <a:lstStyle/>
                    <a:p>
                      <a:pPr marL="0" marR="0" lvl="0" indent="0" algn="ctr" defTabSz="914367" rtl="0" eaLnBrk="1" fontAlgn="auto" latinLnBrk="0" hangingPunct="1">
                        <a:lnSpc>
                          <a:spcPct val="107000"/>
                        </a:lnSpc>
                        <a:spcBef>
                          <a:spcPts val="0"/>
                        </a:spcBef>
                        <a:spcAft>
                          <a:spcPts val="0"/>
                        </a:spcAft>
                        <a:buClrTx/>
                        <a:buSzTx/>
                        <a:buFontTx/>
                        <a:buNone/>
                        <a:tabLst/>
                        <a:defRPr/>
                      </a:pPr>
                      <a:endParaRPr lang="en-US" sz="1100">
                        <a:solidFill>
                          <a:schemeClr val="tx1"/>
                        </a:solidFill>
                        <a:effectLst/>
                        <a:latin typeface="+mj-lt"/>
                        <a:ea typeface="MS Mincho" panose="02020609040205080304" pitchFamily="49" charset="-128"/>
                        <a:cs typeface="Segoe UI Light" panose="020B0502040204020203" pitchFamily="34" charset="0"/>
                      </a:endParaRPr>
                    </a:p>
                  </a:txBody>
                  <a:tcPr marL="0" marR="0" marT="0" marB="0" anchor="ctr"/>
                </a:tc>
                <a:extLst>
                  <a:ext uri="{0D108BD9-81ED-4DB2-BD59-A6C34878D82A}">
                    <a16:rowId xmlns:a16="http://schemas.microsoft.com/office/drawing/2014/main" val="3662276157"/>
                  </a:ext>
                </a:extLst>
              </a:tr>
              <a:tr h="116635">
                <a:tc vMerge="1">
                  <a:txBody>
                    <a:bodyPr/>
                    <a:lstStyle/>
                    <a:p>
                      <a:pPr algn="ctr"/>
                      <a:endParaRPr lang="en-US" sz="1200" kern="1200">
                        <a:solidFill>
                          <a:schemeClr val="tx1"/>
                        </a:solidFill>
                        <a:latin typeface="+mj-lt"/>
                        <a:ea typeface="+mn-ea"/>
                        <a:cs typeface="Segoe UI Light" panose="020B0502040204020203" pitchFamily="34" charset="0"/>
                      </a:endParaRPr>
                    </a:p>
                  </a:txBody>
                  <a:tcPr marL="0" marR="0" marT="0" marB="0" anchor="ctr"/>
                </a:tc>
                <a:tc>
                  <a:txBody>
                    <a:bodyPr/>
                    <a:lstStyle/>
                    <a:p>
                      <a:pPr algn="ctr"/>
                      <a:r>
                        <a:rPr lang="en-US" sz="1200" kern="1200">
                          <a:latin typeface="+mj-lt"/>
                        </a:rPr>
                        <a:t>M64ls</a:t>
                      </a:r>
                      <a:endParaRPr lang="en-US" sz="1200" kern="1200">
                        <a:solidFill>
                          <a:schemeClr val="bg1"/>
                        </a:solidFill>
                        <a:latin typeface="+mj-lt"/>
                        <a:ea typeface="+mn-ea"/>
                        <a:cs typeface="Segoe UI Light" panose="020B0502040204020203" pitchFamily="34" charset="0"/>
                      </a:endParaRPr>
                    </a:p>
                  </a:txBody>
                  <a:tcPr marL="0" marR="0" marT="0" marB="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kern="1200">
                          <a:latin typeface="+mj-lt"/>
                        </a:rPr>
                        <a:t>64 vCPU, 512 </a:t>
                      </a:r>
                      <a:r>
                        <a:rPr lang="en-US" sz="1200" kern="1200" err="1">
                          <a:latin typeface="+mj-lt"/>
                        </a:rPr>
                        <a:t>GiB</a:t>
                      </a:r>
                      <a:endParaRPr lang="en-US" sz="1200" kern="1200">
                        <a:solidFill>
                          <a:schemeClr val="bg1"/>
                        </a:solidFill>
                        <a:latin typeface="+mj-lt"/>
                        <a:ea typeface="+mn-ea"/>
                        <a:cs typeface="Segoe UI Light" panose="020B0502040204020203" pitchFamily="34" charset="0"/>
                      </a:endParaRPr>
                    </a:p>
                  </a:txBody>
                  <a:tcPr marL="0" marR="0" marT="0" marB="0" anchor="ctr"/>
                </a:tc>
                <a:tc>
                  <a:txBody>
                    <a:bodyPr/>
                    <a:lstStyle/>
                    <a:p>
                      <a:pPr algn="ctr"/>
                      <a:r>
                        <a:rPr lang="en-US" sz="1200" kern="1200">
                          <a:latin typeface="+mj-lt"/>
                        </a:rPr>
                        <a:t>2,000 </a:t>
                      </a:r>
                      <a:r>
                        <a:rPr lang="en-US" sz="1200" kern="1200" err="1">
                          <a:latin typeface="+mj-lt"/>
                        </a:rPr>
                        <a:t>GiB</a:t>
                      </a:r>
                      <a:endParaRPr lang="en-US" sz="1200" kern="1200">
                        <a:solidFill>
                          <a:schemeClr val="bg1"/>
                        </a:solidFill>
                        <a:latin typeface="+mj-lt"/>
                        <a:ea typeface="+mn-ea"/>
                        <a:cs typeface="Segoe UI Light" panose="020B0502040204020203" pitchFamily="34" charset="0"/>
                      </a:endParaRPr>
                    </a:p>
                  </a:txBody>
                  <a:tcPr marL="0" marR="0" marT="0" marB="0" anchor="ctr"/>
                </a:tc>
                <a:tc>
                  <a:txBody>
                    <a:bodyPr/>
                    <a:lstStyle/>
                    <a:p>
                      <a:pPr algn="ctr"/>
                      <a:r>
                        <a:rPr lang="en-US" sz="1200" kern="1200">
                          <a:latin typeface="+mj-lt"/>
                        </a:rPr>
                        <a:t>66,600</a:t>
                      </a:r>
                      <a:endParaRPr lang="en-US" sz="1200" kern="1200">
                        <a:solidFill>
                          <a:schemeClr val="bg1"/>
                        </a:solidFill>
                        <a:latin typeface="+mj-lt"/>
                        <a:ea typeface="+mn-ea"/>
                        <a:cs typeface="Segoe UI Light" panose="020B0502040204020203" pitchFamily="34" charset="0"/>
                      </a:endParaRPr>
                    </a:p>
                  </a:txBody>
                  <a:tcPr marL="0" marR="0" marT="0" marB="0" anchor="ctr"/>
                </a:tc>
                <a:tc>
                  <a:txBody>
                    <a:bodyPr/>
                    <a:lstStyle/>
                    <a:p>
                      <a:pPr algn="ctr"/>
                      <a:r>
                        <a:rPr lang="en-US" sz="1200" kern="1200">
                          <a:latin typeface="+mj-lt"/>
                        </a:rPr>
                        <a:t>32</a:t>
                      </a:r>
                      <a:endParaRPr lang="en-US" sz="1200" kern="1200">
                        <a:solidFill>
                          <a:schemeClr val="bg1"/>
                        </a:solidFill>
                        <a:latin typeface="+mj-lt"/>
                        <a:ea typeface="+mn-ea"/>
                        <a:cs typeface="Segoe UI Light" panose="020B0502040204020203" pitchFamily="34" charset="0"/>
                      </a:endParaRPr>
                    </a:p>
                  </a:txBody>
                  <a:tcPr marL="0" marR="0" marT="0" marB="0" anchor="ctr"/>
                </a:tc>
                <a:tc>
                  <a:txBody>
                    <a:bodyPr/>
                    <a:lstStyle/>
                    <a:p>
                      <a:pPr algn="ctr">
                        <a:lnSpc>
                          <a:spcPct val="107000"/>
                        </a:lnSpc>
                        <a:spcAft>
                          <a:spcPts val="0"/>
                        </a:spcAft>
                      </a:pPr>
                      <a:r>
                        <a:rPr lang="en-US" sz="1200">
                          <a:effectLst/>
                          <a:latin typeface="+mj-lt"/>
                        </a:rPr>
                        <a:t>80,000</a:t>
                      </a:r>
                      <a:endParaRPr lang="en-US" sz="1200">
                        <a:solidFill>
                          <a:schemeClr val="bg1"/>
                        </a:solidFill>
                        <a:effectLst/>
                        <a:latin typeface="+mj-lt"/>
                        <a:ea typeface="MS Mincho" panose="02020609040205080304" pitchFamily="49" charset="-128"/>
                        <a:cs typeface="Segoe UI Light" panose="020B0502040204020203" pitchFamily="34" charset="0"/>
                      </a:endParaRPr>
                    </a:p>
                  </a:txBody>
                  <a:tcPr marL="0" marR="0" marT="0" marB="0" anchor="ctr"/>
                </a:tc>
                <a:tc>
                  <a:txBody>
                    <a:bodyPr/>
                    <a:lstStyle/>
                    <a:p>
                      <a:pPr algn="ctr">
                        <a:lnSpc>
                          <a:spcPct val="107000"/>
                        </a:lnSpc>
                        <a:spcAft>
                          <a:spcPts val="0"/>
                        </a:spcAft>
                      </a:pPr>
                      <a:r>
                        <a:rPr lang="en-US" sz="1200">
                          <a:effectLst/>
                          <a:latin typeface="+mj-lt"/>
                        </a:rPr>
                        <a:t>800 MB/sec</a:t>
                      </a:r>
                      <a:endParaRPr lang="en-US" sz="1200">
                        <a:solidFill>
                          <a:schemeClr val="bg1"/>
                        </a:solidFill>
                        <a:effectLst/>
                        <a:latin typeface="+mj-lt"/>
                        <a:ea typeface="MS Mincho" panose="02020609040205080304" pitchFamily="49" charset="-128"/>
                        <a:cs typeface="Segoe UI Light" panose="020B0502040204020203" pitchFamily="34" charset="0"/>
                      </a:endParaRPr>
                    </a:p>
                  </a:txBody>
                  <a:tcPr marL="0" marR="0" marT="0" marB="0" anchor="ctr"/>
                </a:tc>
                <a:tc>
                  <a:txBody>
                    <a:bodyPr/>
                    <a:lstStyle/>
                    <a:p>
                      <a:pPr marL="0" marR="0" lvl="0" indent="0" algn="ctr" defTabSz="914367" rtl="0" eaLnBrk="1" fontAlgn="auto" latinLnBrk="0" hangingPunct="1">
                        <a:lnSpc>
                          <a:spcPct val="107000"/>
                        </a:lnSpc>
                        <a:spcBef>
                          <a:spcPts val="0"/>
                        </a:spcBef>
                        <a:spcAft>
                          <a:spcPts val="0"/>
                        </a:spcAft>
                        <a:buClrTx/>
                        <a:buSzTx/>
                        <a:buFontTx/>
                        <a:buNone/>
                        <a:tabLst/>
                        <a:defRPr/>
                      </a:pPr>
                      <a:r>
                        <a:rPr kumimoji="0" lang="en-US" sz="1200" u="none" strike="noStrike" kern="1200" cap="none" spc="0" normalizeH="0" baseline="0" noProof="0">
                          <a:ln>
                            <a:noFill/>
                          </a:ln>
                          <a:effectLst/>
                          <a:uLnTx/>
                          <a:uFillTx/>
                          <a:latin typeface="+mj-lt"/>
                        </a:rPr>
                        <a:t>16 Gbps</a:t>
                      </a:r>
                      <a:endParaRPr kumimoji="0" lang="en-US" sz="1200" b="0" i="0" u="none" strike="noStrike" kern="1200" cap="none" spc="0" normalizeH="0" baseline="0" noProof="0">
                        <a:ln>
                          <a:noFill/>
                        </a:ln>
                        <a:solidFill>
                          <a:schemeClr val="bg1"/>
                        </a:solidFill>
                        <a:effectLst/>
                        <a:uLnTx/>
                        <a:uFillTx/>
                        <a:latin typeface="+mj-lt"/>
                        <a:ea typeface="MS Mincho" panose="02020609040205080304" pitchFamily="49" charset="-128"/>
                        <a:cs typeface="Segoe UI Light" panose="020B0502040204020203" pitchFamily="34" charset="0"/>
                      </a:endParaRPr>
                    </a:p>
                  </a:txBody>
                  <a:tcPr marL="0" marR="0" marT="0" marB="0" anchor="ctr"/>
                </a:tc>
                <a:tc>
                  <a:txBody>
                    <a:bodyPr/>
                    <a:lstStyle/>
                    <a:p>
                      <a:pPr algn="ctr">
                        <a:lnSpc>
                          <a:spcPct val="107000"/>
                        </a:lnSpc>
                        <a:spcAft>
                          <a:spcPts val="0"/>
                        </a:spcAft>
                      </a:pPr>
                      <a:r>
                        <a:rPr lang="en-US" sz="1200">
                          <a:effectLst/>
                          <a:latin typeface="+mj-lt"/>
                        </a:rPr>
                        <a:t>$ 5.415</a:t>
                      </a:r>
                      <a:endParaRPr lang="en-US" sz="1200">
                        <a:solidFill>
                          <a:schemeClr val="bg1"/>
                        </a:solidFill>
                        <a:effectLst/>
                        <a:latin typeface="+mj-lt"/>
                        <a:ea typeface="MS Mincho" panose="02020609040205080304" pitchFamily="49" charset="-128"/>
                        <a:cs typeface="Segoe UI Light" panose="020B0502040204020203" pitchFamily="34" charset="0"/>
                      </a:endParaRPr>
                    </a:p>
                  </a:txBody>
                  <a:tcPr marL="0" marR="0" marT="0" marB="0" anchor="ctr"/>
                </a:tc>
                <a:tc>
                  <a:txBody>
                    <a:bodyPr/>
                    <a:lstStyle/>
                    <a:p>
                      <a:pPr algn="ctr">
                        <a:lnSpc>
                          <a:spcPct val="107000"/>
                        </a:lnSpc>
                        <a:spcAft>
                          <a:spcPts val="0"/>
                        </a:spcAft>
                      </a:pPr>
                      <a:r>
                        <a:rPr lang="en-US" sz="1200">
                          <a:effectLst/>
                          <a:latin typeface="+mj-lt"/>
                        </a:rPr>
                        <a:t>OLTP</a:t>
                      </a:r>
                      <a:endParaRPr lang="en-US" sz="1200">
                        <a:solidFill>
                          <a:schemeClr val="bg1"/>
                        </a:solidFill>
                        <a:effectLst/>
                        <a:latin typeface="+mj-lt"/>
                        <a:ea typeface="MS Mincho" panose="02020609040205080304" pitchFamily="49" charset="-128"/>
                        <a:cs typeface="Segoe UI Light" panose="020B0502040204020203" pitchFamily="34" charset="0"/>
                      </a:endParaRPr>
                    </a:p>
                  </a:txBody>
                  <a:tcPr marL="0" marR="0" marT="0" marB="0" anchor="ctr"/>
                </a:tc>
                <a:tc vMerge="1">
                  <a:txBody>
                    <a:bodyPr/>
                    <a:lstStyle/>
                    <a:p>
                      <a:pPr algn="ctr">
                        <a:lnSpc>
                          <a:spcPct val="107000"/>
                        </a:lnSpc>
                        <a:spcAft>
                          <a:spcPts val="0"/>
                        </a:spcAft>
                      </a:pPr>
                      <a:endParaRPr lang="en-US" sz="1100">
                        <a:solidFill>
                          <a:schemeClr val="tx1"/>
                        </a:solidFill>
                        <a:effectLst/>
                        <a:latin typeface="+mj-lt"/>
                        <a:ea typeface="MS Mincho" panose="02020609040205080304" pitchFamily="49" charset="-128"/>
                        <a:cs typeface="Segoe UI Light" panose="020B0502040204020203" pitchFamily="34" charset="0"/>
                      </a:endParaRPr>
                    </a:p>
                  </a:txBody>
                  <a:tcPr marL="0" marR="0" marT="0" marB="0" anchor="ctr"/>
                </a:tc>
                <a:tc vMerge="1">
                  <a:txBody>
                    <a:bodyPr/>
                    <a:lstStyle/>
                    <a:p>
                      <a:pPr marL="0" marR="0" lvl="0" indent="0" algn="ctr" defTabSz="914367" rtl="0" eaLnBrk="1" fontAlgn="auto" latinLnBrk="0" hangingPunct="1">
                        <a:lnSpc>
                          <a:spcPct val="107000"/>
                        </a:lnSpc>
                        <a:spcBef>
                          <a:spcPts val="0"/>
                        </a:spcBef>
                        <a:spcAft>
                          <a:spcPts val="0"/>
                        </a:spcAft>
                        <a:buClrTx/>
                        <a:buSzTx/>
                        <a:buFontTx/>
                        <a:buNone/>
                        <a:tabLst/>
                        <a:defRPr/>
                      </a:pPr>
                      <a:endParaRPr lang="en-US" sz="1100">
                        <a:solidFill>
                          <a:schemeClr val="tx1"/>
                        </a:solidFill>
                        <a:effectLst/>
                        <a:latin typeface="+mj-lt"/>
                        <a:ea typeface="MS Mincho" panose="02020609040205080304" pitchFamily="49" charset="-128"/>
                        <a:cs typeface="Segoe UI Light" panose="020B0502040204020203" pitchFamily="34" charset="0"/>
                      </a:endParaRPr>
                    </a:p>
                  </a:txBody>
                  <a:tcPr marL="0" marR="0" marT="0" marB="0" anchor="ctr"/>
                </a:tc>
                <a:extLst>
                  <a:ext uri="{0D108BD9-81ED-4DB2-BD59-A6C34878D82A}">
                    <a16:rowId xmlns:a16="http://schemas.microsoft.com/office/drawing/2014/main" val="3859064765"/>
                  </a:ext>
                </a:extLst>
              </a:tr>
              <a:tr h="116635">
                <a:tc vMerge="1">
                  <a:txBody>
                    <a:bodyPr/>
                    <a:lstStyle/>
                    <a:p>
                      <a:pPr algn="ctr"/>
                      <a:endParaRPr lang="en-US" sz="1200" kern="1200">
                        <a:solidFill>
                          <a:schemeClr val="tx1"/>
                        </a:solidFill>
                        <a:latin typeface="+mj-lt"/>
                        <a:ea typeface="+mn-ea"/>
                        <a:cs typeface="Segoe UI Light" panose="020B0502040204020203" pitchFamily="34" charset="0"/>
                      </a:endParaRPr>
                    </a:p>
                  </a:txBody>
                  <a:tcPr marL="0" marR="0" marT="0" marB="0" anchor="ctr"/>
                </a:tc>
                <a:tc>
                  <a:txBody>
                    <a:bodyPr/>
                    <a:lstStyle/>
                    <a:p>
                      <a:pPr algn="ctr"/>
                      <a:r>
                        <a:rPr lang="en-US" sz="1200" kern="1200">
                          <a:latin typeface="+mj-lt"/>
                        </a:rPr>
                        <a:t>M64s</a:t>
                      </a:r>
                      <a:endParaRPr lang="en-US" sz="1200" kern="1200">
                        <a:solidFill>
                          <a:schemeClr val="bg1"/>
                        </a:solidFill>
                        <a:latin typeface="+mj-lt"/>
                        <a:ea typeface="+mn-ea"/>
                        <a:cs typeface="Segoe UI Light" panose="020B0502040204020203" pitchFamily="34" charset="0"/>
                      </a:endParaRPr>
                    </a:p>
                  </a:txBody>
                  <a:tcPr marL="0" marR="0" marT="0" marB="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kern="1200">
                          <a:latin typeface="+mj-lt"/>
                        </a:rPr>
                        <a:t>64 vCPU, 1,024 </a:t>
                      </a:r>
                      <a:r>
                        <a:rPr lang="en-US" sz="1200" kern="1200" err="1">
                          <a:latin typeface="+mj-lt"/>
                        </a:rPr>
                        <a:t>GiB</a:t>
                      </a:r>
                      <a:endParaRPr lang="en-US" sz="1200" kern="1200">
                        <a:solidFill>
                          <a:schemeClr val="bg1"/>
                        </a:solidFill>
                        <a:latin typeface="+mj-lt"/>
                        <a:ea typeface="+mn-ea"/>
                        <a:cs typeface="Segoe UI Light" panose="020B0502040204020203" pitchFamily="34" charset="0"/>
                      </a:endParaRPr>
                    </a:p>
                  </a:txBody>
                  <a:tcPr marL="0" marR="0" marT="0" marB="0" anchor="ct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u="none" strike="noStrike" kern="1200" cap="none" spc="0" normalizeH="0" baseline="0" noProof="0">
                          <a:ln>
                            <a:noFill/>
                          </a:ln>
                          <a:effectLst/>
                          <a:uLnTx/>
                          <a:uFillTx/>
                          <a:latin typeface="+mj-lt"/>
                        </a:rPr>
                        <a:t>2,000 GiB</a:t>
                      </a:r>
                      <a:endParaRPr kumimoji="0" lang="en-US" sz="1200" b="0" i="0" u="none" strike="noStrike" kern="1200" cap="none" spc="0" normalizeH="0" baseline="0" noProof="0">
                        <a:ln>
                          <a:noFill/>
                        </a:ln>
                        <a:solidFill>
                          <a:schemeClr val="bg1"/>
                        </a:solidFill>
                        <a:effectLst/>
                        <a:uLnTx/>
                        <a:uFillTx/>
                        <a:latin typeface="+mj-lt"/>
                        <a:ea typeface="+mn-ea"/>
                        <a:cs typeface="Segoe UI Light" panose="020B0502040204020203" pitchFamily="34" charset="0"/>
                      </a:endParaRPr>
                    </a:p>
                  </a:txBody>
                  <a:tcPr marL="0" marR="0" marT="0" marB="0" anchor="ctr"/>
                </a:tc>
                <a:tc>
                  <a:txBody>
                    <a:bodyPr/>
                    <a:lstStyle/>
                    <a:p>
                      <a:pPr algn="ctr"/>
                      <a:r>
                        <a:rPr lang="en-US" sz="1200" kern="1200">
                          <a:latin typeface="+mj-lt"/>
                        </a:rPr>
                        <a:t>67,315</a:t>
                      </a:r>
                      <a:endParaRPr lang="en-US" sz="1200" kern="1200">
                        <a:solidFill>
                          <a:schemeClr val="bg1"/>
                        </a:solidFill>
                        <a:latin typeface="+mj-lt"/>
                        <a:ea typeface="+mn-ea"/>
                        <a:cs typeface="Segoe UI Light" panose="020B0502040204020203" pitchFamily="34" charset="0"/>
                      </a:endParaRPr>
                    </a:p>
                  </a:txBody>
                  <a:tcPr marL="0" marR="0" marT="0" marB="0" anchor="ctr"/>
                </a:tc>
                <a:tc>
                  <a:txBody>
                    <a:bodyPr/>
                    <a:lstStyle/>
                    <a:p>
                      <a:pPr algn="ctr"/>
                      <a:r>
                        <a:rPr lang="en-US" sz="1200" kern="1200">
                          <a:latin typeface="+mj-lt"/>
                        </a:rPr>
                        <a:t>32</a:t>
                      </a:r>
                      <a:endParaRPr lang="en-US" sz="1200" kern="1200">
                        <a:solidFill>
                          <a:schemeClr val="bg1"/>
                        </a:solidFill>
                        <a:latin typeface="+mj-lt"/>
                        <a:ea typeface="+mn-ea"/>
                        <a:cs typeface="Segoe UI Light" panose="020B0502040204020203" pitchFamily="34" charset="0"/>
                      </a:endParaRPr>
                    </a:p>
                  </a:txBody>
                  <a:tcPr marL="0" marR="0" marT="0" marB="0" anchor="ctr"/>
                </a:tc>
                <a:tc>
                  <a:txBody>
                    <a:bodyPr/>
                    <a:lstStyle/>
                    <a:p>
                      <a:pPr algn="ctr">
                        <a:lnSpc>
                          <a:spcPct val="107000"/>
                        </a:lnSpc>
                        <a:spcAft>
                          <a:spcPts val="0"/>
                        </a:spcAft>
                      </a:pPr>
                      <a:r>
                        <a:rPr lang="en-US" sz="1200">
                          <a:effectLst/>
                          <a:latin typeface="+mj-lt"/>
                        </a:rPr>
                        <a:t>80,000</a:t>
                      </a:r>
                      <a:endParaRPr lang="en-US" sz="1200">
                        <a:solidFill>
                          <a:schemeClr val="bg1"/>
                        </a:solidFill>
                        <a:effectLst/>
                        <a:latin typeface="+mj-lt"/>
                        <a:ea typeface="MS Mincho" panose="02020609040205080304" pitchFamily="49" charset="-128"/>
                        <a:cs typeface="Segoe UI Light" panose="020B0502040204020203" pitchFamily="34" charset="0"/>
                      </a:endParaRPr>
                    </a:p>
                  </a:txBody>
                  <a:tcPr marL="0" marR="0" marT="0" marB="0" anchor="ctr"/>
                </a:tc>
                <a:tc>
                  <a:txBody>
                    <a:bodyPr/>
                    <a:lstStyle/>
                    <a:p>
                      <a:pPr algn="ctr">
                        <a:lnSpc>
                          <a:spcPct val="107000"/>
                        </a:lnSpc>
                        <a:spcAft>
                          <a:spcPts val="0"/>
                        </a:spcAft>
                      </a:pPr>
                      <a:r>
                        <a:rPr lang="en-US" sz="1200">
                          <a:effectLst/>
                          <a:latin typeface="+mj-lt"/>
                        </a:rPr>
                        <a:t>800 MB/sec</a:t>
                      </a:r>
                      <a:endParaRPr lang="en-US" sz="1200">
                        <a:solidFill>
                          <a:schemeClr val="bg1"/>
                        </a:solidFill>
                        <a:effectLst/>
                        <a:latin typeface="+mj-lt"/>
                        <a:ea typeface="MS Mincho" panose="02020609040205080304" pitchFamily="49" charset="-128"/>
                        <a:cs typeface="Segoe UI Light" panose="020B0502040204020203" pitchFamily="34" charset="0"/>
                      </a:endParaRPr>
                    </a:p>
                  </a:txBody>
                  <a:tcPr marL="0" marR="0" marT="0" marB="0" anchor="ctr"/>
                </a:tc>
                <a:tc>
                  <a:txBody>
                    <a:bodyPr/>
                    <a:lstStyle/>
                    <a:p>
                      <a:pPr marL="0" marR="0" lvl="0" indent="0" algn="ctr" defTabSz="914367" rtl="0" eaLnBrk="1" fontAlgn="auto" latinLnBrk="0" hangingPunct="1">
                        <a:lnSpc>
                          <a:spcPct val="107000"/>
                        </a:lnSpc>
                        <a:spcBef>
                          <a:spcPts val="0"/>
                        </a:spcBef>
                        <a:spcAft>
                          <a:spcPts val="0"/>
                        </a:spcAft>
                        <a:buClrTx/>
                        <a:buSzTx/>
                        <a:buFontTx/>
                        <a:buNone/>
                        <a:tabLst/>
                        <a:defRPr/>
                      </a:pPr>
                      <a:r>
                        <a:rPr kumimoji="0" lang="en-US" sz="1200" u="none" strike="noStrike" kern="1200" cap="none" spc="0" normalizeH="0" baseline="0" noProof="0">
                          <a:ln>
                            <a:noFill/>
                          </a:ln>
                          <a:effectLst/>
                          <a:uLnTx/>
                          <a:uFillTx/>
                          <a:latin typeface="+mj-lt"/>
                        </a:rPr>
                        <a:t>16 Gbps</a:t>
                      </a:r>
                      <a:endParaRPr kumimoji="0" lang="en-US" sz="1200" b="0" i="0" u="none" strike="noStrike" kern="1200" cap="none" spc="0" normalizeH="0" baseline="0" noProof="0">
                        <a:ln>
                          <a:noFill/>
                        </a:ln>
                        <a:solidFill>
                          <a:schemeClr val="bg1"/>
                        </a:solidFill>
                        <a:effectLst/>
                        <a:uLnTx/>
                        <a:uFillTx/>
                        <a:latin typeface="+mj-lt"/>
                        <a:ea typeface="MS Mincho" panose="02020609040205080304" pitchFamily="49" charset="-128"/>
                        <a:cs typeface="Segoe UI Light" panose="020B0502040204020203" pitchFamily="34" charset="0"/>
                      </a:endParaRPr>
                    </a:p>
                  </a:txBody>
                  <a:tcPr marL="0" marR="0" marT="0" marB="0" anchor="ctr"/>
                </a:tc>
                <a:tc>
                  <a:txBody>
                    <a:bodyPr/>
                    <a:lstStyle/>
                    <a:p>
                      <a:pPr algn="ctr">
                        <a:lnSpc>
                          <a:spcPct val="107000"/>
                        </a:lnSpc>
                        <a:spcAft>
                          <a:spcPts val="0"/>
                        </a:spcAft>
                      </a:pPr>
                      <a:r>
                        <a:rPr lang="en-US" sz="1200" dirty="0">
                          <a:effectLst/>
                          <a:latin typeface="+mj-lt"/>
                        </a:rPr>
                        <a:t>$ 6.669 </a:t>
                      </a:r>
                      <a:endParaRPr lang="en-US" sz="1200" dirty="0">
                        <a:solidFill>
                          <a:schemeClr val="bg1"/>
                        </a:solidFill>
                        <a:effectLst/>
                        <a:latin typeface="+mj-lt"/>
                        <a:ea typeface="MS Mincho" panose="02020609040205080304" pitchFamily="49" charset="-128"/>
                        <a:cs typeface="Segoe UI Light" panose="020B0502040204020203" pitchFamily="34" charset="0"/>
                      </a:endParaRPr>
                    </a:p>
                  </a:txBody>
                  <a:tcPr marL="0" marR="0" marT="0" marB="0" anchor="ctr"/>
                </a:tc>
                <a:tc>
                  <a:txBody>
                    <a:bodyPr/>
                    <a:lstStyle/>
                    <a:p>
                      <a:pPr algn="ctr">
                        <a:lnSpc>
                          <a:spcPct val="107000"/>
                        </a:lnSpc>
                        <a:spcAft>
                          <a:spcPts val="0"/>
                        </a:spcAft>
                      </a:pPr>
                      <a:r>
                        <a:rPr lang="en-US" sz="1200">
                          <a:effectLst/>
                          <a:latin typeface="+mj-lt"/>
                        </a:rPr>
                        <a:t>OLTP/OLAP</a:t>
                      </a:r>
                      <a:endParaRPr lang="en-US" sz="1200">
                        <a:solidFill>
                          <a:schemeClr val="bg1"/>
                        </a:solidFill>
                        <a:effectLst/>
                        <a:latin typeface="+mj-lt"/>
                        <a:ea typeface="MS Mincho" panose="02020609040205080304" pitchFamily="49" charset="-128"/>
                        <a:cs typeface="Segoe UI Light" panose="020B0502040204020203" pitchFamily="34" charset="0"/>
                      </a:endParaRPr>
                    </a:p>
                  </a:txBody>
                  <a:tcPr marL="0" marR="0" marT="0" marB="0" anchor="ctr"/>
                </a:tc>
                <a:tc vMerge="1">
                  <a:txBody>
                    <a:bodyPr/>
                    <a:lstStyle/>
                    <a:p>
                      <a:pPr algn="ctr">
                        <a:lnSpc>
                          <a:spcPct val="107000"/>
                        </a:lnSpc>
                        <a:spcAft>
                          <a:spcPts val="0"/>
                        </a:spcAft>
                      </a:pPr>
                      <a:endParaRPr lang="en-US" sz="1100">
                        <a:solidFill>
                          <a:schemeClr val="tx1"/>
                        </a:solidFill>
                        <a:effectLst/>
                        <a:latin typeface="+mj-lt"/>
                        <a:ea typeface="MS Mincho" panose="02020609040205080304" pitchFamily="49" charset="-128"/>
                        <a:cs typeface="Segoe UI Light" panose="020B0502040204020203" pitchFamily="34" charset="0"/>
                      </a:endParaRPr>
                    </a:p>
                  </a:txBody>
                  <a:tcPr marL="0" marR="0" marT="0" marB="0" anchor="ctr"/>
                </a:tc>
                <a:tc vMerge="1">
                  <a:txBody>
                    <a:bodyPr/>
                    <a:lstStyle/>
                    <a:p>
                      <a:pPr marL="0" marR="0" lvl="0" indent="0" algn="ctr" defTabSz="914367" rtl="0" eaLnBrk="1" fontAlgn="auto" latinLnBrk="0" hangingPunct="1">
                        <a:lnSpc>
                          <a:spcPct val="107000"/>
                        </a:lnSpc>
                        <a:spcBef>
                          <a:spcPts val="0"/>
                        </a:spcBef>
                        <a:spcAft>
                          <a:spcPts val="0"/>
                        </a:spcAft>
                        <a:buClrTx/>
                        <a:buSzTx/>
                        <a:buFontTx/>
                        <a:buNone/>
                        <a:tabLst/>
                        <a:defRPr/>
                      </a:pPr>
                      <a:endParaRPr lang="en-US" sz="1100">
                        <a:solidFill>
                          <a:schemeClr val="tx1"/>
                        </a:solidFill>
                        <a:effectLst/>
                        <a:latin typeface="+mj-lt"/>
                        <a:ea typeface="MS Mincho" panose="02020609040205080304" pitchFamily="49" charset="-128"/>
                        <a:cs typeface="Segoe UI Light" panose="020B0502040204020203" pitchFamily="34" charset="0"/>
                      </a:endParaRPr>
                    </a:p>
                  </a:txBody>
                  <a:tcPr marL="0" marR="0" marT="0" marB="0" anchor="ctr"/>
                </a:tc>
                <a:extLst>
                  <a:ext uri="{0D108BD9-81ED-4DB2-BD59-A6C34878D82A}">
                    <a16:rowId xmlns:a16="http://schemas.microsoft.com/office/drawing/2014/main" val="2399396754"/>
                  </a:ext>
                </a:extLst>
              </a:tr>
              <a:tr h="116635">
                <a:tc vMerge="1">
                  <a:txBody>
                    <a:bodyPr/>
                    <a:lstStyle/>
                    <a:p>
                      <a:pPr algn="ctr"/>
                      <a:endParaRPr lang="en-US" sz="1200" kern="1200">
                        <a:solidFill>
                          <a:srgbClr val="FF0000"/>
                        </a:solidFill>
                        <a:latin typeface="+mn-lt"/>
                        <a:ea typeface="+mn-ea"/>
                        <a:cs typeface="Segoe UI Light"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kern="1200">
                          <a:latin typeface="+mj-lt"/>
                        </a:rPr>
                        <a:t>M64ms</a:t>
                      </a:r>
                      <a:endParaRPr lang="en-US" sz="1200" kern="1200">
                        <a:solidFill>
                          <a:schemeClr val="bg1"/>
                        </a:solidFill>
                        <a:latin typeface="+mj-lt"/>
                        <a:ea typeface="+mn-ea"/>
                        <a:cs typeface="Segoe UI Light" panose="020B0502040204020203" pitchFamily="34" charset="0"/>
                      </a:endParaRPr>
                    </a:p>
                  </a:txBody>
                  <a:tcPr marL="0" marR="0" marT="0" marB="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kern="1200">
                          <a:latin typeface="+mj-lt"/>
                        </a:rPr>
                        <a:t>64 vCPU, 1,792 </a:t>
                      </a:r>
                      <a:r>
                        <a:rPr lang="en-US" sz="1200" kern="1200" err="1">
                          <a:latin typeface="+mj-lt"/>
                        </a:rPr>
                        <a:t>GiB</a:t>
                      </a:r>
                      <a:endParaRPr lang="en-US" sz="1200" kern="1200">
                        <a:solidFill>
                          <a:schemeClr val="bg1"/>
                        </a:solidFill>
                        <a:latin typeface="+mj-lt"/>
                        <a:ea typeface="+mn-ea"/>
                        <a:cs typeface="Segoe UI Light" panose="020B0502040204020203" pitchFamily="34" charset="0"/>
                      </a:endParaRPr>
                    </a:p>
                  </a:txBody>
                  <a:tcPr marL="0" marR="0" marT="0" marB="0" anchor="ct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u="none" strike="noStrike" kern="1200" cap="none" spc="0" normalizeH="0" baseline="0" noProof="0">
                          <a:ln>
                            <a:noFill/>
                          </a:ln>
                          <a:effectLst/>
                          <a:uLnTx/>
                          <a:uFillTx/>
                          <a:latin typeface="+mj-lt"/>
                        </a:rPr>
                        <a:t>2,000 </a:t>
                      </a:r>
                      <a:r>
                        <a:rPr kumimoji="0" lang="en-US" sz="1200" u="none" strike="noStrike" kern="1200" cap="none" spc="0" normalizeH="0" baseline="0" noProof="0" err="1">
                          <a:ln>
                            <a:noFill/>
                          </a:ln>
                          <a:effectLst/>
                          <a:uLnTx/>
                          <a:uFillTx/>
                          <a:latin typeface="+mj-lt"/>
                        </a:rPr>
                        <a:t>GiB</a:t>
                      </a:r>
                      <a:endParaRPr kumimoji="0" lang="en-US" sz="1200" b="0" i="0" u="none" strike="noStrike" kern="1200" cap="none" spc="0" normalizeH="0" baseline="0" noProof="0">
                        <a:ln>
                          <a:noFill/>
                        </a:ln>
                        <a:solidFill>
                          <a:schemeClr val="bg1"/>
                        </a:solidFill>
                        <a:effectLst/>
                        <a:uLnTx/>
                        <a:uFillTx/>
                        <a:latin typeface="+mj-lt"/>
                        <a:ea typeface="+mn-ea"/>
                        <a:cs typeface="Segoe UI Light" panose="020B0502040204020203" pitchFamily="34" charset="0"/>
                      </a:endParaRPr>
                    </a:p>
                  </a:txBody>
                  <a:tcPr marL="0" marR="0" marT="0" marB="0" anchor="ctr"/>
                </a:tc>
                <a:tc>
                  <a:txBody>
                    <a:bodyPr/>
                    <a:lstStyle/>
                    <a:p>
                      <a:pPr algn="ctr"/>
                      <a:r>
                        <a:rPr lang="en-US" sz="1200" kern="1200">
                          <a:latin typeface="+mj-lt"/>
                        </a:rPr>
                        <a:t>68,930</a:t>
                      </a:r>
                      <a:endParaRPr lang="en-US" sz="1200" kern="1200">
                        <a:solidFill>
                          <a:schemeClr val="bg1"/>
                        </a:solidFill>
                        <a:latin typeface="+mj-lt"/>
                        <a:ea typeface="+mn-ea"/>
                        <a:cs typeface="Segoe UI Light" panose="020B0502040204020203" pitchFamily="34" charset="0"/>
                      </a:endParaRPr>
                    </a:p>
                  </a:txBody>
                  <a:tcPr marL="0" marR="0" marT="0" marB="0" anchor="ctr"/>
                </a:tc>
                <a:tc>
                  <a:txBody>
                    <a:bodyPr/>
                    <a:lstStyle/>
                    <a:p>
                      <a:pPr algn="ctr"/>
                      <a:r>
                        <a:rPr lang="en-US" sz="1200" kern="1200">
                          <a:latin typeface="+mj-lt"/>
                        </a:rPr>
                        <a:t>32</a:t>
                      </a:r>
                      <a:endParaRPr lang="en-US" sz="1200" kern="1200">
                        <a:solidFill>
                          <a:schemeClr val="bg1"/>
                        </a:solidFill>
                        <a:latin typeface="+mj-lt"/>
                        <a:ea typeface="+mn-ea"/>
                        <a:cs typeface="Segoe UI Light" panose="020B0502040204020203" pitchFamily="34" charset="0"/>
                      </a:endParaRPr>
                    </a:p>
                  </a:txBody>
                  <a:tcPr marL="0" marR="0" marT="0" marB="0" anchor="ctr"/>
                </a:tc>
                <a:tc>
                  <a:txBody>
                    <a:bodyPr/>
                    <a:lstStyle/>
                    <a:p>
                      <a:pPr algn="ctr">
                        <a:lnSpc>
                          <a:spcPct val="107000"/>
                        </a:lnSpc>
                        <a:spcAft>
                          <a:spcPts val="0"/>
                        </a:spcAft>
                      </a:pPr>
                      <a:r>
                        <a:rPr lang="en-US" sz="1200">
                          <a:effectLst/>
                          <a:latin typeface="+mj-lt"/>
                        </a:rPr>
                        <a:t>80,000</a:t>
                      </a:r>
                      <a:endParaRPr lang="en-US" sz="1200">
                        <a:solidFill>
                          <a:schemeClr val="bg1"/>
                        </a:solidFill>
                        <a:effectLst/>
                        <a:latin typeface="+mj-lt"/>
                        <a:ea typeface="MS Mincho" panose="02020609040205080304" pitchFamily="49" charset="-128"/>
                        <a:cs typeface="Segoe UI Light" panose="020B0502040204020203" pitchFamily="34" charset="0"/>
                      </a:endParaRPr>
                    </a:p>
                  </a:txBody>
                  <a:tcPr marL="0" marR="0" marT="0" marB="0" anchor="ctr"/>
                </a:tc>
                <a:tc>
                  <a:txBody>
                    <a:bodyPr/>
                    <a:lstStyle/>
                    <a:p>
                      <a:pPr algn="ctr">
                        <a:lnSpc>
                          <a:spcPct val="107000"/>
                        </a:lnSpc>
                        <a:spcAft>
                          <a:spcPts val="0"/>
                        </a:spcAft>
                      </a:pPr>
                      <a:r>
                        <a:rPr lang="en-US" sz="1200">
                          <a:effectLst/>
                          <a:latin typeface="+mj-lt"/>
                        </a:rPr>
                        <a:t>800 MB/sec</a:t>
                      </a:r>
                      <a:endParaRPr lang="en-US" sz="1200">
                        <a:solidFill>
                          <a:schemeClr val="bg1"/>
                        </a:solidFill>
                        <a:effectLst/>
                        <a:latin typeface="+mj-lt"/>
                        <a:ea typeface="MS Mincho" panose="02020609040205080304" pitchFamily="49" charset="-128"/>
                        <a:cs typeface="Segoe UI Light" panose="020B0502040204020203" pitchFamily="34" charset="0"/>
                      </a:endParaRPr>
                    </a:p>
                  </a:txBody>
                  <a:tcPr marL="0" marR="0" marT="0" marB="0" anchor="ctr"/>
                </a:tc>
                <a:tc>
                  <a:txBody>
                    <a:bodyPr/>
                    <a:lstStyle/>
                    <a:p>
                      <a:pPr marL="0" marR="0" lvl="0" indent="0" algn="ctr" defTabSz="914367" rtl="0" eaLnBrk="1" fontAlgn="auto" latinLnBrk="0" hangingPunct="1">
                        <a:lnSpc>
                          <a:spcPct val="107000"/>
                        </a:lnSpc>
                        <a:spcBef>
                          <a:spcPts val="0"/>
                        </a:spcBef>
                        <a:spcAft>
                          <a:spcPts val="0"/>
                        </a:spcAft>
                        <a:buClrTx/>
                        <a:buSzTx/>
                        <a:buFontTx/>
                        <a:buNone/>
                        <a:tabLst/>
                        <a:defRPr/>
                      </a:pPr>
                      <a:r>
                        <a:rPr kumimoji="0" lang="en-US" sz="1200" u="none" strike="noStrike" kern="1200" cap="none" spc="0" normalizeH="0" baseline="0" noProof="0">
                          <a:ln>
                            <a:noFill/>
                          </a:ln>
                          <a:effectLst/>
                          <a:uLnTx/>
                          <a:uFillTx/>
                          <a:latin typeface="+mj-lt"/>
                        </a:rPr>
                        <a:t>16 Gbps</a:t>
                      </a:r>
                      <a:endParaRPr kumimoji="0" lang="en-US" sz="1200" b="0" i="0" u="none" strike="noStrike" kern="1200" cap="none" spc="0" normalizeH="0" baseline="0" noProof="0">
                        <a:ln>
                          <a:noFill/>
                        </a:ln>
                        <a:solidFill>
                          <a:schemeClr val="bg1"/>
                        </a:solidFill>
                        <a:effectLst/>
                        <a:uLnTx/>
                        <a:uFillTx/>
                        <a:latin typeface="+mj-lt"/>
                        <a:ea typeface="MS Mincho" panose="02020609040205080304" pitchFamily="49" charset="-128"/>
                        <a:cs typeface="Segoe UI Light" panose="020B0502040204020203" pitchFamily="34" charset="0"/>
                      </a:endParaRPr>
                    </a:p>
                  </a:txBody>
                  <a:tcPr marL="0" marR="0" marT="0" marB="0" anchor="ctr"/>
                </a:tc>
                <a:tc>
                  <a:txBody>
                    <a:bodyPr/>
                    <a:lstStyle/>
                    <a:p>
                      <a:pPr algn="ctr">
                        <a:lnSpc>
                          <a:spcPct val="107000"/>
                        </a:lnSpc>
                        <a:spcAft>
                          <a:spcPts val="0"/>
                        </a:spcAft>
                      </a:pPr>
                      <a:r>
                        <a:rPr lang="en-US" sz="1200">
                          <a:effectLst/>
                          <a:latin typeface="+mj-lt"/>
                        </a:rPr>
                        <a:t>$ 10.337 </a:t>
                      </a:r>
                      <a:endParaRPr lang="en-US" sz="1200">
                        <a:solidFill>
                          <a:schemeClr val="bg1"/>
                        </a:solidFill>
                        <a:effectLst/>
                        <a:latin typeface="+mj-lt"/>
                        <a:ea typeface="MS Mincho" panose="02020609040205080304" pitchFamily="49" charset="-128"/>
                        <a:cs typeface="Segoe UI Light" panose="020B0502040204020203" pitchFamily="34" charset="0"/>
                      </a:endParaRPr>
                    </a:p>
                  </a:txBody>
                  <a:tcPr marL="0" marR="0" marT="0" marB="0" anchor="ctr"/>
                </a:tc>
                <a:tc>
                  <a:txBody>
                    <a:bodyPr/>
                    <a:lstStyle/>
                    <a:p>
                      <a:pPr algn="ctr">
                        <a:lnSpc>
                          <a:spcPct val="107000"/>
                        </a:lnSpc>
                        <a:spcAft>
                          <a:spcPts val="0"/>
                        </a:spcAft>
                      </a:pPr>
                      <a:r>
                        <a:rPr lang="en-US" sz="1200">
                          <a:effectLst/>
                          <a:latin typeface="+mj-lt"/>
                        </a:rPr>
                        <a:t>OLTP</a:t>
                      </a:r>
                      <a:endParaRPr lang="en-US" sz="1200">
                        <a:solidFill>
                          <a:schemeClr val="bg1"/>
                        </a:solidFill>
                        <a:effectLst/>
                        <a:latin typeface="+mj-lt"/>
                        <a:ea typeface="MS Mincho" panose="02020609040205080304" pitchFamily="49" charset="-128"/>
                        <a:cs typeface="Segoe UI Light" panose="020B0502040204020203" pitchFamily="34" charset="0"/>
                      </a:endParaRPr>
                    </a:p>
                  </a:txBody>
                  <a:tcPr marL="0" marR="0" marT="0" marB="0" anchor="ctr"/>
                </a:tc>
                <a:tc vMerge="1">
                  <a:txBody>
                    <a:bodyPr/>
                    <a:lstStyle/>
                    <a:p>
                      <a:pPr algn="ctr">
                        <a:lnSpc>
                          <a:spcPct val="107000"/>
                        </a:lnSpc>
                        <a:spcAft>
                          <a:spcPts val="0"/>
                        </a:spcAft>
                      </a:pPr>
                      <a:endParaRPr lang="en-US" sz="1400">
                        <a:solidFill>
                          <a:schemeClr val="bg1">
                            <a:lumMod val="65000"/>
                          </a:schemeClr>
                        </a:solidFill>
                        <a:effectLst/>
                        <a:latin typeface="+mn-lt"/>
                        <a:ea typeface="MS Mincho" panose="02020609040205080304" pitchFamily="49" charset="-128"/>
                        <a:cs typeface="Segoe UI Light"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142191714"/>
                  </a:ext>
                </a:extLst>
              </a:tr>
              <a:tr h="116635">
                <a:tc vMerge="1">
                  <a:txBody>
                    <a:bodyPr/>
                    <a:lstStyle/>
                    <a:p>
                      <a:pPr algn="ctr"/>
                      <a:endParaRPr lang="en-US" sz="1200" kern="1200">
                        <a:solidFill>
                          <a:srgbClr val="FF0000"/>
                        </a:solidFill>
                        <a:latin typeface="+mn-lt"/>
                        <a:ea typeface="+mn-ea"/>
                        <a:cs typeface="Segoe UI Light"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kern="1200">
                          <a:latin typeface="+mj-lt"/>
                        </a:rPr>
                        <a:t>M128s</a:t>
                      </a:r>
                      <a:endParaRPr lang="en-US" sz="1200" kern="1200">
                        <a:solidFill>
                          <a:schemeClr val="bg1"/>
                        </a:solidFill>
                        <a:latin typeface="+mj-lt"/>
                        <a:ea typeface="+mn-ea"/>
                        <a:cs typeface="Segoe UI Light" panose="020B0502040204020203" pitchFamily="34" charset="0"/>
                      </a:endParaRPr>
                    </a:p>
                  </a:txBody>
                  <a:tcPr marL="0" marR="0" marT="0" marB="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kern="1200" dirty="0">
                          <a:latin typeface="+mj-lt"/>
                        </a:rPr>
                        <a:t>128 vCPU, 2,048 </a:t>
                      </a:r>
                      <a:r>
                        <a:rPr lang="en-US" sz="1200" kern="1200" dirty="0" err="1">
                          <a:latin typeface="+mj-lt"/>
                        </a:rPr>
                        <a:t>GiB</a:t>
                      </a:r>
                      <a:endParaRPr lang="en-US" sz="1200" kern="1200" dirty="0">
                        <a:solidFill>
                          <a:schemeClr val="bg1"/>
                        </a:solidFill>
                        <a:latin typeface="+mj-lt"/>
                        <a:ea typeface="+mn-ea"/>
                        <a:cs typeface="Segoe UI Light" panose="020B0502040204020203" pitchFamily="34" charset="0"/>
                      </a:endParaRPr>
                    </a:p>
                  </a:txBody>
                  <a:tcPr marL="0" marR="0" marT="0" marB="0" anchor="ctr"/>
                </a:tc>
                <a:tc>
                  <a:txBody>
                    <a:bodyPr/>
                    <a:lstStyle/>
                    <a:p>
                      <a:pPr algn="ctr"/>
                      <a:r>
                        <a:rPr lang="en-US" sz="1200" kern="1200">
                          <a:latin typeface="+mj-lt"/>
                        </a:rPr>
                        <a:t>4,000 </a:t>
                      </a:r>
                      <a:r>
                        <a:rPr lang="en-US" sz="1200" kern="1200" err="1">
                          <a:latin typeface="+mj-lt"/>
                        </a:rPr>
                        <a:t>GiB</a:t>
                      </a:r>
                      <a:endParaRPr lang="en-US" sz="1200" kern="1200">
                        <a:solidFill>
                          <a:schemeClr val="bg1"/>
                        </a:solidFill>
                        <a:latin typeface="+mj-lt"/>
                        <a:ea typeface="+mn-ea"/>
                        <a:cs typeface="Segoe UI Light" panose="020B0502040204020203" pitchFamily="34" charset="0"/>
                      </a:endParaRPr>
                    </a:p>
                  </a:txBody>
                  <a:tcPr marL="0" marR="0" marT="0" marB="0" anchor="ctr"/>
                </a:tc>
                <a:tc>
                  <a:txBody>
                    <a:bodyPr/>
                    <a:lstStyle/>
                    <a:p>
                      <a:pPr algn="ctr"/>
                      <a:r>
                        <a:rPr lang="en-US" sz="1200" kern="1200">
                          <a:latin typeface="+mj-lt"/>
                        </a:rPr>
                        <a:t>134,630</a:t>
                      </a:r>
                      <a:endParaRPr lang="en-US" sz="1200" kern="1200">
                        <a:solidFill>
                          <a:schemeClr val="bg1"/>
                        </a:solidFill>
                        <a:latin typeface="+mj-lt"/>
                        <a:ea typeface="+mn-ea"/>
                        <a:cs typeface="Segoe UI Light" panose="020B0502040204020203" pitchFamily="34" charset="0"/>
                      </a:endParaRPr>
                    </a:p>
                  </a:txBody>
                  <a:tcPr marL="0" marR="0" marT="0" marB="0" anchor="ctr"/>
                </a:tc>
                <a:tc>
                  <a:txBody>
                    <a:bodyPr/>
                    <a:lstStyle/>
                    <a:p>
                      <a:pPr algn="ctr"/>
                      <a:r>
                        <a:rPr lang="en-US" sz="1200" kern="1200">
                          <a:latin typeface="+mj-lt"/>
                        </a:rPr>
                        <a:t>64</a:t>
                      </a:r>
                      <a:endParaRPr lang="en-US" sz="1200" kern="1200">
                        <a:solidFill>
                          <a:schemeClr val="bg1"/>
                        </a:solidFill>
                        <a:latin typeface="+mj-lt"/>
                        <a:ea typeface="+mn-ea"/>
                        <a:cs typeface="Segoe UI Light" panose="020B0502040204020203" pitchFamily="34" charset="0"/>
                      </a:endParaRPr>
                    </a:p>
                  </a:txBody>
                  <a:tcPr marL="0" marR="0" marT="0" marB="0" anchor="ctr"/>
                </a:tc>
                <a:tc>
                  <a:txBody>
                    <a:bodyPr/>
                    <a:lstStyle/>
                    <a:p>
                      <a:pPr algn="ctr">
                        <a:lnSpc>
                          <a:spcPct val="107000"/>
                        </a:lnSpc>
                        <a:spcAft>
                          <a:spcPts val="0"/>
                        </a:spcAft>
                      </a:pPr>
                      <a:r>
                        <a:rPr lang="en-US" sz="1200">
                          <a:effectLst/>
                          <a:latin typeface="+mj-lt"/>
                        </a:rPr>
                        <a:t>160,000</a:t>
                      </a:r>
                      <a:endParaRPr lang="en-US" sz="1200">
                        <a:solidFill>
                          <a:schemeClr val="bg1"/>
                        </a:solidFill>
                        <a:effectLst/>
                        <a:latin typeface="+mj-lt"/>
                        <a:ea typeface="MS Mincho" panose="02020609040205080304" pitchFamily="49" charset="-128"/>
                        <a:cs typeface="Segoe UI Light" panose="020B0502040204020203" pitchFamily="34" charset="0"/>
                      </a:endParaRPr>
                    </a:p>
                  </a:txBody>
                  <a:tcPr marL="0" marR="0" marT="0" marB="0" anchor="ctr"/>
                </a:tc>
                <a:tc>
                  <a:txBody>
                    <a:bodyPr/>
                    <a:lstStyle/>
                    <a:p>
                      <a:pPr algn="ctr">
                        <a:lnSpc>
                          <a:spcPct val="107000"/>
                        </a:lnSpc>
                        <a:spcAft>
                          <a:spcPts val="0"/>
                        </a:spcAft>
                      </a:pPr>
                      <a:r>
                        <a:rPr lang="en-US" sz="1200">
                          <a:effectLst/>
                          <a:latin typeface="+mj-lt"/>
                        </a:rPr>
                        <a:t>1,600 MB/sec</a:t>
                      </a:r>
                      <a:endParaRPr lang="en-US" sz="1200">
                        <a:solidFill>
                          <a:schemeClr val="bg1"/>
                        </a:solidFill>
                        <a:effectLst/>
                        <a:latin typeface="+mj-lt"/>
                        <a:ea typeface="MS Mincho" panose="02020609040205080304" pitchFamily="49" charset="-128"/>
                        <a:cs typeface="Segoe UI Light" panose="020B0502040204020203" pitchFamily="34" charset="0"/>
                      </a:endParaRPr>
                    </a:p>
                  </a:txBody>
                  <a:tcPr marL="0" marR="0" marT="0" marB="0" anchor="ctr"/>
                </a:tc>
                <a:tc>
                  <a:txBody>
                    <a:bodyPr/>
                    <a:lstStyle/>
                    <a:p>
                      <a:pPr marL="0" marR="0" lvl="0" indent="0" algn="ctr" defTabSz="914367" rtl="0" eaLnBrk="1" fontAlgn="auto" latinLnBrk="0" hangingPunct="1">
                        <a:lnSpc>
                          <a:spcPct val="107000"/>
                        </a:lnSpc>
                        <a:spcBef>
                          <a:spcPts val="0"/>
                        </a:spcBef>
                        <a:spcAft>
                          <a:spcPts val="0"/>
                        </a:spcAft>
                        <a:buClrTx/>
                        <a:buSzTx/>
                        <a:buFontTx/>
                        <a:buNone/>
                        <a:tabLst/>
                        <a:defRPr/>
                      </a:pPr>
                      <a:r>
                        <a:rPr kumimoji="0" lang="en-US" sz="1200" u="none" strike="noStrike" kern="1200" cap="none" spc="0" normalizeH="0" baseline="0" noProof="0">
                          <a:ln>
                            <a:noFill/>
                          </a:ln>
                          <a:effectLst/>
                          <a:uLnTx/>
                          <a:uFillTx/>
                          <a:latin typeface="+mj-lt"/>
                        </a:rPr>
                        <a:t>30 Gbps</a:t>
                      </a:r>
                      <a:endParaRPr kumimoji="0" lang="en-US" sz="1200" b="0" i="0" u="none" strike="noStrike" kern="1200" cap="none" spc="0" normalizeH="0" baseline="0" noProof="0">
                        <a:ln>
                          <a:noFill/>
                        </a:ln>
                        <a:solidFill>
                          <a:schemeClr val="bg1"/>
                        </a:solidFill>
                        <a:effectLst/>
                        <a:uLnTx/>
                        <a:uFillTx/>
                        <a:latin typeface="+mj-lt"/>
                        <a:ea typeface="MS Mincho" panose="02020609040205080304" pitchFamily="49" charset="-128"/>
                        <a:cs typeface="Segoe UI Light" panose="020B0502040204020203" pitchFamily="34" charset="0"/>
                      </a:endParaRPr>
                    </a:p>
                  </a:txBody>
                  <a:tcPr marL="0" marR="0" marT="0" marB="0" anchor="ctr"/>
                </a:tc>
                <a:tc>
                  <a:txBody>
                    <a:bodyPr/>
                    <a:lstStyle/>
                    <a:p>
                      <a:pPr algn="ctr">
                        <a:lnSpc>
                          <a:spcPct val="107000"/>
                        </a:lnSpc>
                        <a:spcAft>
                          <a:spcPts val="0"/>
                        </a:spcAft>
                      </a:pPr>
                      <a:r>
                        <a:rPr lang="en-US" sz="1200">
                          <a:effectLst/>
                          <a:latin typeface="+mj-lt"/>
                        </a:rPr>
                        <a:t>$ 13.338 </a:t>
                      </a:r>
                      <a:endParaRPr lang="en-US" sz="1200">
                        <a:solidFill>
                          <a:schemeClr val="bg1"/>
                        </a:solidFill>
                        <a:effectLst/>
                        <a:latin typeface="+mj-lt"/>
                        <a:ea typeface="MS Mincho" panose="02020609040205080304" pitchFamily="49" charset="-128"/>
                        <a:cs typeface="Segoe UI Light" panose="020B0502040204020203" pitchFamily="34" charset="0"/>
                      </a:endParaRPr>
                    </a:p>
                  </a:txBody>
                  <a:tcPr marL="0" marR="0" marT="0" marB="0" anchor="ctr"/>
                </a:tc>
                <a:tc>
                  <a:txBody>
                    <a:bodyPr/>
                    <a:lstStyle/>
                    <a:p>
                      <a:pPr algn="ctr">
                        <a:lnSpc>
                          <a:spcPct val="107000"/>
                        </a:lnSpc>
                        <a:spcAft>
                          <a:spcPts val="0"/>
                        </a:spcAft>
                      </a:pPr>
                      <a:r>
                        <a:rPr lang="en-US" sz="1200">
                          <a:effectLst/>
                          <a:latin typeface="+mj-lt"/>
                        </a:rPr>
                        <a:t>OLTP/OLAP</a:t>
                      </a:r>
                      <a:endParaRPr lang="en-US" sz="1200">
                        <a:solidFill>
                          <a:schemeClr val="bg1"/>
                        </a:solidFill>
                        <a:effectLst/>
                        <a:latin typeface="+mj-lt"/>
                        <a:ea typeface="MS Mincho" panose="02020609040205080304" pitchFamily="49" charset="-128"/>
                        <a:cs typeface="Segoe UI Light" panose="020B0502040204020203" pitchFamily="34" charset="0"/>
                      </a:endParaRPr>
                    </a:p>
                  </a:txBody>
                  <a:tcPr marL="0" marR="0" marT="0" marB="0" anchor="ctr"/>
                </a:tc>
                <a:tc vMerge="1">
                  <a:txBody>
                    <a:bodyPr/>
                    <a:lstStyle/>
                    <a:p>
                      <a:pPr algn="ctr">
                        <a:lnSpc>
                          <a:spcPct val="107000"/>
                        </a:lnSpc>
                        <a:spcAft>
                          <a:spcPts val="0"/>
                        </a:spcAft>
                      </a:pPr>
                      <a:endParaRPr lang="en-US" sz="1400">
                        <a:solidFill>
                          <a:schemeClr val="bg1">
                            <a:lumMod val="65000"/>
                          </a:schemeClr>
                        </a:solidFill>
                        <a:effectLst/>
                        <a:latin typeface="+mn-lt"/>
                        <a:ea typeface="MS Mincho" panose="02020609040205080304" pitchFamily="49" charset="-128"/>
                        <a:cs typeface="Segoe UI Light"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3719579974"/>
                  </a:ext>
                </a:extLst>
              </a:tr>
              <a:tr h="116635">
                <a:tc vMerge="1">
                  <a:txBody>
                    <a:bodyPr/>
                    <a:lstStyle/>
                    <a:p>
                      <a:pPr algn="ctr"/>
                      <a:endParaRPr lang="en-US" sz="1200" kern="1200">
                        <a:solidFill>
                          <a:srgbClr val="FF0000"/>
                        </a:solidFill>
                        <a:latin typeface="+mn-lt"/>
                        <a:ea typeface="+mn-ea"/>
                        <a:cs typeface="Segoe UI Light"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kern="1200">
                          <a:latin typeface="+mj-lt"/>
                        </a:rPr>
                        <a:t>M128ms</a:t>
                      </a:r>
                      <a:endParaRPr lang="en-US" sz="1200" kern="1200">
                        <a:solidFill>
                          <a:schemeClr val="bg1"/>
                        </a:solidFill>
                        <a:latin typeface="+mj-lt"/>
                        <a:ea typeface="+mn-ea"/>
                        <a:cs typeface="Segoe UI Light" panose="020B0502040204020203" pitchFamily="34" charset="0"/>
                      </a:endParaRPr>
                    </a:p>
                  </a:txBody>
                  <a:tcPr marL="0" marR="0" marT="0" marB="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kern="1200">
                          <a:latin typeface="+mj-lt"/>
                        </a:rPr>
                        <a:t>128 vCPU, 3,800 </a:t>
                      </a:r>
                      <a:r>
                        <a:rPr lang="en-US" sz="1200" kern="1200" err="1">
                          <a:latin typeface="+mj-lt"/>
                        </a:rPr>
                        <a:t>GiB</a:t>
                      </a:r>
                      <a:endParaRPr lang="en-US" sz="1200" kern="1200">
                        <a:solidFill>
                          <a:schemeClr val="bg1"/>
                        </a:solidFill>
                        <a:latin typeface="+mj-lt"/>
                        <a:ea typeface="+mn-ea"/>
                        <a:cs typeface="Segoe UI Light" panose="020B0502040204020203" pitchFamily="34" charset="0"/>
                      </a:endParaRPr>
                    </a:p>
                  </a:txBody>
                  <a:tcPr marL="0" marR="0" marT="0" marB="0" anchor="ctr"/>
                </a:tc>
                <a:tc>
                  <a:txBody>
                    <a:bodyPr/>
                    <a:lstStyle/>
                    <a:p>
                      <a:pPr algn="ctr"/>
                      <a:r>
                        <a:rPr lang="en-US" sz="1200" kern="1200" dirty="0">
                          <a:latin typeface="+mj-lt"/>
                        </a:rPr>
                        <a:t>4,000 </a:t>
                      </a:r>
                      <a:r>
                        <a:rPr lang="en-US" sz="1200" kern="1200" dirty="0" err="1">
                          <a:latin typeface="+mj-lt"/>
                        </a:rPr>
                        <a:t>GiB</a:t>
                      </a:r>
                      <a:endParaRPr lang="en-US" sz="1200" kern="1200" dirty="0">
                        <a:solidFill>
                          <a:schemeClr val="bg1"/>
                        </a:solidFill>
                        <a:latin typeface="+mj-lt"/>
                        <a:ea typeface="+mn-ea"/>
                        <a:cs typeface="Segoe UI Light" panose="020B0502040204020203" pitchFamily="34" charset="0"/>
                      </a:endParaRPr>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kern="1200" dirty="0">
                          <a:latin typeface="+mj-lt"/>
                        </a:rPr>
                        <a:t>134,630</a:t>
                      </a:r>
                      <a:endParaRPr lang="en-US" sz="1200" kern="1200" dirty="0">
                        <a:solidFill>
                          <a:schemeClr val="bg1"/>
                        </a:solidFill>
                        <a:latin typeface="+mj-lt"/>
                        <a:ea typeface="+mn-ea"/>
                        <a:cs typeface="Segoe UI Light" panose="020B0502040204020203" pitchFamily="34" charset="0"/>
                      </a:endParaRPr>
                    </a:p>
                  </a:txBody>
                  <a:tcPr marL="0" marR="0" marT="0" marB="0" anchor="ctr"/>
                </a:tc>
                <a:tc>
                  <a:txBody>
                    <a:bodyPr/>
                    <a:lstStyle/>
                    <a:p>
                      <a:pPr algn="ctr"/>
                      <a:r>
                        <a:rPr lang="en-US" sz="1200" kern="1200">
                          <a:latin typeface="+mj-lt"/>
                        </a:rPr>
                        <a:t>64</a:t>
                      </a:r>
                      <a:endParaRPr lang="en-US" sz="1200" kern="1200">
                        <a:solidFill>
                          <a:schemeClr val="bg1"/>
                        </a:solidFill>
                        <a:latin typeface="+mj-lt"/>
                        <a:ea typeface="+mn-ea"/>
                        <a:cs typeface="Segoe UI Light" panose="020B0502040204020203" pitchFamily="34" charset="0"/>
                      </a:endParaRPr>
                    </a:p>
                  </a:txBody>
                  <a:tcPr marL="0" marR="0" marT="0" marB="0" anchor="ctr"/>
                </a:tc>
                <a:tc>
                  <a:txBody>
                    <a:bodyPr/>
                    <a:lstStyle/>
                    <a:p>
                      <a:pPr algn="ctr">
                        <a:lnSpc>
                          <a:spcPct val="107000"/>
                        </a:lnSpc>
                        <a:spcAft>
                          <a:spcPts val="0"/>
                        </a:spcAft>
                      </a:pPr>
                      <a:r>
                        <a:rPr lang="en-US" sz="1200">
                          <a:effectLst/>
                          <a:latin typeface="+mj-lt"/>
                        </a:rPr>
                        <a:t>160,000</a:t>
                      </a:r>
                      <a:endParaRPr lang="en-US" sz="1200">
                        <a:solidFill>
                          <a:schemeClr val="bg1"/>
                        </a:solidFill>
                        <a:effectLst/>
                        <a:latin typeface="+mj-lt"/>
                        <a:ea typeface="MS Mincho" panose="02020609040205080304" pitchFamily="49" charset="-128"/>
                        <a:cs typeface="Segoe UI Light" panose="020B0502040204020203" pitchFamily="34" charset="0"/>
                      </a:endParaRPr>
                    </a:p>
                  </a:txBody>
                  <a:tcPr marL="0" marR="0" marT="0" marB="0" anchor="ctr"/>
                </a:tc>
                <a:tc>
                  <a:txBody>
                    <a:bodyPr/>
                    <a:lstStyle/>
                    <a:p>
                      <a:pPr algn="ctr">
                        <a:lnSpc>
                          <a:spcPct val="107000"/>
                        </a:lnSpc>
                        <a:spcAft>
                          <a:spcPts val="0"/>
                        </a:spcAft>
                      </a:pPr>
                      <a:r>
                        <a:rPr lang="en-US" sz="1200">
                          <a:effectLst/>
                          <a:latin typeface="+mj-lt"/>
                        </a:rPr>
                        <a:t>1,600 MB/sec</a:t>
                      </a:r>
                      <a:endParaRPr lang="en-US" sz="1200">
                        <a:solidFill>
                          <a:schemeClr val="bg1"/>
                        </a:solidFill>
                        <a:effectLst/>
                        <a:latin typeface="+mj-lt"/>
                        <a:ea typeface="MS Mincho" panose="02020609040205080304" pitchFamily="49" charset="-128"/>
                        <a:cs typeface="Segoe UI Light" panose="020B0502040204020203" pitchFamily="34" charset="0"/>
                      </a:endParaRPr>
                    </a:p>
                  </a:txBody>
                  <a:tcPr marL="0" marR="0" marT="0" marB="0" anchor="ctr"/>
                </a:tc>
                <a:tc>
                  <a:txBody>
                    <a:bodyPr/>
                    <a:lstStyle/>
                    <a:p>
                      <a:pPr marL="0" marR="0" lvl="0" indent="0" algn="ctr" defTabSz="914367" rtl="0" eaLnBrk="1" fontAlgn="auto" latinLnBrk="0" hangingPunct="1">
                        <a:lnSpc>
                          <a:spcPct val="107000"/>
                        </a:lnSpc>
                        <a:spcBef>
                          <a:spcPts val="0"/>
                        </a:spcBef>
                        <a:spcAft>
                          <a:spcPts val="0"/>
                        </a:spcAft>
                        <a:buClrTx/>
                        <a:buSzTx/>
                        <a:buFontTx/>
                        <a:buNone/>
                        <a:tabLst/>
                        <a:defRPr/>
                      </a:pPr>
                      <a:r>
                        <a:rPr kumimoji="0" lang="en-US" sz="1200" u="none" strike="noStrike" kern="1200" cap="none" spc="0" normalizeH="0" baseline="0" noProof="0">
                          <a:ln>
                            <a:noFill/>
                          </a:ln>
                          <a:effectLst/>
                          <a:uLnTx/>
                          <a:uFillTx/>
                          <a:latin typeface="+mj-lt"/>
                        </a:rPr>
                        <a:t>30 Gbps</a:t>
                      </a:r>
                      <a:endParaRPr kumimoji="0" lang="en-US" sz="1200" b="0" i="0" u="none" strike="noStrike" kern="1200" cap="none" spc="0" normalizeH="0" baseline="0" noProof="0">
                        <a:ln>
                          <a:noFill/>
                        </a:ln>
                        <a:solidFill>
                          <a:schemeClr val="bg1"/>
                        </a:solidFill>
                        <a:effectLst/>
                        <a:uLnTx/>
                        <a:uFillTx/>
                        <a:latin typeface="+mj-lt"/>
                        <a:ea typeface="MS Mincho" panose="02020609040205080304" pitchFamily="49" charset="-128"/>
                        <a:cs typeface="Segoe UI Light" panose="020B0502040204020203" pitchFamily="34" charset="0"/>
                      </a:endParaRPr>
                    </a:p>
                  </a:txBody>
                  <a:tcPr marL="0" marR="0" marT="0" marB="0" anchor="ctr"/>
                </a:tc>
                <a:tc>
                  <a:txBody>
                    <a:bodyPr/>
                    <a:lstStyle/>
                    <a:p>
                      <a:pPr algn="ctr">
                        <a:lnSpc>
                          <a:spcPct val="107000"/>
                        </a:lnSpc>
                        <a:spcAft>
                          <a:spcPts val="0"/>
                        </a:spcAft>
                      </a:pPr>
                      <a:r>
                        <a:rPr lang="en-US" sz="1200">
                          <a:effectLst/>
                          <a:latin typeface="+mj-lt"/>
                        </a:rPr>
                        <a:t>$ 26.688</a:t>
                      </a:r>
                      <a:endParaRPr lang="en-US" sz="1200">
                        <a:solidFill>
                          <a:schemeClr val="bg1"/>
                        </a:solidFill>
                        <a:effectLst/>
                        <a:latin typeface="+mj-lt"/>
                        <a:ea typeface="MS Mincho" panose="02020609040205080304" pitchFamily="49" charset="-128"/>
                        <a:cs typeface="Segoe UI Light" panose="020B0502040204020203" pitchFamily="34" charset="0"/>
                      </a:endParaRPr>
                    </a:p>
                  </a:txBody>
                  <a:tcPr marL="0" marR="0" marT="0" marB="0" anchor="ctr"/>
                </a:tc>
                <a:tc>
                  <a:txBody>
                    <a:bodyPr/>
                    <a:lstStyle/>
                    <a:p>
                      <a:pPr algn="ctr">
                        <a:lnSpc>
                          <a:spcPct val="107000"/>
                        </a:lnSpc>
                        <a:spcAft>
                          <a:spcPts val="0"/>
                        </a:spcAft>
                      </a:pPr>
                      <a:r>
                        <a:rPr lang="en-US" sz="1200">
                          <a:effectLst/>
                          <a:latin typeface="+mj-lt"/>
                        </a:rPr>
                        <a:t>OLTP</a:t>
                      </a:r>
                      <a:endParaRPr lang="en-US" sz="1200">
                        <a:solidFill>
                          <a:schemeClr val="bg1"/>
                        </a:solidFill>
                        <a:effectLst/>
                        <a:latin typeface="+mj-lt"/>
                        <a:ea typeface="MS Mincho" panose="02020609040205080304" pitchFamily="49" charset="-128"/>
                        <a:cs typeface="Segoe UI Light" panose="020B0502040204020203" pitchFamily="34" charset="0"/>
                      </a:endParaRPr>
                    </a:p>
                  </a:txBody>
                  <a:tcPr marL="0" marR="0" marT="0" marB="0" anchor="ctr"/>
                </a:tc>
                <a:tc vMerge="1">
                  <a:txBody>
                    <a:bodyPr/>
                    <a:lstStyle/>
                    <a:p>
                      <a:pPr algn="ctr">
                        <a:lnSpc>
                          <a:spcPct val="107000"/>
                        </a:lnSpc>
                        <a:spcAft>
                          <a:spcPts val="0"/>
                        </a:spcAft>
                      </a:pPr>
                      <a:endParaRPr lang="en-US" sz="1400">
                        <a:solidFill>
                          <a:schemeClr val="bg1">
                            <a:lumMod val="65000"/>
                          </a:schemeClr>
                        </a:solidFill>
                        <a:effectLst/>
                        <a:latin typeface="+mn-lt"/>
                        <a:ea typeface="MS Mincho" panose="02020609040205080304" pitchFamily="49" charset="-128"/>
                        <a:cs typeface="Segoe UI Light"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1408791018"/>
                  </a:ext>
                </a:extLst>
              </a:tr>
              <a:tr h="375595">
                <a:tc rowSpan="2">
                  <a:txBody>
                    <a:bodyPr/>
                    <a:lstStyle/>
                    <a:p>
                      <a:pPr algn="ctr"/>
                      <a:r>
                        <a:rPr lang="en-US" sz="1200" kern="1200">
                          <a:latin typeface="+mj-lt"/>
                        </a:rPr>
                        <a:t>M v2</a:t>
                      </a:r>
                      <a:endParaRPr lang="en-US" sz="1200" kern="1200">
                        <a:solidFill>
                          <a:schemeClr val="bg1"/>
                        </a:solidFill>
                        <a:latin typeface="+mj-lt"/>
                        <a:ea typeface="+mn-ea"/>
                        <a:cs typeface="Segoe UI Light" panose="020B0502040204020203" pitchFamily="34" charset="0"/>
                      </a:endParaRPr>
                    </a:p>
                  </a:txBody>
                  <a:tcPr marL="0" marR="0" marT="0" marB="0" anchor="ctr"/>
                </a:tc>
                <a:tc>
                  <a:txBody>
                    <a:bodyPr/>
                    <a:lstStyle/>
                    <a:p>
                      <a:pPr algn="ctr"/>
                      <a:r>
                        <a:rPr lang="en-US" sz="1200" kern="1200">
                          <a:latin typeface="+mj-lt"/>
                        </a:rPr>
                        <a:t>M208s v2</a:t>
                      </a:r>
                      <a:endParaRPr lang="en-US" sz="1200" kern="1200">
                        <a:solidFill>
                          <a:schemeClr val="bg1"/>
                        </a:solidFill>
                        <a:latin typeface="+mj-lt"/>
                        <a:ea typeface="+mn-ea"/>
                        <a:cs typeface="Segoe UI Light" panose="020B0502040204020203" pitchFamily="34" charset="0"/>
                      </a:endParaRPr>
                    </a:p>
                  </a:txBody>
                  <a:tcPr marL="0" marR="0" marT="0" marB="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kern="1200">
                          <a:latin typeface="+mj-lt"/>
                        </a:rPr>
                        <a:t>208 vCPU, 2,850 </a:t>
                      </a:r>
                      <a:r>
                        <a:rPr lang="en-US" sz="1200" kern="1200" err="1">
                          <a:latin typeface="+mj-lt"/>
                        </a:rPr>
                        <a:t>GiB</a:t>
                      </a:r>
                      <a:endParaRPr lang="en-US" sz="1200" kern="1200">
                        <a:solidFill>
                          <a:schemeClr val="bg1"/>
                        </a:solidFill>
                        <a:latin typeface="+mj-lt"/>
                        <a:ea typeface="+mn-ea"/>
                        <a:cs typeface="Segoe UI Light" panose="020B0502040204020203" pitchFamily="34" charset="0"/>
                      </a:endParaRPr>
                    </a:p>
                  </a:txBody>
                  <a:tcPr marL="0" marR="0" marT="0" marB="0" anchor="ctr"/>
                </a:tc>
                <a:tc>
                  <a:txBody>
                    <a:bodyPr/>
                    <a:lstStyle/>
                    <a:p>
                      <a:pPr algn="ctr"/>
                      <a:r>
                        <a:rPr lang="en-US" sz="1200" kern="1200">
                          <a:latin typeface="+mj-lt"/>
                        </a:rPr>
                        <a:t>7,040 </a:t>
                      </a:r>
                      <a:r>
                        <a:rPr lang="en-US" sz="1200" kern="1200" err="1">
                          <a:latin typeface="+mj-lt"/>
                        </a:rPr>
                        <a:t>GiB</a:t>
                      </a:r>
                      <a:endParaRPr lang="en-US" sz="1200" kern="1200">
                        <a:solidFill>
                          <a:schemeClr val="bg1"/>
                        </a:solidFill>
                        <a:latin typeface="+mj-lt"/>
                        <a:ea typeface="+mn-ea"/>
                        <a:cs typeface="Segoe UI Light" panose="020B0502040204020203" pitchFamily="34" charset="0"/>
                      </a:endParaRPr>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kern="1200">
                          <a:latin typeface="+mj-lt"/>
                        </a:rPr>
                        <a:t>259,950</a:t>
                      </a:r>
                      <a:endParaRPr lang="en-US" sz="1200" kern="1200">
                        <a:solidFill>
                          <a:schemeClr val="bg1"/>
                        </a:solidFill>
                        <a:latin typeface="+mj-lt"/>
                        <a:ea typeface="+mn-ea"/>
                        <a:cs typeface="Segoe UI Light" panose="020B0502040204020203" pitchFamily="34" charset="0"/>
                      </a:endParaRPr>
                    </a:p>
                  </a:txBody>
                  <a:tcPr marL="0" marR="0" marT="0" marB="0" anchor="ctr"/>
                </a:tc>
                <a:tc>
                  <a:txBody>
                    <a:bodyPr/>
                    <a:lstStyle/>
                    <a:p>
                      <a:pPr algn="ctr"/>
                      <a:r>
                        <a:rPr lang="en-US" sz="1200" kern="1200">
                          <a:latin typeface="+mj-lt"/>
                        </a:rPr>
                        <a:t>64</a:t>
                      </a:r>
                      <a:endParaRPr lang="en-US" sz="1200" kern="1200">
                        <a:solidFill>
                          <a:schemeClr val="bg1"/>
                        </a:solidFill>
                        <a:latin typeface="+mj-lt"/>
                        <a:ea typeface="+mn-ea"/>
                        <a:cs typeface="Segoe UI Light" panose="020B0502040204020203" pitchFamily="34" charset="0"/>
                      </a:endParaRPr>
                    </a:p>
                  </a:txBody>
                  <a:tcPr marL="0" marR="0" marT="0" marB="0" anchor="ctr"/>
                </a:tc>
                <a:tc>
                  <a:txBody>
                    <a:bodyPr/>
                    <a:lstStyle/>
                    <a:p>
                      <a:pPr algn="ctr">
                        <a:lnSpc>
                          <a:spcPct val="107000"/>
                        </a:lnSpc>
                        <a:spcAft>
                          <a:spcPts val="0"/>
                        </a:spcAft>
                      </a:pPr>
                      <a:r>
                        <a:rPr lang="en-US" sz="1200" dirty="0">
                          <a:effectLst/>
                          <a:latin typeface="+mj-lt"/>
                        </a:rPr>
                        <a:t>80,000</a:t>
                      </a:r>
                      <a:endParaRPr lang="en-US" sz="1200" dirty="0">
                        <a:solidFill>
                          <a:schemeClr val="bg1"/>
                        </a:solidFill>
                        <a:effectLst/>
                        <a:latin typeface="+mj-lt"/>
                        <a:ea typeface="MS Mincho" panose="02020609040205080304" pitchFamily="49" charset="-128"/>
                        <a:cs typeface="Segoe UI Light" panose="020B0502040204020203" pitchFamily="34" charset="0"/>
                      </a:endParaRPr>
                    </a:p>
                  </a:txBody>
                  <a:tcPr marL="0" marR="0" marT="0" marB="0" anchor="ctr"/>
                </a:tc>
                <a:tc>
                  <a:txBody>
                    <a:bodyPr/>
                    <a:lstStyle/>
                    <a:p>
                      <a:pPr algn="ctr">
                        <a:lnSpc>
                          <a:spcPct val="107000"/>
                        </a:lnSpc>
                        <a:spcAft>
                          <a:spcPts val="0"/>
                        </a:spcAft>
                      </a:pPr>
                      <a:r>
                        <a:rPr lang="en-US" sz="1200">
                          <a:effectLst/>
                          <a:latin typeface="+mj-lt"/>
                        </a:rPr>
                        <a:t>1.000 MB/sec</a:t>
                      </a:r>
                      <a:endParaRPr lang="en-US" sz="1200">
                        <a:solidFill>
                          <a:schemeClr val="bg1"/>
                        </a:solidFill>
                        <a:effectLst/>
                        <a:latin typeface="+mj-lt"/>
                        <a:ea typeface="MS Mincho" panose="02020609040205080304" pitchFamily="49" charset="-128"/>
                        <a:cs typeface="Segoe UI Light" panose="020B0502040204020203" pitchFamily="34" charset="0"/>
                      </a:endParaRPr>
                    </a:p>
                  </a:txBody>
                  <a:tcPr marL="0" marR="0" marT="0" marB="0" anchor="ctr"/>
                </a:tc>
                <a:tc>
                  <a:txBody>
                    <a:bodyPr/>
                    <a:lstStyle/>
                    <a:p>
                      <a:pPr marL="0" marR="0" lvl="0" indent="0" algn="ctr" defTabSz="914367" rtl="0" eaLnBrk="1" fontAlgn="auto" latinLnBrk="0" hangingPunct="1">
                        <a:lnSpc>
                          <a:spcPct val="107000"/>
                        </a:lnSpc>
                        <a:spcBef>
                          <a:spcPts val="0"/>
                        </a:spcBef>
                        <a:spcAft>
                          <a:spcPts val="0"/>
                        </a:spcAft>
                        <a:buClrTx/>
                        <a:buSzTx/>
                        <a:buFontTx/>
                        <a:buNone/>
                        <a:tabLst/>
                        <a:defRPr/>
                      </a:pPr>
                      <a:r>
                        <a:rPr kumimoji="0" lang="en-US" sz="1200" u="none" strike="noStrike" kern="1200" cap="none" spc="0" normalizeH="0" baseline="0" noProof="0">
                          <a:ln>
                            <a:noFill/>
                          </a:ln>
                          <a:effectLst/>
                          <a:uLnTx/>
                          <a:uFillTx/>
                          <a:latin typeface="+mj-lt"/>
                        </a:rPr>
                        <a:t>16 Gbps</a:t>
                      </a:r>
                      <a:endParaRPr kumimoji="0" lang="en-US" sz="1200" b="0" i="0" u="none" strike="noStrike" kern="1200" cap="none" spc="0" normalizeH="0" baseline="0" noProof="0">
                        <a:ln>
                          <a:noFill/>
                        </a:ln>
                        <a:solidFill>
                          <a:schemeClr val="bg1"/>
                        </a:solidFill>
                        <a:effectLst/>
                        <a:uLnTx/>
                        <a:uFillTx/>
                        <a:latin typeface="+mj-lt"/>
                        <a:ea typeface="MS Mincho" panose="02020609040205080304" pitchFamily="49" charset="-128"/>
                        <a:cs typeface="Segoe UI Light" panose="020B0502040204020203" pitchFamily="34" charset="0"/>
                      </a:endParaRPr>
                    </a:p>
                  </a:txBody>
                  <a:tcPr marL="0" marR="0" marT="0" marB="0" anchor="ctr"/>
                </a:tc>
                <a:tc>
                  <a:txBody>
                    <a:bodyPr/>
                    <a:lstStyle/>
                    <a:p>
                      <a:pPr algn="ctr">
                        <a:lnSpc>
                          <a:spcPct val="107000"/>
                        </a:lnSpc>
                        <a:spcAft>
                          <a:spcPts val="0"/>
                        </a:spcAft>
                      </a:pPr>
                      <a:r>
                        <a:rPr lang="en-US" sz="1200">
                          <a:effectLst/>
                          <a:latin typeface="+mj-lt"/>
                        </a:rPr>
                        <a:t>$ 22.31</a:t>
                      </a:r>
                      <a:endParaRPr lang="en-US" sz="1200">
                        <a:solidFill>
                          <a:schemeClr val="bg1"/>
                        </a:solidFill>
                        <a:effectLst/>
                        <a:latin typeface="+mj-lt"/>
                        <a:ea typeface="MS Mincho" panose="02020609040205080304" pitchFamily="49" charset="-128"/>
                        <a:cs typeface="Segoe UI Light" panose="020B0502040204020203" pitchFamily="34" charset="0"/>
                      </a:endParaRPr>
                    </a:p>
                  </a:txBody>
                  <a:tcPr marL="0" marR="0" marT="0" marB="0" anchor="ctr"/>
                </a:tc>
                <a:tc>
                  <a:txBody>
                    <a:bodyPr/>
                    <a:lstStyle/>
                    <a:p>
                      <a:pPr algn="ctr">
                        <a:lnSpc>
                          <a:spcPct val="107000"/>
                        </a:lnSpc>
                        <a:spcAft>
                          <a:spcPts val="0"/>
                        </a:spcAft>
                      </a:pPr>
                      <a:r>
                        <a:rPr lang="en-US" sz="1200">
                          <a:effectLst/>
                          <a:latin typeface="+mj-lt"/>
                        </a:rPr>
                        <a:t>OLTP/OLAP</a:t>
                      </a:r>
                      <a:endParaRPr lang="en-US" sz="1200">
                        <a:solidFill>
                          <a:schemeClr val="bg1"/>
                        </a:solidFill>
                        <a:effectLst/>
                        <a:latin typeface="+mj-lt"/>
                        <a:ea typeface="MS Mincho" panose="02020609040205080304" pitchFamily="49" charset="-128"/>
                        <a:cs typeface="Segoe UI Light" panose="020B0502040204020203" pitchFamily="34" charset="0"/>
                      </a:endParaRPr>
                    </a:p>
                  </a:txBody>
                  <a:tcPr marL="0" marR="0" marT="0" marB="0" anchor="ctr"/>
                </a:tc>
                <a:tc rowSpan="2">
                  <a:txBody>
                    <a:bodyPr/>
                    <a:lstStyle/>
                    <a:p>
                      <a:pPr algn="ctr">
                        <a:lnSpc>
                          <a:spcPct val="107000"/>
                        </a:lnSpc>
                        <a:spcAft>
                          <a:spcPts val="0"/>
                        </a:spcAft>
                      </a:pPr>
                      <a:r>
                        <a:rPr lang="sv-SE" sz="1200">
                          <a:effectLst/>
                          <a:latin typeface="+mj-lt"/>
                        </a:rPr>
                        <a:t> Intel® Xeon® Platinum 8180M 2.5GHz (Skylake)</a:t>
                      </a:r>
                      <a:endParaRPr lang="en-US" sz="1200">
                        <a:solidFill>
                          <a:schemeClr val="bg1"/>
                        </a:solidFill>
                        <a:effectLst/>
                        <a:latin typeface="+mj-lt"/>
                        <a:ea typeface="MS Mincho" panose="02020609040205080304" pitchFamily="49" charset="-128"/>
                        <a:cs typeface="Segoe UI Light" panose="020B0502040204020203" pitchFamily="34" charset="0"/>
                      </a:endParaRPr>
                    </a:p>
                  </a:txBody>
                  <a:tcPr marL="0" marR="0" marT="0" marB="0" anchor="ctr"/>
                </a:tc>
                <a:tc rowSpan="2">
                  <a:txBody>
                    <a:bodyPr/>
                    <a:lstStyle/>
                    <a:p>
                      <a:pPr marL="0" marR="0" lvl="0" indent="0" algn="ctr" defTabSz="914367" rtl="0" eaLnBrk="1" fontAlgn="auto" latinLnBrk="0" hangingPunct="1">
                        <a:lnSpc>
                          <a:spcPct val="107000"/>
                        </a:lnSpc>
                        <a:spcBef>
                          <a:spcPts val="0"/>
                        </a:spcBef>
                        <a:spcAft>
                          <a:spcPts val="0"/>
                        </a:spcAft>
                        <a:buClrTx/>
                        <a:buSzTx/>
                        <a:buFontTx/>
                        <a:buNone/>
                        <a:tabLst/>
                        <a:defRPr/>
                      </a:pPr>
                      <a:r>
                        <a:rPr lang="en-US" sz="1200" dirty="0">
                          <a:effectLst/>
                          <a:latin typeface="+mj-lt"/>
                        </a:rPr>
                        <a:t>HANA,</a:t>
                      </a:r>
                      <a:br>
                        <a:rPr lang="en-US" sz="1200" dirty="0">
                          <a:effectLst/>
                          <a:latin typeface="+mj-lt"/>
                        </a:rPr>
                      </a:br>
                      <a:r>
                        <a:rPr lang="en-US" sz="1200" dirty="0">
                          <a:effectLst/>
                          <a:latin typeface="+mj-lt"/>
                        </a:rPr>
                        <a:t>App, Any DB certified</a:t>
                      </a:r>
                      <a:endParaRPr lang="en-US" sz="1200" kern="1200" dirty="0">
                        <a:solidFill>
                          <a:schemeClr val="bg1"/>
                        </a:solidFill>
                        <a:effectLst/>
                        <a:latin typeface="+mj-lt"/>
                        <a:ea typeface="MS Mincho" panose="02020609040205080304" pitchFamily="49" charset="-128"/>
                        <a:cs typeface="Segoe UI Light" panose="020B0502040204020203" pitchFamily="34" charset="0"/>
                      </a:endParaRPr>
                    </a:p>
                  </a:txBody>
                  <a:tcPr marL="0" marR="0" marT="0" marB="0" anchor="ctr"/>
                </a:tc>
                <a:extLst>
                  <a:ext uri="{0D108BD9-81ED-4DB2-BD59-A6C34878D82A}">
                    <a16:rowId xmlns:a16="http://schemas.microsoft.com/office/drawing/2014/main" val="3584774535"/>
                  </a:ext>
                </a:extLst>
              </a:tr>
              <a:tr h="373408">
                <a:tc vMerge="1">
                  <a:txBody>
                    <a:bodyPr/>
                    <a:lstStyle/>
                    <a:p>
                      <a:pPr algn="ctr"/>
                      <a:endParaRPr lang="en-US" sz="1100" kern="1200">
                        <a:solidFill>
                          <a:schemeClr val="tx1"/>
                        </a:solidFill>
                        <a:latin typeface="+mj-lt"/>
                        <a:ea typeface="+mn-ea"/>
                        <a:cs typeface="Segoe UI Light" panose="020B0502040204020203" pitchFamily="34" charset="0"/>
                      </a:endParaRPr>
                    </a:p>
                  </a:txBody>
                  <a:tcPr marL="0" marR="0" marT="0" marB="0" anchor="ctr"/>
                </a:tc>
                <a:tc>
                  <a:txBody>
                    <a:bodyPr/>
                    <a:lstStyle/>
                    <a:p>
                      <a:pPr algn="ctr"/>
                      <a:r>
                        <a:rPr lang="en-US" sz="1200" kern="1200">
                          <a:latin typeface="+mj-lt"/>
                        </a:rPr>
                        <a:t>M208ms v2</a:t>
                      </a:r>
                      <a:endParaRPr lang="en-US" sz="1200" kern="1200">
                        <a:solidFill>
                          <a:schemeClr val="bg1"/>
                        </a:solidFill>
                        <a:latin typeface="+mj-lt"/>
                        <a:ea typeface="+mn-ea"/>
                        <a:cs typeface="Segoe UI Light" panose="020B0502040204020203" pitchFamily="34" charset="0"/>
                      </a:endParaRPr>
                    </a:p>
                  </a:txBody>
                  <a:tcPr marL="0" marR="0" marT="0" marB="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kern="1200">
                          <a:latin typeface="+mj-lt"/>
                        </a:rPr>
                        <a:t>208 vCPU, 5,700 </a:t>
                      </a:r>
                      <a:r>
                        <a:rPr lang="en-US" sz="1200" kern="1200" err="1">
                          <a:latin typeface="+mj-lt"/>
                        </a:rPr>
                        <a:t>GiB</a:t>
                      </a:r>
                      <a:endParaRPr lang="en-US" sz="1200" kern="1200">
                        <a:solidFill>
                          <a:schemeClr val="bg1"/>
                        </a:solidFill>
                        <a:latin typeface="+mj-lt"/>
                        <a:ea typeface="+mn-ea"/>
                        <a:cs typeface="Segoe UI Light" panose="020B0502040204020203" pitchFamily="34" charset="0"/>
                      </a:endParaRPr>
                    </a:p>
                  </a:txBody>
                  <a:tcPr marL="0" marR="0" marT="0" marB="0" anchor="ctr"/>
                </a:tc>
                <a:tc>
                  <a:txBody>
                    <a:bodyPr/>
                    <a:lstStyle/>
                    <a:p>
                      <a:pPr algn="ctr"/>
                      <a:r>
                        <a:rPr lang="en-US" sz="1200" kern="1200">
                          <a:latin typeface="+mj-lt"/>
                        </a:rPr>
                        <a:t>7,040 </a:t>
                      </a:r>
                      <a:r>
                        <a:rPr lang="en-US" sz="1200" kern="1200" err="1">
                          <a:latin typeface="+mj-lt"/>
                        </a:rPr>
                        <a:t>GiB</a:t>
                      </a:r>
                      <a:endParaRPr lang="en-US" sz="1200" kern="1200">
                        <a:solidFill>
                          <a:schemeClr val="bg1"/>
                        </a:solidFill>
                        <a:latin typeface="+mj-lt"/>
                        <a:ea typeface="+mn-ea"/>
                        <a:cs typeface="Segoe UI Light" panose="020B0502040204020203" pitchFamily="34" charset="0"/>
                      </a:endParaRPr>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kern="1200">
                          <a:latin typeface="+mj-lt"/>
                        </a:rPr>
                        <a:t>259,950</a:t>
                      </a:r>
                      <a:endParaRPr lang="en-US" sz="1200" kern="1200">
                        <a:solidFill>
                          <a:schemeClr val="bg1"/>
                        </a:solidFill>
                        <a:latin typeface="+mj-lt"/>
                        <a:ea typeface="+mn-ea"/>
                        <a:cs typeface="Segoe UI Light" panose="020B0502040204020203" pitchFamily="34" charset="0"/>
                      </a:endParaRPr>
                    </a:p>
                  </a:txBody>
                  <a:tcPr marL="0" marR="0" marT="0" marB="0" anchor="ctr"/>
                </a:tc>
                <a:tc>
                  <a:txBody>
                    <a:bodyPr/>
                    <a:lstStyle/>
                    <a:p>
                      <a:pPr algn="ctr"/>
                      <a:r>
                        <a:rPr lang="en-US" sz="1200" kern="1200">
                          <a:latin typeface="+mj-lt"/>
                        </a:rPr>
                        <a:t>64</a:t>
                      </a:r>
                      <a:endParaRPr lang="en-US" sz="1200" kern="1200">
                        <a:solidFill>
                          <a:schemeClr val="bg1"/>
                        </a:solidFill>
                        <a:latin typeface="+mj-lt"/>
                        <a:ea typeface="+mn-ea"/>
                        <a:cs typeface="Segoe UI Light" panose="020B0502040204020203" pitchFamily="34" charset="0"/>
                      </a:endParaRPr>
                    </a:p>
                  </a:txBody>
                  <a:tcPr marL="0" marR="0" marT="0" marB="0" anchor="ctr"/>
                </a:tc>
                <a:tc>
                  <a:txBody>
                    <a:bodyPr/>
                    <a:lstStyle/>
                    <a:p>
                      <a:pPr algn="ctr">
                        <a:lnSpc>
                          <a:spcPct val="107000"/>
                        </a:lnSpc>
                        <a:spcAft>
                          <a:spcPts val="0"/>
                        </a:spcAft>
                      </a:pPr>
                      <a:r>
                        <a:rPr lang="en-US" sz="1200">
                          <a:effectLst/>
                          <a:latin typeface="+mj-lt"/>
                        </a:rPr>
                        <a:t>80,000</a:t>
                      </a:r>
                      <a:endParaRPr lang="en-US" sz="1200">
                        <a:solidFill>
                          <a:schemeClr val="bg1"/>
                        </a:solidFill>
                        <a:effectLst/>
                        <a:latin typeface="+mj-lt"/>
                        <a:ea typeface="MS Mincho" panose="02020609040205080304" pitchFamily="49" charset="-128"/>
                        <a:cs typeface="Segoe UI Light" panose="020B0502040204020203" pitchFamily="34" charset="0"/>
                      </a:endParaRPr>
                    </a:p>
                  </a:txBody>
                  <a:tcPr marL="0" marR="0" marT="0" marB="0" anchor="ctr"/>
                </a:tc>
                <a:tc>
                  <a:txBody>
                    <a:bodyPr/>
                    <a:lstStyle/>
                    <a:p>
                      <a:pPr algn="ctr">
                        <a:lnSpc>
                          <a:spcPct val="107000"/>
                        </a:lnSpc>
                        <a:spcAft>
                          <a:spcPts val="0"/>
                        </a:spcAft>
                      </a:pPr>
                      <a:r>
                        <a:rPr lang="en-US" sz="1200" dirty="0">
                          <a:effectLst/>
                          <a:latin typeface="+mj-lt"/>
                        </a:rPr>
                        <a:t>1,000 MB/sec</a:t>
                      </a:r>
                      <a:endParaRPr lang="en-US" sz="1200" dirty="0">
                        <a:solidFill>
                          <a:schemeClr val="bg1"/>
                        </a:solidFill>
                        <a:effectLst/>
                        <a:latin typeface="+mj-lt"/>
                        <a:ea typeface="MS Mincho" panose="02020609040205080304" pitchFamily="49" charset="-128"/>
                        <a:cs typeface="Segoe UI Light" panose="020B0502040204020203" pitchFamily="34" charset="0"/>
                      </a:endParaRPr>
                    </a:p>
                  </a:txBody>
                  <a:tcPr marL="0" marR="0" marT="0" marB="0" anchor="ctr"/>
                </a:tc>
                <a:tc>
                  <a:txBody>
                    <a:bodyPr/>
                    <a:lstStyle/>
                    <a:p>
                      <a:pPr marL="0" marR="0" lvl="0" indent="0" algn="ctr" defTabSz="914367" rtl="0" eaLnBrk="1" fontAlgn="auto" latinLnBrk="0" hangingPunct="1">
                        <a:lnSpc>
                          <a:spcPct val="107000"/>
                        </a:lnSpc>
                        <a:spcBef>
                          <a:spcPts val="0"/>
                        </a:spcBef>
                        <a:spcAft>
                          <a:spcPts val="0"/>
                        </a:spcAft>
                        <a:buClrTx/>
                        <a:buSzTx/>
                        <a:buFontTx/>
                        <a:buNone/>
                        <a:tabLst/>
                        <a:defRPr/>
                      </a:pPr>
                      <a:r>
                        <a:rPr kumimoji="0" lang="en-US" sz="1200" u="none" strike="noStrike" kern="1200" cap="none" spc="0" normalizeH="0" baseline="0" noProof="0" dirty="0">
                          <a:ln>
                            <a:noFill/>
                          </a:ln>
                          <a:effectLst/>
                          <a:uLnTx/>
                          <a:uFillTx/>
                          <a:latin typeface="+mj-lt"/>
                        </a:rPr>
                        <a:t>16 Gbps</a:t>
                      </a:r>
                      <a:endParaRPr kumimoji="0" lang="en-US" sz="1200" b="0" i="0" u="none" strike="noStrike" kern="1200" cap="none" spc="0" normalizeH="0" baseline="0" noProof="0" dirty="0">
                        <a:ln>
                          <a:noFill/>
                        </a:ln>
                        <a:solidFill>
                          <a:schemeClr val="bg1"/>
                        </a:solidFill>
                        <a:effectLst/>
                        <a:uLnTx/>
                        <a:uFillTx/>
                        <a:latin typeface="+mj-lt"/>
                        <a:ea typeface="MS Mincho" panose="02020609040205080304" pitchFamily="49" charset="-128"/>
                        <a:cs typeface="Segoe UI Light" panose="020B0502040204020203" pitchFamily="34" charset="0"/>
                      </a:endParaRPr>
                    </a:p>
                  </a:txBody>
                  <a:tcPr marL="0" marR="0" marT="0" marB="0" anchor="ctr"/>
                </a:tc>
                <a:tc>
                  <a:txBody>
                    <a:bodyPr/>
                    <a:lstStyle/>
                    <a:p>
                      <a:pPr algn="ctr">
                        <a:lnSpc>
                          <a:spcPct val="107000"/>
                        </a:lnSpc>
                        <a:spcAft>
                          <a:spcPts val="0"/>
                        </a:spcAft>
                      </a:pPr>
                      <a:r>
                        <a:rPr lang="en-US" sz="1200" dirty="0">
                          <a:effectLst/>
                          <a:latin typeface="+mj-lt"/>
                        </a:rPr>
                        <a:t>$ 44.62</a:t>
                      </a:r>
                      <a:endParaRPr lang="en-US" sz="1200" dirty="0">
                        <a:solidFill>
                          <a:schemeClr val="bg1"/>
                        </a:solidFill>
                        <a:effectLst/>
                        <a:latin typeface="+mj-lt"/>
                        <a:ea typeface="MS Mincho" panose="02020609040205080304" pitchFamily="49" charset="-128"/>
                        <a:cs typeface="Segoe UI Light" panose="020B0502040204020203" pitchFamily="34" charset="0"/>
                      </a:endParaRPr>
                    </a:p>
                  </a:txBody>
                  <a:tcPr marL="0" marR="0" marT="0" marB="0" anchor="ctr"/>
                </a:tc>
                <a:tc>
                  <a:txBody>
                    <a:bodyPr/>
                    <a:lstStyle/>
                    <a:p>
                      <a:pPr algn="ctr">
                        <a:lnSpc>
                          <a:spcPct val="107000"/>
                        </a:lnSpc>
                        <a:spcAft>
                          <a:spcPts val="0"/>
                        </a:spcAft>
                      </a:pPr>
                      <a:r>
                        <a:rPr lang="en-US" sz="1200" dirty="0">
                          <a:effectLst/>
                          <a:latin typeface="+mj-lt"/>
                        </a:rPr>
                        <a:t>OLTP/OLAP</a:t>
                      </a:r>
                      <a:endParaRPr lang="en-US" sz="1200" dirty="0">
                        <a:solidFill>
                          <a:schemeClr val="bg1"/>
                        </a:solidFill>
                        <a:effectLst/>
                        <a:latin typeface="+mj-lt"/>
                        <a:ea typeface="MS Mincho" panose="02020609040205080304" pitchFamily="49" charset="-128"/>
                        <a:cs typeface="Segoe UI Light" panose="020B0502040204020203" pitchFamily="34" charset="0"/>
                      </a:endParaRPr>
                    </a:p>
                  </a:txBody>
                  <a:tcPr marL="0" marR="0" marT="0" marB="0" anchor="ctr"/>
                </a:tc>
                <a:tc vMerge="1">
                  <a:txBody>
                    <a:bodyPr/>
                    <a:lstStyle/>
                    <a:p>
                      <a:pPr algn="ctr">
                        <a:lnSpc>
                          <a:spcPct val="107000"/>
                        </a:lnSpc>
                        <a:spcAft>
                          <a:spcPts val="0"/>
                        </a:spcAft>
                      </a:pPr>
                      <a:endParaRPr lang="en-US" sz="1100">
                        <a:solidFill>
                          <a:schemeClr val="tx1"/>
                        </a:solidFill>
                        <a:effectLst/>
                        <a:latin typeface="+mj-lt"/>
                        <a:ea typeface="MS Mincho" panose="02020609040205080304" pitchFamily="49" charset="-128"/>
                        <a:cs typeface="Segoe UI Light" panose="020B0502040204020203" pitchFamily="34" charset="0"/>
                      </a:endParaRPr>
                    </a:p>
                  </a:txBody>
                  <a:tcPr marL="0" marR="0" marT="0" marB="0" anchor="ctr"/>
                </a:tc>
                <a:tc vMerge="1">
                  <a:txBody>
                    <a:bodyPr/>
                    <a:lstStyle/>
                    <a:p>
                      <a:pPr marL="0" marR="0" lvl="0" indent="0" algn="ctr" defTabSz="914367" rtl="0" eaLnBrk="1" fontAlgn="auto" latinLnBrk="0" hangingPunct="1">
                        <a:lnSpc>
                          <a:spcPct val="107000"/>
                        </a:lnSpc>
                        <a:spcBef>
                          <a:spcPts val="0"/>
                        </a:spcBef>
                        <a:spcAft>
                          <a:spcPts val="0"/>
                        </a:spcAft>
                        <a:buClrTx/>
                        <a:buSzTx/>
                        <a:buFontTx/>
                        <a:buNone/>
                        <a:tabLst/>
                        <a:defRPr/>
                      </a:pPr>
                      <a:endParaRPr lang="en-US" sz="1100">
                        <a:solidFill>
                          <a:schemeClr val="tx1"/>
                        </a:solidFill>
                        <a:effectLst/>
                        <a:latin typeface="+mj-lt"/>
                        <a:ea typeface="MS Mincho" panose="02020609040205080304" pitchFamily="49" charset="-128"/>
                        <a:cs typeface="Segoe UI Light" panose="020B0502040204020203" pitchFamily="34" charset="0"/>
                      </a:endParaRPr>
                    </a:p>
                  </a:txBody>
                  <a:tcPr marL="0" marR="0" marT="0" marB="0" anchor="ctr"/>
                </a:tc>
                <a:extLst>
                  <a:ext uri="{0D108BD9-81ED-4DB2-BD59-A6C34878D82A}">
                    <a16:rowId xmlns:a16="http://schemas.microsoft.com/office/drawing/2014/main" val="4143921567"/>
                  </a:ext>
                </a:extLst>
              </a:tr>
            </a:tbl>
          </a:graphicData>
        </a:graphic>
      </p:graphicFrame>
      <p:sp>
        <p:nvSpPr>
          <p:cNvPr id="3" name="Title 3"/>
          <p:cNvSpPr>
            <a:spLocks noGrp="1"/>
          </p:cNvSpPr>
          <p:nvPr>
            <p:ph type="title" idx="4294967295"/>
          </p:nvPr>
        </p:nvSpPr>
        <p:spPr>
          <a:xfrm>
            <a:off x="354563" y="174171"/>
            <a:ext cx="11480250" cy="831940"/>
          </a:xfrm>
        </p:spPr>
        <p:txBody>
          <a:bodyPr>
            <a:noAutofit/>
          </a:bodyPr>
          <a:lstStyle/>
          <a:p>
            <a:r>
              <a:rPr lang="en-US" sz="3600" dirty="0">
                <a:solidFill>
                  <a:schemeClr val="tx1"/>
                </a:solidFill>
                <a:cs typeface="Segoe UI Light" panose="020B0502040204020203" pitchFamily="34" charset="0"/>
              </a:rPr>
              <a:t>Choose Azure VM types to meet sizing requirements</a:t>
            </a:r>
            <a:endParaRPr lang="en-US" sz="2400" i="1" dirty="0">
              <a:solidFill>
                <a:schemeClr val="tx1"/>
              </a:solidFill>
              <a:cs typeface="Segoe UI Light" panose="020B0502040204020203" pitchFamily="34" charset="0"/>
            </a:endParaRPr>
          </a:p>
        </p:txBody>
      </p:sp>
      <p:sp>
        <p:nvSpPr>
          <p:cNvPr id="6" name="Rectangle 5">
            <a:extLst>
              <a:ext uri="{FF2B5EF4-FFF2-40B4-BE49-F238E27FC236}">
                <a16:creationId xmlns:a16="http://schemas.microsoft.com/office/drawing/2014/main" id="{D90A14AD-94AA-4A24-B643-78C6D6E64FAB}"/>
              </a:ext>
            </a:extLst>
          </p:cNvPr>
          <p:cNvSpPr/>
          <p:nvPr/>
        </p:nvSpPr>
        <p:spPr>
          <a:xfrm>
            <a:off x="3020026" y="6582303"/>
            <a:ext cx="9124277" cy="30777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effectLst/>
                <a:uLnTx/>
                <a:uFillTx/>
                <a:latin typeface="+mj-lt"/>
                <a:ea typeface="+mn-ea"/>
                <a:cs typeface="+mn-cs"/>
              </a:rPr>
              <a:t>SAP Note 1928533 and https://docs.microsoft.com/en-us/azure/virtual-machines/windows/sizes-memory</a:t>
            </a:r>
          </a:p>
        </p:txBody>
      </p:sp>
      <p:sp>
        <p:nvSpPr>
          <p:cNvPr id="5" name="Rectangle 4">
            <a:extLst>
              <a:ext uri="{FF2B5EF4-FFF2-40B4-BE49-F238E27FC236}">
                <a16:creationId xmlns:a16="http://schemas.microsoft.com/office/drawing/2014/main" id="{A9B8CBB6-DA57-4CD8-B79A-4A7B75BC1E80}"/>
              </a:ext>
            </a:extLst>
          </p:cNvPr>
          <p:cNvSpPr/>
          <p:nvPr/>
        </p:nvSpPr>
        <p:spPr bwMode="auto">
          <a:xfrm>
            <a:off x="1721224" y="1039907"/>
            <a:ext cx="1422400" cy="5195711"/>
          </a:xfrm>
          <a:prstGeom prst="rect">
            <a:avLst/>
          </a:prstGeom>
          <a:solidFill>
            <a:srgbClr val="FFFF00">
              <a:alpha val="0"/>
            </a:srgbClr>
          </a:solidFill>
          <a:ln>
            <a:solidFill>
              <a:srgbClr val="92D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2781ACDB-F535-4ED9-8796-CA615C90D0A1}"/>
              </a:ext>
            </a:extLst>
          </p:cNvPr>
          <p:cNvSpPr/>
          <p:nvPr/>
        </p:nvSpPr>
        <p:spPr bwMode="auto">
          <a:xfrm>
            <a:off x="3848846" y="1039907"/>
            <a:ext cx="593579" cy="5195711"/>
          </a:xfrm>
          <a:prstGeom prst="rect">
            <a:avLst/>
          </a:prstGeom>
          <a:solidFill>
            <a:srgbClr val="FFFF00">
              <a:alpha val="0"/>
            </a:srgbClr>
          </a:solidFill>
          <a:ln>
            <a:solidFill>
              <a:srgbClr val="92D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467596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5FEEB9-A45F-4EB4-B292-5678CD8DBDFB}"/>
              </a:ext>
            </a:extLst>
          </p:cNvPr>
          <p:cNvSpPr>
            <a:spLocks noGrp="1"/>
          </p:cNvSpPr>
          <p:nvPr>
            <p:ph type="title"/>
          </p:nvPr>
        </p:nvSpPr>
        <p:spPr/>
        <p:txBody>
          <a:bodyPr/>
          <a:lstStyle/>
          <a:p>
            <a:r>
              <a:rPr lang="en-US" sz="4400" dirty="0">
                <a:solidFill>
                  <a:schemeClr val="tx1"/>
                </a:solidFill>
              </a:rPr>
              <a:t>Premium Storage KPIs (Cost differ by region)</a:t>
            </a:r>
            <a:endParaRPr lang="en-US" dirty="0">
              <a:solidFill>
                <a:schemeClr val="tx1"/>
              </a:solidFill>
            </a:endParaRPr>
          </a:p>
        </p:txBody>
      </p:sp>
      <p:graphicFrame>
        <p:nvGraphicFramePr>
          <p:cNvPr id="12" name="Table 11">
            <a:extLst>
              <a:ext uri="{FF2B5EF4-FFF2-40B4-BE49-F238E27FC236}">
                <a16:creationId xmlns:a16="http://schemas.microsoft.com/office/drawing/2014/main" id="{89AEE296-E0D0-4E02-BE3C-75FDAFA64A57}"/>
              </a:ext>
            </a:extLst>
          </p:cNvPr>
          <p:cNvGraphicFramePr>
            <a:graphicFrameLocks noGrp="1"/>
          </p:cNvGraphicFramePr>
          <p:nvPr>
            <p:extLst>
              <p:ext uri="{D42A27DB-BD31-4B8C-83A1-F6EECF244321}">
                <p14:modId xmlns:p14="http://schemas.microsoft.com/office/powerpoint/2010/main" val="3989411198"/>
              </p:ext>
            </p:extLst>
          </p:nvPr>
        </p:nvGraphicFramePr>
        <p:xfrm>
          <a:off x="3269078" y="1776674"/>
          <a:ext cx="8649794" cy="2887547"/>
        </p:xfrm>
        <a:graphic>
          <a:graphicData uri="http://schemas.openxmlformats.org/drawingml/2006/table">
            <a:tbl>
              <a:tblPr firstRow="1" firstCol="1" bandCol="1">
                <a:tableStyleId>{5C22544A-7EE6-4342-B048-85BDC9FD1C3A}</a:tableStyleId>
              </a:tblPr>
              <a:tblGrid>
                <a:gridCol w="1424610">
                  <a:extLst>
                    <a:ext uri="{9D8B030D-6E8A-4147-A177-3AD203B41FA5}">
                      <a16:colId xmlns:a16="http://schemas.microsoft.com/office/drawing/2014/main" val="3500317582"/>
                    </a:ext>
                  </a:extLst>
                </a:gridCol>
                <a:gridCol w="911624">
                  <a:extLst>
                    <a:ext uri="{9D8B030D-6E8A-4147-A177-3AD203B41FA5}">
                      <a16:colId xmlns:a16="http://schemas.microsoft.com/office/drawing/2014/main" val="2183111314"/>
                    </a:ext>
                  </a:extLst>
                </a:gridCol>
                <a:gridCol w="911624">
                  <a:extLst>
                    <a:ext uri="{9D8B030D-6E8A-4147-A177-3AD203B41FA5}">
                      <a16:colId xmlns:a16="http://schemas.microsoft.com/office/drawing/2014/main" val="1420941286"/>
                    </a:ext>
                  </a:extLst>
                </a:gridCol>
                <a:gridCol w="911624">
                  <a:extLst>
                    <a:ext uri="{9D8B030D-6E8A-4147-A177-3AD203B41FA5}">
                      <a16:colId xmlns:a16="http://schemas.microsoft.com/office/drawing/2014/main" val="3717901746"/>
                    </a:ext>
                  </a:extLst>
                </a:gridCol>
                <a:gridCol w="911624">
                  <a:extLst>
                    <a:ext uri="{9D8B030D-6E8A-4147-A177-3AD203B41FA5}">
                      <a16:colId xmlns:a16="http://schemas.microsoft.com/office/drawing/2014/main" val="594706877"/>
                    </a:ext>
                  </a:extLst>
                </a:gridCol>
                <a:gridCol w="859995">
                  <a:extLst>
                    <a:ext uri="{9D8B030D-6E8A-4147-A177-3AD203B41FA5}">
                      <a16:colId xmlns:a16="http://schemas.microsoft.com/office/drawing/2014/main" val="3133262503"/>
                    </a:ext>
                  </a:extLst>
                </a:gridCol>
                <a:gridCol w="906231">
                  <a:extLst>
                    <a:ext uri="{9D8B030D-6E8A-4147-A177-3AD203B41FA5}">
                      <a16:colId xmlns:a16="http://schemas.microsoft.com/office/drawing/2014/main" val="942016152"/>
                    </a:ext>
                  </a:extLst>
                </a:gridCol>
                <a:gridCol w="906231">
                  <a:extLst>
                    <a:ext uri="{9D8B030D-6E8A-4147-A177-3AD203B41FA5}">
                      <a16:colId xmlns:a16="http://schemas.microsoft.com/office/drawing/2014/main" val="3175885136"/>
                    </a:ext>
                  </a:extLst>
                </a:gridCol>
                <a:gridCol w="906231">
                  <a:extLst>
                    <a:ext uri="{9D8B030D-6E8A-4147-A177-3AD203B41FA5}">
                      <a16:colId xmlns:a16="http://schemas.microsoft.com/office/drawing/2014/main" val="2483227964"/>
                    </a:ext>
                  </a:extLst>
                </a:gridCol>
              </a:tblGrid>
              <a:tr h="1050717">
                <a:tc>
                  <a:txBody>
                    <a:bodyPr/>
                    <a:lstStyle>
                      <a:lvl1pPr marL="0" algn="l" defTabSz="914029" rtl="0" eaLnBrk="1" latinLnBrk="0" hangingPunct="1">
                        <a:defRPr sz="1866" b="1" kern="1200">
                          <a:solidFill>
                            <a:schemeClr val="lt1"/>
                          </a:solidFill>
                          <a:latin typeface="Calibri" panose="020F0502020204030204"/>
                        </a:defRPr>
                      </a:lvl1pPr>
                      <a:lvl2pPr marL="457011" algn="l" defTabSz="914029" rtl="0" eaLnBrk="1" latinLnBrk="0" hangingPunct="1">
                        <a:defRPr sz="1866" b="1" kern="1200">
                          <a:solidFill>
                            <a:schemeClr val="lt1"/>
                          </a:solidFill>
                          <a:latin typeface="Calibri" panose="020F0502020204030204"/>
                        </a:defRPr>
                      </a:lvl2pPr>
                      <a:lvl3pPr marL="914029" algn="l" defTabSz="914029" rtl="0" eaLnBrk="1" latinLnBrk="0" hangingPunct="1">
                        <a:defRPr sz="1866" b="1" kern="1200">
                          <a:solidFill>
                            <a:schemeClr val="lt1"/>
                          </a:solidFill>
                          <a:latin typeface="Calibri" panose="020F0502020204030204"/>
                        </a:defRPr>
                      </a:lvl3pPr>
                      <a:lvl4pPr marL="1371041" algn="l" defTabSz="914029" rtl="0" eaLnBrk="1" latinLnBrk="0" hangingPunct="1">
                        <a:defRPr sz="1866" b="1" kern="1200">
                          <a:solidFill>
                            <a:schemeClr val="lt1"/>
                          </a:solidFill>
                          <a:latin typeface="Calibri" panose="020F0502020204030204"/>
                        </a:defRPr>
                      </a:lvl4pPr>
                      <a:lvl5pPr marL="1828058" algn="l" defTabSz="914029" rtl="0" eaLnBrk="1" latinLnBrk="0" hangingPunct="1">
                        <a:defRPr sz="1866" b="1" kern="1200">
                          <a:solidFill>
                            <a:schemeClr val="lt1"/>
                          </a:solidFill>
                          <a:latin typeface="Calibri" panose="020F0502020204030204"/>
                        </a:defRPr>
                      </a:lvl5pPr>
                      <a:lvl6pPr marL="2285066" algn="l" defTabSz="914029" rtl="0" eaLnBrk="1" latinLnBrk="0" hangingPunct="1">
                        <a:defRPr sz="1866" b="1" kern="1200">
                          <a:solidFill>
                            <a:schemeClr val="lt1"/>
                          </a:solidFill>
                          <a:latin typeface="Calibri" panose="020F0502020204030204"/>
                        </a:defRPr>
                      </a:lvl6pPr>
                      <a:lvl7pPr marL="2742085" algn="l" defTabSz="914029" rtl="0" eaLnBrk="1" latinLnBrk="0" hangingPunct="1">
                        <a:defRPr sz="1866" b="1" kern="1200">
                          <a:solidFill>
                            <a:schemeClr val="lt1"/>
                          </a:solidFill>
                          <a:latin typeface="Calibri" panose="020F0502020204030204"/>
                        </a:defRPr>
                      </a:lvl7pPr>
                      <a:lvl8pPr marL="3199099" algn="l" defTabSz="914029" rtl="0" eaLnBrk="1" latinLnBrk="0" hangingPunct="1">
                        <a:defRPr sz="1866" b="1" kern="1200">
                          <a:solidFill>
                            <a:schemeClr val="lt1"/>
                          </a:solidFill>
                          <a:latin typeface="Calibri" panose="020F0502020204030204"/>
                        </a:defRPr>
                      </a:lvl8pPr>
                      <a:lvl9pPr marL="3656114" algn="l" defTabSz="914029" rtl="0" eaLnBrk="1" latinLnBrk="0" hangingPunct="1">
                        <a:defRPr sz="1866" b="1" kern="1200">
                          <a:solidFill>
                            <a:schemeClr val="lt1"/>
                          </a:solidFill>
                          <a:latin typeface="Calibri" panose="020F0502020204030204"/>
                        </a:defRPr>
                      </a:lvl9pPr>
                    </a:lstStyle>
                    <a:p>
                      <a:pPr algn="ctr"/>
                      <a:r>
                        <a:rPr lang="en-US" sz="1800" dirty="0">
                          <a:solidFill>
                            <a:schemeClr val="tx1"/>
                          </a:solidFill>
                          <a:latin typeface="+mj-lt"/>
                        </a:rPr>
                        <a:t>Premium Storage Disk Type</a:t>
                      </a:r>
                      <a:endParaRPr lang="en-US" sz="1800" b="0" dirty="0">
                        <a:solidFill>
                          <a:schemeClr val="tx1"/>
                        </a:solidFill>
                        <a:latin typeface="+mj-lt"/>
                      </a:endParaRPr>
                    </a:p>
                  </a:txBody>
                  <a:tcPr marL="23810" marR="23810" marT="23810" marB="23810" anchor="ctr"/>
                </a:tc>
                <a:tc>
                  <a:txBody>
                    <a:bodyPr/>
                    <a:lstStyle>
                      <a:lvl1pPr marL="0" algn="l" defTabSz="914029" rtl="0" eaLnBrk="1" latinLnBrk="0" hangingPunct="1">
                        <a:defRPr sz="1866" b="1" kern="1200">
                          <a:solidFill>
                            <a:schemeClr val="lt1"/>
                          </a:solidFill>
                          <a:latin typeface="Calibri" panose="020F0502020204030204"/>
                        </a:defRPr>
                      </a:lvl1pPr>
                      <a:lvl2pPr marL="457011" algn="l" defTabSz="914029" rtl="0" eaLnBrk="1" latinLnBrk="0" hangingPunct="1">
                        <a:defRPr sz="1866" b="1" kern="1200">
                          <a:solidFill>
                            <a:schemeClr val="lt1"/>
                          </a:solidFill>
                          <a:latin typeface="Calibri" panose="020F0502020204030204"/>
                        </a:defRPr>
                      </a:lvl2pPr>
                      <a:lvl3pPr marL="914029" algn="l" defTabSz="914029" rtl="0" eaLnBrk="1" latinLnBrk="0" hangingPunct="1">
                        <a:defRPr sz="1866" b="1" kern="1200">
                          <a:solidFill>
                            <a:schemeClr val="lt1"/>
                          </a:solidFill>
                          <a:latin typeface="Calibri" panose="020F0502020204030204"/>
                        </a:defRPr>
                      </a:lvl3pPr>
                      <a:lvl4pPr marL="1371041" algn="l" defTabSz="914029" rtl="0" eaLnBrk="1" latinLnBrk="0" hangingPunct="1">
                        <a:defRPr sz="1866" b="1" kern="1200">
                          <a:solidFill>
                            <a:schemeClr val="lt1"/>
                          </a:solidFill>
                          <a:latin typeface="Calibri" panose="020F0502020204030204"/>
                        </a:defRPr>
                      </a:lvl4pPr>
                      <a:lvl5pPr marL="1828058" algn="l" defTabSz="914029" rtl="0" eaLnBrk="1" latinLnBrk="0" hangingPunct="1">
                        <a:defRPr sz="1866" b="1" kern="1200">
                          <a:solidFill>
                            <a:schemeClr val="lt1"/>
                          </a:solidFill>
                          <a:latin typeface="Calibri" panose="020F0502020204030204"/>
                        </a:defRPr>
                      </a:lvl5pPr>
                      <a:lvl6pPr marL="2285066" algn="l" defTabSz="914029" rtl="0" eaLnBrk="1" latinLnBrk="0" hangingPunct="1">
                        <a:defRPr sz="1866" b="1" kern="1200">
                          <a:solidFill>
                            <a:schemeClr val="lt1"/>
                          </a:solidFill>
                          <a:latin typeface="Calibri" panose="020F0502020204030204"/>
                        </a:defRPr>
                      </a:lvl6pPr>
                      <a:lvl7pPr marL="2742085" algn="l" defTabSz="914029" rtl="0" eaLnBrk="1" latinLnBrk="0" hangingPunct="1">
                        <a:defRPr sz="1866" b="1" kern="1200">
                          <a:solidFill>
                            <a:schemeClr val="lt1"/>
                          </a:solidFill>
                          <a:latin typeface="Calibri" panose="020F0502020204030204"/>
                        </a:defRPr>
                      </a:lvl7pPr>
                      <a:lvl8pPr marL="3199099" algn="l" defTabSz="914029" rtl="0" eaLnBrk="1" latinLnBrk="0" hangingPunct="1">
                        <a:defRPr sz="1866" b="1" kern="1200">
                          <a:solidFill>
                            <a:schemeClr val="lt1"/>
                          </a:solidFill>
                          <a:latin typeface="Calibri" panose="020F0502020204030204"/>
                        </a:defRPr>
                      </a:lvl8pPr>
                      <a:lvl9pPr marL="3656114" algn="l" defTabSz="914029" rtl="0" eaLnBrk="1" latinLnBrk="0" hangingPunct="1">
                        <a:defRPr sz="1866" b="1" kern="1200">
                          <a:solidFill>
                            <a:schemeClr val="lt1"/>
                          </a:solidFill>
                          <a:latin typeface="Calibri" panose="020F0502020204030204"/>
                        </a:defRPr>
                      </a:lvl9pPr>
                    </a:lstStyle>
                    <a:p>
                      <a:pPr algn="ctr"/>
                      <a:r>
                        <a:rPr lang="en-US" sz="1800" dirty="0">
                          <a:solidFill>
                            <a:schemeClr val="tx1"/>
                          </a:solidFill>
                          <a:latin typeface="+mj-lt"/>
                        </a:rPr>
                        <a:t>P4</a:t>
                      </a:r>
                      <a:endParaRPr lang="en-US" sz="1800" b="0" dirty="0">
                        <a:solidFill>
                          <a:schemeClr val="tx1"/>
                        </a:solidFill>
                        <a:latin typeface="+mj-lt"/>
                      </a:endParaRPr>
                    </a:p>
                  </a:txBody>
                  <a:tcPr marL="23810" marR="23810" marT="23810" marB="23810" anchor="ctr"/>
                </a:tc>
                <a:tc>
                  <a:txBody>
                    <a:bodyPr/>
                    <a:lstStyle>
                      <a:lvl1pPr marL="0" algn="l" defTabSz="914029" rtl="0" eaLnBrk="1" latinLnBrk="0" hangingPunct="1">
                        <a:defRPr sz="1866" b="1" kern="1200">
                          <a:solidFill>
                            <a:schemeClr val="lt1"/>
                          </a:solidFill>
                          <a:latin typeface="Calibri" panose="020F0502020204030204"/>
                        </a:defRPr>
                      </a:lvl1pPr>
                      <a:lvl2pPr marL="457011" algn="l" defTabSz="914029" rtl="0" eaLnBrk="1" latinLnBrk="0" hangingPunct="1">
                        <a:defRPr sz="1866" b="1" kern="1200">
                          <a:solidFill>
                            <a:schemeClr val="lt1"/>
                          </a:solidFill>
                          <a:latin typeface="Calibri" panose="020F0502020204030204"/>
                        </a:defRPr>
                      </a:lvl2pPr>
                      <a:lvl3pPr marL="914029" algn="l" defTabSz="914029" rtl="0" eaLnBrk="1" latinLnBrk="0" hangingPunct="1">
                        <a:defRPr sz="1866" b="1" kern="1200">
                          <a:solidFill>
                            <a:schemeClr val="lt1"/>
                          </a:solidFill>
                          <a:latin typeface="Calibri" panose="020F0502020204030204"/>
                        </a:defRPr>
                      </a:lvl3pPr>
                      <a:lvl4pPr marL="1371041" algn="l" defTabSz="914029" rtl="0" eaLnBrk="1" latinLnBrk="0" hangingPunct="1">
                        <a:defRPr sz="1866" b="1" kern="1200">
                          <a:solidFill>
                            <a:schemeClr val="lt1"/>
                          </a:solidFill>
                          <a:latin typeface="Calibri" panose="020F0502020204030204"/>
                        </a:defRPr>
                      </a:lvl4pPr>
                      <a:lvl5pPr marL="1828058" algn="l" defTabSz="914029" rtl="0" eaLnBrk="1" latinLnBrk="0" hangingPunct="1">
                        <a:defRPr sz="1866" b="1" kern="1200">
                          <a:solidFill>
                            <a:schemeClr val="lt1"/>
                          </a:solidFill>
                          <a:latin typeface="Calibri" panose="020F0502020204030204"/>
                        </a:defRPr>
                      </a:lvl5pPr>
                      <a:lvl6pPr marL="2285066" algn="l" defTabSz="914029" rtl="0" eaLnBrk="1" latinLnBrk="0" hangingPunct="1">
                        <a:defRPr sz="1866" b="1" kern="1200">
                          <a:solidFill>
                            <a:schemeClr val="lt1"/>
                          </a:solidFill>
                          <a:latin typeface="Calibri" panose="020F0502020204030204"/>
                        </a:defRPr>
                      </a:lvl6pPr>
                      <a:lvl7pPr marL="2742085" algn="l" defTabSz="914029" rtl="0" eaLnBrk="1" latinLnBrk="0" hangingPunct="1">
                        <a:defRPr sz="1866" b="1" kern="1200">
                          <a:solidFill>
                            <a:schemeClr val="lt1"/>
                          </a:solidFill>
                          <a:latin typeface="Calibri" panose="020F0502020204030204"/>
                        </a:defRPr>
                      </a:lvl7pPr>
                      <a:lvl8pPr marL="3199099" algn="l" defTabSz="914029" rtl="0" eaLnBrk="1" latinLnBrk="0" hangingPunct="1">
                        <a:defRPr sz="1866" b="1" kern="1200">
                          <a:solidFill>
                            <a:schemeClr val="lt1"/>
                          </a:solidFill>
                          <a:latin typeface="Calibri" panose="020F0502020204030204"/>
                        </a:defRPr>
                      </a:lvl8pPr>
                      <a:lvl9pPr marL="3656114" algn="l" defTabSz="914029" rtl="0" eaLnBrk="1" latinLnBrk="0" hangingPunct="1">
                        <a:defRPr sz="1866" b="1" kern="1200">
                          <a:solidFill>
                            <a:schemeClr val="lt1"/>
                          </a:solidFill>
                          <a:latin typeface="Calibri" panose="020F0502020204030204"/>
                        </a:defRPr>
                      </a:lvl9pPr>
                    </a:lstStyle>
                    <a:p>
                      <a:pPr algn="ctr"/>
                      <a:r>
                        <a:rPr lang="en-US" sz="1800" dirty="0">
                          <a:solidFill>
                            <a:schemeClr val="tx1"/>
                          </a:solidFill>
                          <a:latin typeface="+mj-lt"/>
                        </a:rPr>
                        <a:t>P6</a:t>
                      </a:r>
                      <a:endParaRPr lang="en-US" sz="1800" b="0" dirty="0">
                        <a:solidFill>
                          <a:schemeClr val="tx1"/>
                        </a:solidFill>
                        <a:latin typeface="+mj-lt"/>
                      </a:endParaRPr>
                    </a:p>
                  </a:txBody>
                  <a:tcPr marL="23810" marR="23810" marT="23810" marB="23810" anchor="ctr"/>
                </a:tc>
                <a:tc>
                  <a:txBody>
                    <a:bodyPr/>
                    <a:lstStyle>
                      <a:lvl1pPr marL="0" algn="l" defTabSz="914029" rtl="0" eaLnBrk="1" latinLnBrk="0" hangingPunct="1">
                        <a:defRPr sz="1866" b="1" kern="1200">
                          <a:solidFill>
                            <a:schemeClr val="lt1"/>
                          </a:solidFill>
                          <a:latin typeface="Calibri" panose="020F0502020204030204"/>
                        </a:defRPr>
                      </a:lvl1pPr>
                      <a:lvl2pPr marL="457011" algn="l" defTabSz="914029" rtl="0" eaLnBrk="1" latinLnBrk="0" hangingPunct="1">
                        <a:defRPr sz="1866" b="1" kern="1200">
                          <a:solidFill>
                            <a:schemeClr val="lt1"/>
                          </a:solidFill>
                          <a:latin typeface="Calibri" panose="020F0502020204030204"/>
                        </a:defRPr>
                      </a:lvl2pPr>
                      <a:lvl3pPr marL="914029" algn="l" defTabSz="914029" rtl="0" eaLnBrk="1" latinLnBrk="0" hangingPunct="1">
                        <a:defRPr sz="1866" b="1" kern="1200">
                          <a:solidFill>
                            <a:schemeClr val="lt1"/>
                          </a:solidFill>
                          <a:latin typeface="Calibri" panose="020F0502020204030204"/>
                        </a:defRPr>
                      </a:lvl3pPr>
                      <a:lvl4pPr marL="1371041" algn="l" defTabSz="914029" rtl="0" eaLnBrk="1" latinLnBrk="0" hangingPunct="1">
                        <a:defRPr sz="1866" b="1" kern="1200">
                          <a:solidFill>
                            <a:schemeClr val="lt1"/>
                          </a:solidFill>
                          <a:latin typeface="Calibri" panose="020F0502020204030204"/>
                        </a:defRPr>
                      </a:lvl4pPr>
                      <a:lvl5pPr marL="1828058" algn="l" defTabSz="914029" rtl="0" eaLnBrk="1" latinLnBrk="0" hangingPunct="1">
                        <a:defRPr sz="1866" b="1" kern="1200">
                          <a:solidFill>
                            <a:schemeClr val="lt1"/>
                          </a:solidFill>
                          <a:latin typeface="Calibri" panose="020F0502020204030204"/>
                        </a:defRPr>
                      </a:lvl5pPr>
                      <a:lvl6pPr marL="2285066" algn="l" defTabSz="914029" rtl="0" eaLnBrk="1" latinLnBrk="0" hangingPunct="1">
                        <a:defRPr sz="1866" b="1" kern="1200">
                          <a:solidFill>
                            <a:schemeClr val="lt1"/>
                          </a:solidFill>
                          <a:latin typeface="Calibri" panose="020F0502020204030204"/>
                        </a:defRPr>
                      </a:lvl6pPr>
                      <a:lvl7pPr marL="2742085" algn="l" defTabSz="914029" rtl="0" eaLnBrk="1" latinLnBrk="0" hangingPunct="1">
                        <a:defRPr sz="1866" b="1" kern="1200">
                          <a:solidFill>
                            <a:schemeClr val="lt1"/>
                          </a:solidFill>
                          <a:latin typeface="Calibri" panose="020F0502020204030204"/>
                        </a:defRPr>
                      </a:lvl7pPr>
                      <a:lvl8pPr marL="3199099" algn="l" defTabSz="914029" rtl="0" eaLnBrk="1" latinLnBrk="0" hangingPunct="1">
                        <a:defRPr sz="1866" b="1" kern="1200">
                          <a:solidFill>
                            <a:schemeClr val="lt1"/>
                          </a:solidFill>
                          <a:latin typeface="Calibri" panose="020F0502020204030204"/>
                        </a:defRPr>
                      </a:lvl8pPr>
                      <a:lvl9pPr marL="3656114" algn="l" defTabSz="914029" rtl="0" eaLnBrk="1" latinLnBrk="0" hangingPunct="1">
                        <a:defRPr sz="1866" b="1" kern="1200">
                          <a:solidFill>
                            <a:schemeClr val="lt1"/>
                          </a:solidFill>
                          <a:latin typeface="Calibri" panose="020F0502020204030204"/>
                        </a:defRPr>
                      </a:lvl9pPr>
                    </a:lstStyle>
                    <a:p>
                      <a:pPr algn="ctr"/>
                      <a:r>
                        <a:rPr lang="en-US" sz="1800" dirty="0">
                          <a:solidFill>
                            <a:schemeClr val="tx1"/>
                          </a:solidFill>
                          <a:latin typeface="+mj-lt"/>
                        </a:rPr>
                        <a:t>P10</a:t>
                      </a:r>
                      <a:endParaRPr lang="en-US" sz="1800" b="0" dirty="0">
                        <a:solidFill>
                          <a:schemeClr val="tx1"/>
                        </a:solidFill>
                        <a:latin typeface="+mj-lt"/>
                      </a:endParaRPr>
                    </a:p>
                  </a:txBody>
                  <a:tcPr marL="23810" marR="23810" marT="23810" marB="23810" anchor="ctr"/>
                </a:tc>
                <a:tc>
                  <a:txBody>
                    <a:bodyPr/>
                    <a:lstStyle>
                      <a:lvl1pPr marL="0" algn="l" defTabSz="685710" rtl="0" eaLnBrk="1" latinLnBrk="0" hangingPunct="1">
                        <a:defRPr sz="1324" kern="1200">
                          <a:solidFill>
                            <a:schemeClr val="tx1"/>
                          </a:solidFill>
                          <a:latin typeface="Segoe UI Semilight"/>
                        </a:defRPr>
                      </a:lvl1pPr>
                      <a:lvl2pPr marL="342855" algn="l" defTabSz="685710" rtl="0" eaLnBrk="1" latinLnBrk="0" hangingPunct="1">
                        <a:defRPr sz="1324" kern="1200">
                          <a:solidFill>
                            <a:schemeClr val="tx1"/>
                          </a:solidFill>
                          <a:latin typeface="Segoe UI Semilight"/>
                        </a:defRPr>
                      </a:lvl2pPr>
                      <a:lvl3pPr marL="685710" algn="l" defTabSz="685710" rtl="0" eaLnBrk="1" latinLnBrk="0" hangingPunct="1">
                        <a:defRPr sz="1324" kern="1200">
                          <a:solidFill>
                            <a:schemeClr val="tx1"/>
                          </a:solidFill>
                          <a:latin typeface="Segoe UI Semilight"/>
                        </a:defRPr>
                      </a:lvl3pPr>
                      <a:lvl4pPr marL="1028565" algn="l" defTabSz="685710" rtl="0" eaLnBrk="1" latinLnBrk="0" hangingPunct="1">
                        <a:defRPr sz="1324" kern="1200">
                          <a:solidFill>
                            <a:schemeClr val="tx1"/>
                          </a:solidFill>
                          <a:latin typeface="Segoe UI Semilight"/>
                        </a:defRPr>
                      </a:lvl4pPr>
                      <a:lvl5pPr marL="1371418" algn="l" defTabSz="685710" rtl="0" eaLnBrk="1" latinLnBrk="0" hangingPunct="1">
                        <a:defRPr sz="1324" kern="1200">
                          <a:solidFill>
                            <a:schemeClr val="tx1"/>
                          </a:solidFill>
                          <a:latin typeface="Segoe UI Semilight"/>
                        </a:defRPr>
                      </a:lvl5pPr>
                      <a:lvl6pPr marL="1714274" algn="l" defTabSz="685710" rtl="0" eaLnBrk="1" latinLnBrk="0" hangingPunct="1">
                        <a:defRPr sz="1324" kern="1200">
                          <a:solidFill>
                            <a:schemeClr val="tx1"/>
                          </a:solidFill>
                          <a:latin typeface="Segoe UI Semilight"/>
                        </a:defRPr>
                      </a:lvl6pPr>
                      <a:lvl7pPr marL="2057128" algn="l" defTabSz="685710" rtl="0" eaLnBrk="1" latinLnBrk="0" hangingPunct="1">
                        <a:defRPr sz="1324" kern="1200">
                          <a:solidFill>
                            <a:schemeClr val="tx1"/>
                          </a:solidFill>
                          <a:latin typeface="Segoe UI Semilight"/>
                        </a:defRPr>
                      </a:lvl7pPr>
                      <a:lvl8pPr marL="2399983" algn="l" defTabSz="685710" rtl="0" eaLnBrk="1" latinLnBrk="0" hangingPunct="1">
                        <a:defRPr sz="1324" kern="1200">
                          <a:solidFill>
                            <a:schemeClr val="tx1"/>
                          </a:solidFill>
                          <a:latin typeface="Segoe UI Semilight"/>
                        </a:defRPr>
                      </a:lvl8pPr>
                      <a:lvl9pPr marL="2742839" algn="l" defTabSz="685710" rtl="0" eaLnBrk="1" latinLnBrk="0" hangingPunct="1">
                        <a:defRPr sz="1324" kern="1200">
                          <a:solidFill>
                            <a:schemeClr val="tx1"/>
                          </a:solidFill>
                          <a:latin typeface="Segoe UI Semilight"/>
                        </a:defRPr>
                      </a:lvl9pPr>
                    </a:lstStyle>
                    <a:p>
                      <a:pPr marL="0" algn="ctr" defTabSz="914029" rtl="0" eaLnBrk="1" latinLnBrk="0" hangingPunct="1"/>
                      <a:r>
                        <a:rPr lang="en-US" sz="1800" kern="1200" dirty="0">
                          <a:solidFill>
                            <a:schemeClr val="tx1"/>
                          </a:solidFill>
                          <a:latin typeface="+mj-lt"/>
                        </a:rPr>
                        <a:t>P15</a:t>
                      </a:r>
                      <a:endParaRPr lang="en-US" sz="1800" b="0" kern="1200" dirty="0">
                        <a:solidFill>
                          <a:schemeClr val="tx1"/>
                        </a:solidFill>
                        <a:latin typeface="+mj-lt"/>
                        <a:ea typeface="+mn-ea"/>
                        <a:cs typeface="+mn-cs"/>
                      </a:endParaRPr>
                    </a:p>
                  </a:txBody>
                  <a:tcPr marL="23810" marR="23810" marT="23810" marB="23810" anchor="ctr"/>
                </a:tc>
                <a:tc>
                  <a:txBody>
                    <a:bodyPr/>
                    <a:lstStyle>
                      <a:lvl1pPr marL="0" algn="l" defTabSz="914029" rtl="0" eaLnBrk="1" latinLnBrk="0" hangingPunct="1">
                        <a:defRPr sz="1866" b="1" kern="1200">
                          <a:solidFill>
                            <a:schemeClr val="lt1"/>
                          </a:solidFill>
                          <a:latin typeface="Calibri" panose="020F0502020204030204"/>
                        </a:defRPr>
                      </a:lvl1pPr>
                      <a:lvl2pPr marL="457011" algn="l" defTabSz="914029" rtl="0" eaLnBrk="1" latinLnBrk="0" hangingPunct="1">
                        <a:defRPr sz="1866" b="1" kern="1200">
                          <a:solidFill>
                            <a:schemeClr val="lt1"/>
                          </a:solidFill>
                          <a:latin typeface="Calibri" panose="020F0502020204030204"/>
                        </a:defRPr>
                      </a:lvl2pPr>
                      <a:lvl3pPr marL="914029" algn="l" defTabSz="914029" rtl="0" eaLnBrk="1" latinLnBrk="0" hangingPunct="1">
                        <a:defRPr sz="1866" b="1" kern="1200">
                          <a:solidFill>
                            <a:schemeClr val="lt1"/>
                          </a:solidFill>
                          <a:latin typeface="Calibri" panose="020F0502020204030204"/>
                        </a:defRPr>
                      </a:lvl3pPr>
                      <a:lvl4pPr marL="1371041" algn="l" defTabSz="914029" rtl="0" eaLnBrk="1" latinLnBrk="0" hangingPunct="1">
                        <a:defRPr sz="1866" b="1" kern="1200">
                          <a:solidFill>
                            <a:schemeClr val="lt1"/>
                          </a:solidFill>
                          <a:latin typeface="Calibri" panose="020F0502020204030204"/>
                        </a:defRPr>
                      </a:lvl4pPr>
                      <a:lvl5pPr marL="1828058" algn="l" defTabSz="914029" rtl="0" eaLnBrk="1" latinLnBrk="0" hangingPunct="1">
                        <a:defRPr sz="1866" b="1" kern="1200">
                          <a:solidFill>
                            <a:schemeClr val="lt1"/>
                          </a:solidFill>
                          <a:latin typeface="Calibri" panose="020F0502020204030204"/>
                        </a:defRPr>
                      </a:lvl5pPr>
                      <a:lvl6pPr marL="2285066" algn="l" defTabSz="914029" rtl="0" eaLnBrk="1" latinLnBrk="0" hangingPunct="1">
                        <a:defRPr sz="1866" b="1" kern="1200">
                          <a:solidFill>
                            <a:schemeClr val="lt1"/>
                          </a:solidFill>
                          <a:latin typeface="Calibri" panose="020F0502020204030204"/>
                        </a:defRPr>
                      </a:lvl6pPr>
                      <a:lvl7pPr marL="2742085" algn="l" defTabSz="914029" rtl="0" eaLnBrk="1" latinLnBrk="0" hangingPunct="1">
                        <a:defRPr sz="1866" b="1" kern="1200">
                          <a:solidFill>
                            <a:schemeClr val="lt1"/>
                          </a:solidFill>
                          <a:latin typeface="Calibri" panose="020F0502020204030204"/>
                        </a:defRPr>
                      </a:lvl7pPr>
                      <a:lvl8pPr marL="3199099" algn="l" defTabSz="914029" rtl="0" eaLnBrk="1" latinLnBrk="0" hangingPunct="1">
                        <a:defRPr sz="1866" b="1" kern="1200">
                          <a:solidFill>
                            <a:schemeClr val="lt1"/>
                          </a:solidFill>
                          <a:latin typeface="Calibri" panose="020F0502020204030204"/>
                        </a:defRPr>
                      </a:lvl8pPr>
                      <a:lvl9pPr marL="3656114" algn="l" defTabSz="914029" rtl="0" eaLnBrk="1" latinLnBrk="0" hangingPunct="1">
                        <a:defRPr sz="1866" b="1" kern="1200">
                          <a:solidFill>
                            <a:schemeClr val="lt1"/>
                          </a:solidFill>
                          <a:latin typeface="Calibri" panose="020F0502020204030204"/>
                        </a:defRPr>
                      </a:lvl9pPr>
                    </a:lstStyle>
                    <a:p>
                      <a:pPr algn="ctr"/>
                      <a:r>
                        <a:rPr lang="en-US" sz="1800" dirty="0">
                          <a:solidFill>
                            <a:schemeClr val="tx1"/>
                          </a:solidFill>
                          <a:latin typeface="+mj-lt"/>
                        </a:rPr>
                        <a:t>P20</a:t>
                      </a:r>
                      <a:endParaRPr lang="en-US" sz="1800" b="0" dirty="0">
                        <a:solidFill>
                          <a:schemeClr val="tx1"/>
                        </a:solidFill>
                        <a:latin typeface="+mj-lt"/>
                      </a:endParaRPr>
                    </a:p>
                  </a:txBody>
                  <a:tcPr marL="23810" marR="23810" marT="23810" marB="23810" anchor="ctr"/>
                </a:tc>
                <a:tc>
                  <a:txBody>
                    <a:bodyPr/>
                    <a:lstStyle>
                      <a:lvl1pPr marL="0" algn="l" defTabSz="914029" rtl="0" eaLnBrk="1" latinLnBrk="0" hangingPunct="1">
                        <a:defRPr sz="1866" b="1" kern="1200">
                          <a:solidFill>
                            <a:schemeClr val="lt1"/>
                          </a:solidFill>
                          <a:latin typeface="Calibri" panose="020F0502020204030204"/>
                        </a:defRPr>
                      </a:lvl1pPr>
                      <a:lvl2pPr marL="457011" algn="l" defTabSz="914029" rtl="0" eaLnBrk="1" latinLnBrk="0" hangingPunct="1">
                        <a:defRPr sz="1866" b="1" kern="1200">
                          <a:solidFill>
                            <a:schemeClr val="lt1"/>
                          </a:solidFill>
                          <a:latin typeface="Calibri" panose="020F0502020204030204"/>
                        </a:defRPr>
                      </a:lvl2pPr>
                      <a:lvl3pPr marL="914029" algn="l" defTabSz="914029" rtl="0" eaLnBrk="1" latinLnBrk="0" hangingPunct="1">
                        <a:defRPr sz="1866" b="1" kern="1200">
                          <a:solidFill>
                            <a:schemeClr val="lt1"/>
                          </a:solidFill>
                          <a:latin typeface="Calibri" panose="020F0502020204030204"/>
                        </a:defRPr>
                      </a:lvl3pPr>
                      <a:lvl4pPr marL="1371041" algn="l" defTabSz="914029" rtl="0" eaLnBrk="1" latinLnBrk="0" hangingPunct="1">
                        <a:defRPr sz="1866" b="1" kern="1200">
                          <a:solidFill>
                            <a:schemeClr val="lt1"/>
                          </a:solidFill>
                          <a:latin typeface="Calibri" panose="020F0502020204030204"/>
                        </a:defRPr>
                      </a:lvl4pPr>
                      <a:lvl5pPr marL="1828058" algn="l" defTabSz="914029" rtl="0" eaLnBrk="1" latinLnBrk="0" hangingPunct="1">
                        <a:defRPr sz="1866" b="1" kern="1200">
                          <a:solidFill>
                            <a:schemeClr val="lt1"/>
                          </a:solidFill>
                          <a:latin typeface="Calibri" panose="020F0502020204030204"/>
                        </a:defRPr>
                      </a:lvl5pPr>
                      <a:lvl6pPr marL="2285066" algn="l" defTabSz="914029" rtl="0" eaLnBrk="1" latinLnBrk="0" hangingPunct="1">
                        <a:defRPr sz="1866" b="1" kern="1200">
                          <a:solidFill>
                            <a:schemeClr val="lt1"/>
                          </a:solidFill>
                          <a:latin typeface="Calibri" panose="020F0502020204030204"/>
                        </a:defRPr>
                      </a:lvl6pPr>
                      <a:lvl7pPr marL="2742085" algn="l" defTabSz="914029" rtl="0" eaLnBrk="1" latinLnBrk="0" hangingPunct="1">
                        <a:defRPr sz="1866" b="1" kern="1200">
                          <a:solidFill>
                            <a:schemeClr val="lt1"/>
                          </a:solidFill>
                          <a:latin typeface="Calibri" panose="020F0502020204030204"/>
                        </a:defRPr>
                      </a:lvl7pPr>
                      <a:lvl8pPr marL="3199099" algn="l" defTabSz="914029" rtl="0" eaLnBrk="1" latinLnBrk="0" hangingPunct="1">
                        <a:defRPr sz="1866" b="1" kern="1200">
                          <a:solidFill>
                            <a:schemeClr val="lt1"/>
                          </a:solidFill>
                          <a:latin typeface="Calibri" panose="020F0502020204030204"/>
                        </a:defRPr>
                      </a:lvl8pPr>
                      <a:lvl9pPr marL="3656114" algn="l" defTabSz="914029" rtl="0" eaLnBrk="1" latinLnBrk="0" hangingPunct="1">
                        <a:defRPr sz="1866" b="1" kern="1200">
                          <a:solidFill>
                            <a:schemeClr val="lt1"/>
                          </a:solidFill>
                          <a:latin typeface="Calibri" panose="020F0502020204030204"/>
                        </a:defRPr>
                      </a:lvl9pPr>
                    </a:lstStyle>
                    <a:p>
                      <a:pPr algn="ctr"/>
                      <a:r>
                        <a:rPr lang="en-US" sz="1800" dirty="0">
                          <a:solidFill>
                            <a:schemeClr val="tx1"/>
                          </a:solidFill>
                          <a:latin typeface="+mj-lt"/>
                        </a:rPr>
                        <a:t>P30</a:t>
                      </a:r>
                      <a:endParaRPr lang="en-US" sz="1800" b="0" dirty="0">
                        <a:solidFill>
                          <a:schemeClr val="tx1"/>
                        </a:solidFill>
                        <a:latin typeface="+mj-lt"/>
                      </a:endParaRPr>
                    </a:p>
                  </a:txBody>
                  <a:tcPr marL="23810" marR="23810" marT="23810" marB="23810" anchor="ctr"/>
                </a:tc>
                <a:tc>
                  <a:txBody>
                    <a:bodyPr/>
                    <a:lstStyle>
                      <a:lvl1pPr marL="0" algn="l" defTabSz="914029" rtl="0" eaLnBrk="1" latinLnBrk="0" hangingPunct="1">
                        <a:defRPr sz="1866" b="1" kern="1200">
                          <a:solidFill>
                            <a:schemeClr val="lt1"/>
                          </a:solidFill>
                          <a:latin typeface="Calibri" panose="020F0502020204030204"/>
                        </a:defRPr>
                      </a:lvl1pPr>
                      <a:lvl2pPr marL="457011" algn="l" defTabSz="914029" rtl="0" eaLnBrk="1" latinLnBrk="0" hangingPunct="1">
                        <a:defRPr sz="1866" b="1" kern="1200">
                          <a:solidFill>
                            <a:schemeClr val="lt1"/>
                          </a:solidFill>
                          <a:latin typeface="Calibri" panose="020F0502020204030204"/>
                        </a:defRPr>
                      </a:lvl2pPr>
                      <a:lvl3pPr marL="914029" algn="l" defTabSz="914029" rtl="0" eaLnBrk="1" latinLnBrk="0" hangingPunct="1">
                        <a:defRPr sz="1866" b="1" kern="1200">
                          <a:solidFill>
                            <a:schemeClr val="lt1"/>
                          </a:solidFill>
                          <a:latin typeface="Calibri" panose="020F0502020204030204"/>
                        </a:defRPr>
                      </a:lvl3pPr>
                      <a:lvl4pPr marL="1371041" algn="l" defTabSz="914029" rtl="0" eaLnBrk="1" latinLnBrk="0" hangingPunct="1">
                        <a:defRPr sz="1866" b="1" kern="1200">
                          <a:solidFill>
                            <a:schemeClr val="lt1"/>
                          </a:solidFill>
                          <a:latin typeface="Calibri" panose="020F0502020204030204"/>
                        </a:defRPr>
                      </a:lvl4pPr>
                      <a:lvl5pPr marL="1828058" algn="l" defTabSz="914029" rtl="0" eaLnBrk="1" latinLnBrk="0" hangingPunct="1">
                        <a:defRPr sz="1866" b="1" kern="1200">
                          <a:solidFill>
                            <a:schemeClr val="lt1"/>
                          </a:solidFill>
                          <a:latin typeface="Calibri" panose="020F0502020204030204"/>
                        </a:defRPr>
                      </a:lvl5pPr>
                      <a:lvl6pPr marL="2285066" algn="l" defTabSz="914029" rtl="0" eaLnBrk="1" latinLnBrk="0" hangingPunct="1">
                        <a:defRPr sz="1866" b="1" kern="1200">
                          <a:solidFill>
                            <a:schemeClr val="lt1"/>
                          </a:solidFill>
                          <a:latin typeface="Calibri" panose="020F0502020204030204"/>
                        </a:defRPr>
                      </a:lvl6pPr>
                      <a:lvl7pPr marL="2742085" algn="l" defTabSz="914029" rtl="0" eaLnBrk="1" latinLnBrk="0" hangingPunct="1">
                        <a:defRPr sz="1866" b="1" kern="1200">
                          <a:solidFill>
                            <a:schemeClr val="lt1"/>
                          </a:solidFill>
                          <a:latin typeface="Calibri" panose="020F0502020204030204"/>
                        </a:defRPr>
                      </a:lvl7pPr>
                      <a:lvl8pPr marL="3199099" algn="l" defTabSz="914029" rtl="0" eaLnBrk="1" latinLnBrk="0" hangingPunct="1">
                        <a:defRPr sz="1866" b="1" kern="1200">
                          <a:solidFill>
                            <a:schemeClr val="lt1"/>
                          </a:solidFill>
                          <a:latin typeface="Calibri" panose="020F0502020204030204"/>
                        </a:defRPr>
                      </a:lvl8pPr>
                      <a:lvl9pPr marL="3656114" algn="l" defTabSz="914029" rtl="0" eaLnBrk="1" latinLnBrk="0" hangingPunct="1">
                        <a:defRPr sz="1866" b="1" kern="1200">
                          <a:solidFill>
                            <a:schemeClr val="lt1"/>
                          </a:solidFill>
                          <a:latin typeface="Calibri" panose="020F0502020204030204"/>
                        </a:defRPr>
                      </a:lvl9pPr>
                    </a:lstStyle>
                    <a:p>
                      <a:pPr algn="ctr"/>
                      <a:r>
                        <a:rPr lang="en-US" sz="1800" dirty="0">
                          <a:solidFill>
                            <a:schemeClr val="tx1"/>
                          </a:solidFill>
                          <a:latin typeface="+mj-lt"/>
                        </a:rPr>
                        <a:t>P40</a:t>
                      </a:r>
                      <a:endParaRPr lang="en-US" sz="1800" b="0" dirty="0">
                        <a:solidFill>
                          <a:schemeClr val="tx1"/>
                        </a:solidFill>
                        <a:latin typeface="+mj-lt"/>
                      </a:endParaRPr>
                    </a:p>
                  </a:txBody>
                  <a:tcPr marL="23810" marR="23810" marT="23810" marB="23810" anchor="ctr"/>
                </a:tc>
                <a:tc>
                  <a:txBody>
                    <a:bodyPr/>
                    <a:lstStyle>
                      <a:lvl1pPr marL="0" algn="l" defTabSz="914029" rtl="0" eaLnBrk="1" latinLnBrk="0" hangingPunct="1">
                        <a:defRPr sz="1866" b="1" kern="1200">
                          <a:solidFill>
                            <a:schemeClr val="lt1"/>
                          </a:solidFill>
                          <a:latin typeface="Calibri" panose="020F0502020204030204"/>
                        </a:defRPr>
                      </a:lvl1pPr>
                      <a:lvl2pPr marL="457011" algn="l" defTabSz="914029" rtl="0" eaLnBrk="1" latinLnBrk="0" hangingPunct="1">
                        <a:defRPr sz="1866" b="1" kern="1200">
                          <a:solidFill>
                            <a:schemeClr val="lt1"/>
                          </a:solidFill>
                          <a:latin typeface="Calibri" panose="020F0502020204030204"/>
                        </a:defRPr>
                      </a:lvl2pPr>
                      <a:lvl3pPr marL="914029" algn="l" defTabSz="914029" rtl="0" eaLnBrk="1" latinLnBrk="0" hangingPunct="1">
                        <a:defRPr sz="1866" b="1" kern="1200">
                          <a:solidFill>
                            <a:schemeClr val="lt1"/>
                          </a:solidFill>
                          <a:latin typeface="Calibri" panose="020F0502020204030204"/>
                        </a:defRPr>
                      </a:lvl3pPr>
                      <a:lvl4pPr marL="1371041" algn="l" defTabSz="914029" rtl="0" eaLnBrk="1" latinLnBrk="0" hangingPunct="1">
                        <a:defRPr sz="1866" b="1" kern="1200">
                          <a:solidFill>
                            <a:schemeClr val="lt1"/>
                          </a:solidFill>
                          <a:latin typeface="Calibri" panose="020F0502020204030204"/>
                        </a:defRPr>
                      </a:lvl4pPr>
                      <a:lvl5pPr marL="1828058" algn="l" defTabSz="914029" rtl="0" eaLnBrk="1" latinLnBrk="0" hangingPunct="1">
                        <a:defRPr sz="1866" b="1" kern="1200">
                          <a:solidFill>
                            <a:schemeClr val="lt1"/>
                          </a:solidFill>
                          <a:latin typeface="Calibri" panose="020F0502020204030204"/>
                        </a:defRPr>
                      </a:lvl5pPr>
                      <a:lvl6pPr marL="2285066" algn="l" defTabSz="914029" rtl="0" eaLnBrk="1" latinLnBrk="0" hangingPunct="1">
                        <a:defRPr sz="1866" b="1" kern="1200">
                          <a:solidFill>
                            <a:schemeClr val="lt1"/>
                          </a:solidFill>
                          <a:latin typeface="Calibri" panose="020F0502020204030204"/>
                        </a:defRPr>
                      </a:lvl6pPr>
                      <a:lvl7pPr marL="2742085" algn="l" defTabSz="914029" rtl="0" eaLnBrk="1" latinLnBrk="0" hangingPunct="1">
                        <a:defRPr sz="1866" b="1" kern="1200">
                          <a:solidFill>
                            <a:schemeClr val="lt1"/>
                          </a:solidFill>
                          <a:latin typeface="Calibri" panose="020F0502020204030204"/>
                        </a:defRPr>
                      </a:lvl7pPr>
                      <a:lvl8pPr marL="3199099" algn="l" defTabSz="914029" rtl="0" eaLnBrk="1" latinLnBrk="0" hangingPunct="1">
                        <a:defRPr sz="1866" b="1" kern="1200">
                          <a:solidFill>
                            <a:schemeClr val="lt1"/>
                          </a:solidFill>
                          <a:latin typeface="Calibri" panose="020F0502020204030204"/>
                        </a:defRPr>
                      </a:lvl8pPr>
                      <a:lvl9pPr marL="3656114" algn="l" defTabSz="914029" rtl="0" eaLnBrk="1" latinLnBrk="0" hangingPunct="1">
                        <a:defRPr sz="1866" b="1" kern="1200">
                          <a:solidFill>
                            <a:schemeClr val="lt1"/>
                          </a:solidFill>
                          <a:latin typeface="Calibri" panose="020F0502020204030204"/>
                        </a:defRPr>
                      </a:lvl9pPr>
                    </a:lstStyle>
                    <a:p>
                      <a:pPr algn="ctr"/>
                      <a:r>
                        <a:rPr lang="en-US" sz="1800" dirty="0">
                          <a:solidFill>
                            <a:schemeClr val="tx1"/>
                          </a:solidFill>
                          <a:latin typeface="+mj-lt"/>
                        </a:rPr>
                        <a:t>P50</a:t>
                      </a:r>
                      <a:endParaRPr lang="en-US" sz="1800" b="0" dirty="0">
                        <a:solidFill>
                          <a:schemeClr val="tx1"/>
                        </a:solidFill>
                        <a:latin typeface="+mj-lt"/>
                      </a:endParaRPr>
                    </a:p>
                  </a:txBody>
                  <a:tcPr marL="23810" marR="23810" marT="23810" marB="23810" anchor="ctr"/>
                </a:tc>
                <a:extLst>
                  <a:ext uri="{0D108BD9-81ED-4DB2-BD59-A6C34878D82A}">
                    <a16:rowId xmlns:a16="http://schemas.microsoft.com/office/drawing/2014/main" val="3895604224"/>
                  </a:ext>
                </a:extLst>
              </a:tr>
              <a:tr h="721887">
                <a:tc>
                  <a:txBody>
                    <a:bodyPr/>
                    <a:lstStyle>
                      <a:lvl1pPr marL="0" algn="l" defTabSz="914029" rtl="0" eaLnBrk="1" latinLnBrk="0" hangingPunct="1">
                        <a:defRPr sz="1866" b="1" kern="1200">
                          <a:solidFill>
                            <a:schemeClr val="lt1"/>
                          </a:solidFill>
                          <a:latin typeface="Calibri" panose="020F0502020204030204"/>
                        </a:defRPr>
                      </a:lvl1pPr>
                      <a:lvl2pPr marL="457011" algn="l" defTabSz="914029" rtl="0" eaLnBrk="1" latinLnBrk="0" hangingPunct="1">
                        <a:defRPr sz="1866" b="1" kern="1200">
                          <a:solidFill>
                            <a:schemeClr val="lt1"/>
                          </a:solidFill>
                          <a:latin typeface="Calibri" panose="020F0502020204030204"/>
                        </a:defRPr>
                      </a:lvl2pPr>
                      <a:lvl3pPr marL="914029" algn="l" defTabSz="914029" rtl="0" eaLnBrk="1" latinLnBrk="0" hangingPunct="1">
                        <a:defRPr sz="1866" b="1" kern="1200">
                          <a:solidFill>
                            <a:schemeClr val="lt1"/>
                          </a:solidFill>
                          <a:latin typeface="Calibri" panose="020F0502020204030204"/>
                        </a:defRPr>
                      </a:lvl3pPr>
                      <a:lvl4pPr marL="1371041" algn="l" defTabSz="914029" rtl="0" eaLnBrk="1" latinLnBrk="0" hangingPunct="1">
                        <a:defRPr sz="1866" b="1" kern="1200">
                          <a:solidFill>
                            <a:schemeClr val="lt1"/>
                          </a:solidFill>
                          <a:latin typeface="Calibri" panose="020F0502020204030204"/>
                        </a:defRPr>
                      </a:lvl4pPr>
                      <a:lvl5pPr marL="1828058" algn="l" defTabSz="914029" rtl="0" eaLnBrk="1" latinLnBrk="0" hangingPunct="1">
                        <a:defRPr sz="1866" b="1" kern="1200">
                          <a:solidFill>
                            <a:schemeClr val="lt1"/>
                          </a:solidFill>
                          <a:latin typeface="Calibri" panose="020F0502020204030204"/>
                        </a:defRPr>
                      </a:lvl5pPr>
                      <a:lvl6pPr marL="2285066" algn="l" defTabSz="914029" rtl="0" eaLnBrk="1" latinLnBrk="0" hangingPunct="1">
                        <a:defRPr sz="1866" b="1" kern="1200">
                          <a:solidFill>
                            <a:schemeClr val="lt1"/>
                          </a:solidFill>
                          <a:latin typeface="Calibri" panose="020F0502020204030204"/>
                        </a:defRPr>
                      </a:lvl6pPr>
                      <a:lvl7pPr marL="2742085" algn="l" defTabSz="914029" rtl="0" eaLnBrk="1" latinLnBrk="0" hangingPunct="1">
                        <a:defRPr sz="1866" b="1" kern="1200">
                          <a:solidFill>
                            <a:schemeClr val="lt1"/>
                          </a:solidFill>
                          <a:latin typeface="Calibri" panose="020F0502020204030204"/>
                        </a:defRPr>
                      </a:lvl7pPr>
                      <a:lvl8pPr marL="3199099" algn="l" defTabSz="914029" rtl="0" eaLnBrk="1" latinLnBrk="0" hangingPunct="1">
                        <a:defRPr sz="1866" b="1" kern="1200">
                          <a:solidFill>
                            <a:schemeClr val="lt1"/>
                          </a:solidFill>
                          <a:latin typeface="Calibri" panose="020F0502020204030204"/>
                        </a:defRPr>
                      </a:lvl8pPr>
                      <a:lvl9pPr marL="3656114" algn="l" defTabSz="914029" rtl="0" eaLnBrk="1" latinLnBrk="0" hangingPunct="1">
                        <a:defRPr sz="1866" b="1" kern="1200">
                          <a:solidFill>
                            <a:schemeClr val="lt1"/>
                          </a:solidFill>
                          <a:latin typeface="Calibri" panose="020F0502020204030204"/>
                        </a:defRPr>
                      </a:lvl9pPr>
                    </a:lstStyle>
                    <a:p>
                      <a:pPr algn="ctr"/>
                      <a:r>
                        <a:rPr lang="en-US" sz="1800" dirty="0">
                          <a:solidFill>
                            <a:schemeClr val="tx1"/>
                          </a:solidFill>
                          <a:latin typeface="+mj-lt"/>
                        </a:rPr>
                        <a:t>Disk size</a:t>
                      </a:r>
                      <a:endParaRPr lang="en-US" sz="1800" b="0" dirty="0">
                        <a:solidFill>
                          <a:schemeClr val="tx1"/>
                        </a:solidFill>
                        <a:latin typeface="+mj-lt"/>
                      </a:endParaRPr>
                    </a:p>
                  </a:txBody>
                  <a:tcPr marL="23810" marR="23810" marT="23810" marB="23810" anchor="ct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800" dirty="0">
                          <a:solidFill>
                            <a:sysClr val="windowText" lastClr="000000"/>
                          </a:solidFill>
                          <a:latin typeface="+mj-lt"/>
                        </a:rPr>
                        <a:t>32 GB</a:t>
                      </a:r>
                      <a:endParaRPr lang="en-US" sz="1800" b="0" dirty="0">
                        <a:solidFill>
                          <a:sysClr val="windowText" lastClr="000000"/>
                        </a:solidFill>
                        <a:latin typeface="+mj-lt"/>
                      </a:endParaRPr>
                    </a:p>
                  </a:txBody>
                  <a:tcPr marL="23810" marR="23810" marT="23810" marB="23810" anchor="ct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800" dirty="0">
                          <a:solidFill>
                            <a:sysClr val="windowText" lastClr="000000"/>
                          </a:solidFill>
                          <a:latin typeface="+mj-lt"/>
                        </a:rPr>
                        <a:t>64 GB</a:t>
                      </a:r>
                      <a:endParaRPr lang="en-US" sz="1800" b="0" dirty="0">
                        <a:solidFill>
                          <a:sysClr val="windowText" lastClr="000000"/>
                        </a:solidFill>
                        <a:latin typeface="+mj-lt"/>
                      </a:endParaRPr>
                    </a:p>
                  </a:txBody>
                  <a:tcPr marL="23810" marR="23810" marT="23810" marB="23810" anchor="ct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800" dirty="0">
                          <a:solidFill>
                            <a:sysClr val="windowText" lastClr="000000"/>
                          </a:solidFill>
                          <a:latin typeface="+mj-lt"/>
                        </a:rPr>
                        <a:t>128 GB</a:t>
                      </a:r>
                      <a:endParaRPr lang="en-US" sz="1800" b="0" dirty="0">
                        <a:solidFill>
                          <a:sysClr val="windowText" lastClr="000000"/>
                        </a:solidFill>
                        <a:latin typeface="+mj-lt"/>
                      </a:endParaRPr>
                    </a:p>
                  </a:txBody>
                  <a:tcPr marL="23810" marR="23810" marT="23810" marB="23810" anchor="ctr"/>
                </a:tc>
                <a:tc>
                  <a:txBody>
                    <a:bodyPr/>
                    <a:lstStyle>
                      <a:lvl1pPr marL="0" algn="l" defTabSz="685710" rtl="0" eaLnBrk="1" latinLnBrk="0" hangingPunct="1">
                        <a:defRPr sz="1324" kern="1200">
                          <a:solidFill>
                            <a:schemeClr val="tx1"/>
                          </a:solidFill>
                          <a:latin typeface="Segoe UI Semilight"/>
                        </a:defRPr>
                      </a:lvl1pPr>
                      <a:lvl2pPr marL="342855" algn="l" defTabSz="685710" rtl="0" eaLnBrk="1" latinLnBrk="0" hangingPunct="1">
                        <a:defRPr sz="1324" kern="1200">
                          <a:solidFill>
                            <a:schemeClr val="tx1"/>
                          </a:solidFill>
                          <a:latin typeface="Segoe UI Semilight"/>
                        </a:defRPr>
                      </a:lvl2pPr>
                      <a:lvl3pPr marL="685710" algn="l" defTabSz="685710" rtl="0" eaLnBrk="1" latinLnBrk="0" hangingPunct="1">
                        <a:defRPr sz="1324" kern="1200">
                          <a:solidFill>
                            <a:schemeClr val="tx1"/>
                          </a:solidFill>
                          <a:latin typeface="Segoe UI Semilight"/>
                        </a:defRPr>
                      </a:lvl3pPr>
                      <a:lvl4pPr marL="1028565" algn="l" defTabSz="685710" rtl="0" eaLnBrk="1" latinLnBrk="0" hangingPunct="1">
                        <a:defRPr sz="1324" kern="1200">
                          <a:solidFill>
                            <a:schemeClr val="tx1"/>
                          </a:solidFill>
                          <a:latin typeface="Segoe UI Semilight"/>
                        </a:defRPr>
                      </a:lvl4pPr>
                      <a:lvl5pPr marL="1371418" algn="l" defTabSz="685710" rtl="0" eaLnBrk="1" latinLnBrk="0" hangingPunct="1">
                        <a:defRPr sz="1324" kern="1200">
                          <a:solidFill>
                            <a:schemeClr val="tx1"/>
                          </a:solidFill>
                          <a:latin typeface="Segoe UI Semilight"/>
                        </a:defRPr>
                      </a:lvl5pPr>
                      <a:lvl6pPr marL="1714274" algn="l" defTabSz="685710" rtl="0" eaLnBrk="1" latinLnBrk="0" hangingPunct="1">
                        <a:defRPr sz="1324" kern="1200">
                          <a:solidFill>
                            <a:schemeClr val="tx1"/>
                          </a:solidFill>
                          <a:latin typeface="Segoe UI Semilight"/>
                        </a:defRPr>
                      </a:lvl6pPr>
                      <a:lvl7pPr marL="2057128" algn="l" defTabSz="685710" rtl="0" eaLnBrk="1" latinLnBrk="0" hangingPunct="1">
                        <a:defRPr sz="1324" kern="1200">
                          <a:solidFill>
                            <a:schemeClr val="tx1"/>
                          </a:solidFill>
                          <a:latin typeface="Segoe UI Semilight"/>
                        </a:defRPr>
                      </a:lvl7pPr>
                      <a:lvl8pPr marL="2399983" algn="l" defTabSz="685710" rtl="0" eaLnBrk="1" latinLnBrk="0" hangingPunct="1">
                        <a:defRPr sz="1324" kern="1200">
                          <a:solidFill>
                            <a:schemeClr val="tx1"/>
                          </a:solidFill>
                          <a:latin typeface="Segoe UI Semilight"/>
                        </a:defRPr>
                      </a:lvl8pPr>
                      <a:lvl9pPr marL="2742839" algn="l" defTabSz="685710" rtl="0" eaLnBrk="1" latinLnBrk="0" hangingPunct="1">
                        <a:defRPr sz="1324" kern="1200">
                          <a:solidFill>
                            <a:schemeClr val="tx1"/>
                          </a:solidFill>
                          <a:latin typeface="Segoe UI Semilight"/>
                        </a:defRPr>
                      </a:lvl9pPr>
                    </a:lstStyle>
                    <a:p>
                      <a:pPr algn="ctr"/>
                      <a:r>
                        <a:rPr lang="en-US" sz="1800" dirty="0">
                          <a:solidFill>
                            <a:sysClr val="windowText" lastClr="000000"/>
                          </a:solidFill>
                          <a:latin typeface="+mj-lt"/>
                        </a:rPr>
                        <a:t>256 GB</a:t>
                      </a:r>
                      <a:endParaRPr lang="en-US" sz="1800" b="0" dirty="0">
                        <a:solidFill>
                          <a:sysClr val="windowText" lastClr="000000"/>
                        </a:solidFill>
                        <a:latin typeface="+mj-lt"/>
                      </a:endParaRPr>
                    </a:p>
                  </a:txBody>
                  <a:tcPr marL="23810" marR="23810" marT="23810" marB="23810" anchor="ct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800" dirty="0">
                          <a:solidFill>
                            <a:sysClr val="windowText" lastClr="000000"/>
                          </a:solidFill>
                          <a:latin typeface="+mj-lt"/>
                        </a:rPr>
                        <a:t>512 GB</a:t>
                      </a:r>
                      <a:endParaRPr lang="en-US" sz="1800" b="0" dirty="0">
                        <a:solidFill>
                          <a:sysClr val="windowText" lastClr="000000"/>
                        </a:solidFill>
                        <a:latin typeface="+mj-lt"/>
                      </a:endParaRPr>
                    </a:p>
                  </a:txBody>
                  <a:tcPr marL="23810" marR="23810" marT="23810" marB="23810" anchor="ct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800" dirty="0">
                          <a:solidFill>
                            <a:sysClr val="windowText" lastClr="000000"/>
                          </a:solidFill>
                          <a:latin typeface="+mj-lt"/>
                        </a:rPr>
                        <a:t>1024 GB </a:t>
                      </a:r>
                    </a:p>
                    <a:p>
                      <a:pPr algn="ctr"/>
                      <a:r>
                        <a:rPr lang="en-US" sz="1800" dirty="0">
                          <a:solidFill>
                            <a:sysClr val="windowText" lastClr="000000"/>
                          </a:solidFill>
                          <a:latin typeface="+mj-lt"/>
                        </a:rPr>
                        <a:t>(1 TB)</a:t>
                      </a:r>
                      <a:endParaRPr lang="en-US" sz="1800" b="0" dirty="0">
                        <a:solidFill>
                          <a:sysClr val="windowText" lastClr="000000"/>
                        </a:solidFill>
                        <a:latin typeface="+mj-lt"/>
                      </a:endParaRPr>
                    </a:p>
                  </a:txBody>
                  <a:tcPr marL="23810" marR="23810" marT="23810" marB="23810" anchor="ct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800" dirty="0">
                          <a:solidFill>
                            <a:sysClr val="windowText" lastClr="000000"/>
                          </a:solidFill>
                          <a:latin typeface="+mj-lt"/>
                        </a:rPr>
                        <a:t>2048 GB </a:t>
                      </a:r>
                    </a:p>
                    <a:p>
                      <a:pPr algn="ctr"/>
                      <a:r>
                        <a:rPr lang="en-US" sz="1800" dirty="0">
                          <a:solidFill>
                            <a:sysClr val="windowText" lastClr="000000"/>
                          </a:solidFill>
                          <a:latin typeface="+mj-lt"/>
                        </a:rPr>
                        <a:t>(2 TB)</a:t>
                      </a:r>
                      <a:endParaRPr lang="en-US" sz="1800" b="0" dirty="0">
                        <a:solidFill>
                          <a:sysClr val="windowText" lastClr="000000"/>
                        </a:solidFill>
                        <a:latin typeface="+mj-lt"/>
                      </a:endParaRPr>
                    </a:p>
                  </a:txBody>
                  <a:tcPr marL="23810" marR="23810" marT="23810" marB="23810" anchor="ct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800" dirty="0">
                          <a:solidFill>
                            <a:sysClr val="windowText" lastClr="000000"/>
                          </a:solidFill>
                          <a:latin typeface="+mj-lt"/>
                        </a:rPr>
                        <a:t>4096 GB</a:t>
                      </a:r>
                    </a:p>
                    <a:p>
                      <a:pPr algn="ctr"/>
                      <a:r>
                        <a:rPr lang="en-US" sz="1800" dirty="0">
                          <a:solidFill>
                            <a:sysClr val="windowText" lastClr="000000"/>
                          </a:solidFill>
                          <a:latin typeface="+mj-lt"/>
                        </a:rPr>
                        <a:t>(4 TB)</a:t>
                      </a:r>
                      <a:endParaRPr lang="en-US" sz="1800" b="0" dirty="0">
                        <a:solidFill>
                          <a:sysClr val="windowText" lastClr="000000"/>
                        </a:solidFill>
                        <a:latin typeface="+mj-lt"/>
                      </a:endParaRPr>
                    </a:p>
                  </a:txBody>
                  <a:tcPr marL="23810" marR="23810" marT="23810" marB="23810" anchor="ctr"/>
                </a:tc>
                <a:extLst>
                  <a:ext uri="{0D108BD9-81ED-4DB2-BD59-A6C34878D82A}">
                    <a16:rowId xmlns:a16="http://schemas.microsoft.com/office/drawing/2014/main" val="4192634373"/>
                  </a:ext>
                </a:extLst>
              </a:tr>
              <a:tr h="393056">
                <a:tc>
                  <a:txBody>
                    <a:bodyPr/>
                    <a:lstStyle>
                      <a:lvl1pPr marL="0" algn="l" defTabSz="914029" rtl="0" eaLnBrk="1" latinLnBrk="0" hangingPunct="1">
                        <a:defRPr sz="1866" b="1" kern="1200">
                          <a:solidFill>
                            <a:schemeClr val="lt1"/>
                          </a:solidFill>
                          <a:latin typeface="Calibri" panose="020F0502020204030204"/>
                        </a:defRPr>
                      </a:lvl1pPr>
                      <a:lvl2pPr marL="457011" algn="l" defTabSz="914029" rtl="0" eaLnBrk="1" latinLnBrk="0" hangingPunct="1">
                        <a:defRPr sz="1866" b="1" kern="1200">
                          <a:solidFill>
                            <a:schemeClr val="lt1"/>
                          </a:solidFill>
                          <a:latin typeface="Calibri" panose="020F0502020204030204"/>
                        </a:defRPr>
                      </a:lvl2pPr>
                      <a:lvl3pPr marL="914029" algn="l" defTabSz="914029" rtl="0" eaLnBrk="1" latinLnBrk="0" hangingPunct="1">
                        <a:defRPr sz="1866" b="1" kern="1200">
                          <a:solidFill>
                            <a:schemeClr val="lt1"/>
                          </a:solidFill>
                          <a:latin typeface="Calibri" panose="020F0502020204030204"/>
                        </a:defRPr>
                      </a:lvl3pPr>
                      <a:lvl4pPr marL="1371041" algn="l" defTabSz="914029" rtl="0" eaLnBrk="1" latinLnBrk="0" hangingPunct="1">
                        <a:defRPr sz="1866" b="1" kern="1200">
                          <a:solidFill>
                            <a:schemeClr val="lt1"/>
                          </a:solidFill>
                          <a:latin typeface="Calibri" panose="020F0502020204030204"/>
                        </a:defRPr>
                      </a:lvl4pPr>
                      <a:lvl5pPr marL="1828058" algn="l" defTabSz="914029" rtl="0" eaLnBrk="1" latinLnBrk="0" hangingPunct="1">
                        <a:defRPr sz="1866" b="1" kern="1200">
                          <a:solidFill>
                            <a:schemeClr val="lt1"/>
                          </a:solidFill>
                          <a:latin typeface="Calibri" panose="020F0502020204030204"/>
                        </a:defRPr>
                      </a:lvl5pPr>
                      <a:lvl6pPr marL="2285066" algn="l" defTabSz="914029" rtl="0" eaLnBrk="1" latinLnBrk="0" hangingPunct="1">
                        <a:defRPr sz="1866" b="1" kern="1200">
                          <a:solidFill>
                            <a:schemeClr val="lt1"/>
                          </a:solidFill>
                          <a:latin typeface="Calibri" panose="020F0502020204030204"/>
                        </a:defRPr>
                      </a:lvl6pPr>
                      <a:lvl7pPr marL="2742085" algn="l" defTabSz="914029" rtl="0" eaLnBrk="1" latinLnBrk="0" hangingPunct="1">
                        <a:defRPr sz="1866" b="1" kern="1200">
                          <a:solidFill>
                            <a:schemeClr val="lt1"/>
                          </a:solidFill>
                          <a:latin typeface="Calibri" panose="020F0502020204030204"/>
                        </a:defRPr>
                      </a:lvl7pPr>
                      <a:lvl8pPr marL="3199099" algn="l" defTabSz="914029" rtl="0" eaLnBrk="1" latinLnBrk="0" hangingPunct="1">
                        <a:defRPr sz="1866" b="1" kern="1200">
                          <a:solidFill>
                            <a:schemeClr val="lt1"/>
                          </a:solidFill>
                          <a:latin typeface="Calibri" panose="020F0502020204030204"/>
                        </a:defRPr>
                      </a:lvl8pPr>
                      <a:lvl9pPr marL="3656114" algn="l" defTabSz="914029" rtl="0" eaLnBrk="1" latinLnBrk="0" hangingPunct="1">
                        <a:defRPr sz="1866" b="1" kern="1200">
                          <a:solidFill>
                            <a:schemeClr val="lt1"/>
                          </a:solidFill>
                          <a:latin typeface="Calibri" panose="020F0502020204030204"/>
                        </a:defRPr>
                      </a:lvl9pPr>
                    </a:lstStyle>
                    <a:p>
                      <a:pPr algn="ctr"/>
                      <a:r>
                        <a:rPr lang="en-US" sz="1800" dirty="0">
                          <a:solidFill>
                            <a:schemeClr val="tx1"/>
                          </a:solidFill>
                          <a:latin typeface="+mj-lt"/>
                        </a:rPr>
                        <a:t>IOPS per disk</a:t>
                      </a:r>
                      <a:endParaRPr lang="en-US" sz="1800" b="0" dirty="0">
                        <a:solidFill>
                          <a:schemeClr val="tx1"/>
                        </a:solidFill>
                        <a:latin typeface="+mj-lt"/>
                      </a:endParaRPr>
                    </a:p>
                  </a:txBody>
                  <a:tcPr marL="23810" marR="23810" marT="23810" marB="23810" anchor="ct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800" dirty="0">
                          <a:solidFill>
                            <a:sysClr val="windowText" lastClr="000000"/>
                          </a:solidFill>
                          <a:latin typeface="+mj-lt"/>
                        </a:rPr>
                        <a:t>120</a:t>
                      </a:r>
                      <a:endParaRPr lang="en-US" sz="1800" b="0" dirty="0">
                        <a:solidFill>
                          <a:sysClr val="windowText" lastClr="000000"/>
                        </a:solidFill>
                        <a:latin typeface="+mj-lt"/>
                      </a:endParaRPr>
                    </a:p>
                  </a:txBody>
                  <a:tcPr marL="23810" marR="23810" marT="23810" marB="23810" anchor="ct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800" dirty="0">
                          <a:solidFill>
                            <a:sysClr val="windowText" lastClr="000000"/>
                          </a:solidFill>
                          <a:latin typeface="+mj-lt"/>
                        </a:rPr>
                        <a:t>240</a:t>
                      </a:r>
                      <a:endParaRPr lang="en-US" sz="1800" b="0" dirty="0">
                        <a:solidFill>
                          <a:sysClr val="windowText" lastClr="000000"/>
                        </a:solidFill>
                        <a:latin typeface="+mj-lt"/>
                      </a:endParaRPr>
                    </a:p>
                  </a:txBody>
                  <a:tcPr marL="23810" marR="23810" marT="23810" marB="23810" anchor="ct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800" dirty="0">
                          <a:solidFill>
                            <a:sysClr val="windowText" lastClr="000000"/>
                          </a:solidFill>
                          <a:latin typeface="+mj-lt"/>
                        </a:rPr>
                        <a:t>500</a:t>
                      </a:r>
                      <a:endParaRPr lang="en-US" sz="1800" b="0" dirty="0">
                        <a:solidFill>
                          <a:sysClr val="windowText" lastClr="000000"/>
                        </a:solidFill>
                        <a:latin typeface="+mj-lt"/>
                      </a:endParaRPr>
                    </a:p>
                  </a:txBody>
                  <a:tcPr marL="23810" marR="23810" marT="23810" marB="23810" anchor="ctr"/>
                </a:tc>
                <a:tc>
                  <a:txBody>
                    <a:bodyPr/>
                    <a:lstStyle>
                      <a:lvl1pPr marL="0" algn="l" defTabSz="685710" rtl="0" eaLnBrk="1" latinLnBrk="0" hangingPunct="1">
                        <a:defRPr sz="1324" kern="1200">
                          <a:solidFill>
                            <a:schemeClr val="tx1"/>
                          </a:solidFill>
                          <a:latin typeface="Segoe UI Semilight"/>
                        </a:defRPr>
                      </a:lvl1pPr>
                      <a:lvl2pPr marL="342855" algn="l" defTabSz="685710" rtl="0" eaLnBrk="1" latinLnBrk="0" hangingPunct="1">
                        <a:defRPr sz="1324" kern="1200">
                          <a:solidFill>
                            <a:schemeClr val="tx1"/>
                          </a:solidFill>
                          <a:latin typeface="Segoe UI Semilight"/>
                        </a:defRPr>
                      </a:lvl2pPr>
                      <a:lvl3pPr marL="685710" algn="l" defTabSz="685710" rtl="0" eaLnBrk="1" latinLnBrk="0" hangingPunct="1">
                        <a:defRPr sz="1324" kern="1200">
                          <a:solidFill>
                            <a:schemeClr val="tx1"/>
                          </a:solidFill>
                          <a:latin typeface="Segoe UI Semilight"/>
                        </a:defRPr>
                      </a:lvl3pPr>
                      <a:lvl4pPr marL="1028565" algn="l" defTabSz="685710" rtl="0" eaLnBrk="1" latinLnBrk="0" hangingPunct="1">
                        <a:defRPr sz="1324" kern="1200">
                          <a:solidFill>
                            <a:schemeClr val="tx1"/>
                          </a:solidFill>
                          <a:latin typeface="Segoe UI Semilight"/>
                        </a:defRPr>
                      </a:lvl4pPr>
                      <a:lvl5pPr marL="1371418" algn="l" defTabSz="685710" rtl="0" eaLnBrk="1" latinLnBrk="0" hangingPunct="1">
                        <a:defRPr sz="1324" kern="1200">
                          <a:solidFill>
                            <a:schemeClr val="tx1"/>
                          </a:solidFill>
                          <a:latin typeface="Segoe UI Semilight"/>
                        </a:defRPr>
                      </a:lvl5pPr>
                      <a:lvl6pPr marL="1714274" algn="l" defTabSz="685710" rtl="0" eaLnBrk="1" latinLnBrk="0" hangingPunct="1">
                        <a:defRPr sz="1324" kern="1200">
                          <a:solidFill>
                            <a:schemeClr val="tx1"/>
                          </a:solidFill>
                          <a:latin typeface="Segoe UI Semilight"/>
                        </a:defRPr>
                      </a:lvl6pPr>
                      <a:lvl7pPr marL="2057128" algn="l" defTabSz="685710" rtl="0" eaLnBrk="1" latinLnBrk="0" hangingPunct="1">
                        <a:defRPr sz="1324" kern="1200">
                          <a:solidFill>
                            <a:schemeClr val="tx1"/>
                          </a:solidFill>
                          <a:latin typeface="Segoe UI Semilight"/>
                        </a:defRPr>
                      </a:lvl7pPr>
                      <a:lvl8pPr marL="2399983" algn="l" defTabSz="685710" rtl="0" eaLnBrk="1" latinLnBrk="0" hangingPunct="1">
                        <a:defRPr sz="1324" kern="1200">
                          <a:solidFill>
                            <a:schemeClr val="tx1"/>
                          </a:solidFill>
                          <a:latin typeface="Segoe UI Semilight"/>
                        </a:defRPr>
                      </a:lvl8pPr>
                      <a:lvl9pPr marL="2742839" algn="l" defTabSz="685710" rtl="0" eaLnBrk="1" latinLnBrk="0" hangingPunct="1">
                        <a:defRPr sz="1324" kern="1200">
                          <a:solidFill>
                            <a:schemeClr val="tx1"/>
                          </a:solidFill>
                          <a:latin typeface="Segoe UI Semilight"/>
                        </a:defRPr>
                      </a:lvl9pPr>
                    </a:lstStyle>
                    <a:p>
                      <a:pPr algn="ctr"/>
                      <a:r>
                        <a:rPr lang="en-US" sz="1800" dirty="0">
                          <a:solidFill>
                            <a:sysClr val="windowText" lastClr="000000"/>
                          </a:solidFill>
                          <a:latin typeface="+mj-lt"/>
                        </a:rPr>
                        <a:t>1100</a:t>
                      </a:r>
                      <a:endParaRPr lang="en-US" sz="1800" b="0" dirty="0">
                        <a:solidFill>
                          <a:sysClr val="windowText" lastClr="000000"/>
                        </a:solidFill>
                        <a:latin typeface="+mj-lt"/>
                      </a:endParaRPr>
                    </a:p>
                  </a:txBody>
                  <a:tcPr marL="23810" marR="23810" marT="23810" marB="23810" anchor="ct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800" dirty="0">
                          <a:solidFill>
                            <a:sysClr val="windowText" lastClr="000000"/>
                          </a:solidFill>
                          <a:latin typeface="+mj-lt"/>
                        </a:rPr>
                        <a:t>2,300</a:t>
                      </a:r>
                      <a:endParaRPr lang="en-US" sz="1800" b="0" dirty="0">
                        <a:solidFill>
                          <a:sysClr val="windowText" lastClr="000000"/>
                        </a:solidFill>
                        <a:latin typeface="+mj-lt"/>
                      </a:endParaRPr>
                    </a:p>
                  </a:txBody>
                  <a:tcPr marL="23810" marR="23810" marT="23810" marB="23810" anchor="ct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800" dirty="0">
                          <a:solidFill>
                            <a:sysClr val="windowText" lastClr="000000"/>
                          </a:solidFill>
                          <a:latin typeface="+mj-lt"/>
                        </a:rPr>
                        <a:t>5,000</a:t>
                      </a:r>
                      <a:endParaRPr lang="en-US" sz="1800" b="0" dirty="0">
                        <a:solidFill>
                          <a:sysClr val="windowText" lastClr="000000"/>
                        </a:solidFill>
                        <a:latin typeface="+mj-lt"/>
                      </a:endParaRPr>
                    </a:p>
                  </a:txBody>
                  <a:tcPr marL="23810" marR="23810" marT="23810" marB="23810" anchor="ct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800" dirty="0">
                          <a:solidFill>
                            <a:sysClr val="windowText" lastClr="000000"/>
                          </a:solidFill>
                          <a:latin typeface="+mj-lt"/>
                        </a:rPr>
                        <a:t>7,500</a:t>
                      </a:r>
                      <a:endParaRPr lang="en-US" sz="1800" b="0" dirty="0">
                        <a:solidFill>
                          <a:sysClr val="windowText" lastClr="000000"/>
                        </a:solidFill>
                        <a:latin typeface="+mj-lt"/>
                      </a:endParaRPr>
                    </a:p>
                  </a:txBody>
                  <a:tcPr marL="23810" marR="23810" marT="23810" marB="23810" anchor="ct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800" dirty="0">
                          <a:solidFill>
                            <a:sysClr val="windowText" lastClr="000000"/>
                          </a:solidFill>
                          <a:latin typeface="+mj-lt"/>
                        </a:rPr>
                        <a:t>7,500</a:t>
                      </a:r>
                      <a:endParaRPr lang="en-US" sz="1800" b="0" dirty="0">
                        <a:solidFill>
                          <a:sysClr val="windowText" lastClr="000000"/>
                        </a:solidFill>
                        <a:latin typeface="+mj-lt"/>
                      </a:endParaRPr>
                    </a:p>
                  </a:txBody>
                  <a:tcPr marL="23810" marR="23810" marT="23810" marB="23810" anchor="ctr"/>
                </a:tc>
                <a:extLst>
                  <a:ext uri="{0D108BD9-81ED-4DB2-BD59-A6C34878D82A}">
                    <a16:rowId xmlns:a16="http://schemas.microsoft.com/office/drawing/2014/main" val="417506956"/>
                  </a:ext>
                </a:extLst>
              </a:tr>
              <a:tr h="721887">
                <a:tc>
                  <a:txBody>
                    <a:bodyPr/>
                    <a:lstStyle>
                      <a:lvl1pPr marL="0" algn="l" defTabSz="914029" rtl="0" eaLnBrk="1" latinLnBrk="0" hangingPunct="1">
                        <a:defRPr sz="1866" b="1" kern="1200">
                          <a:solidFill>
                            <a:schemeClr val="lt1"/>
                          </a:solidFill>
                          <a:latin typeface="Calibri" panose="020F0502020204030204"/>
                        </a:defRPr>
                      </a:lvl1pPr>
                      <a:lvl2pPr marL="457011" algn="l" defTabSz="914029" rtl="0" eaLnBrk="1" latinLnBrk="0" hangingPunct="1">
                        <a:defRPr sz="1866" b="1" kern="1200">
                          <a:solidFill>
                            <a:schemeClr val="lt1"/>
                          </a:solidFill>
                          <a:latin typeface="Calibri" panose="020F0502020204030204"/>
                        </a:defRPr>
                      </a:lvl2pPr>
                      <a:lvl3pPr marL="914029" algn="l" defTabSz="914029" rtl="0" eaLnBrk="1" latinLnBrk="0" hangingPunct="1">
                        <a:defRPr sz="1866" b="1" kern="1200">
                          <a:solidFill>
                            <a:schemeClr val="lt1"/>
                          </a:solidFill>
                          <a:latin typeface="Calibri" panose="020F0502020204030204"/>
                        </a:defRPr>
                      </a:lvl3pPr>
                      <a:lvl4pPr marL="1371041" algn="l" defTabSz="914029" rtl="0" eaLnBrk="1" latinLnBrk="0" hangingPunct="1">
                        <a:defRPr sz="1866" b="1" kern="1200">
                          <a:solidFill>
                            <a:schemeClr val="lt1"/>
                          </a:solidFill>
                          <a:latin typeface="Calibri" panose="020F0502020204030204"/>
                        </a:defRPr>
                      </a:lvl4pPr>
                      <a:lvl5pPr marL="1828058" algn="l" defTabSz="914029" rtl="0" eaLnBrk="1" latinLnBrk="0" hangingPunct="1">
                        <a:defRPr sz="1866" b="1" kern="1200">
                          <a:solidFill>
                            <a:schemeClr val="lt1"/>
                          </a:solidFill>
                          <a:latin typeface="Calibri" panose="020F0502020204030204"/>
                        </a:defRPr>
                      </a:lvl5pPr>
                      <a:lvl6pPr marL="2285066" algn="l" defTabSz="914029" rtl="0" eaLnBrk="1" latinLnBrk="0" hangingPunct="1">
                        <a:defRPr sz="1866" b="1" kern="1200">
                          <a:solidFill>
                            <a:schemeClr val="lt1"/>
                          </a:solidFill>
                          <a:latin typeface="Calibri" panose="020F0502020204030204"/>
                        </a:defRPr>
                      </a:lvl6pPr>
                      <a:lvl7pPr marL="2742085" algn="l" defTabSz="914029" rtl="0" eaLnBrk="1" latinLnBrk="0" hangingPunct="1">
                        <a:defRPr sz="1866" b="1" kern="1200">
                          <a:solidFill>
                            <a:schemeClr val="lt1"/>
                          </a:solidFill>
                          <a:latin typeface="Calibri" panose="020F0502020204030204"/>
                        </a:defRPr>
                      </a:lvl7pPr>
                      <a:lvl8pPr marL="3199099" algn="l" defTabSz="914029" rtl="0" eaLnBrk="1" latinLnBrk="0" hangingPunct="1">
                        <a:defRPr sz="1866" b="1" kern="1200">
                          <a:solidFill>
                            <a:schemeClr val="lt1"/>
                          </a:solidFill>
                          <a:latin typeface="Calibri" panose="020F0502020204030204"/>
                        </a:defRPr>
                      </a:lvl8pPr>
                      <a:lvl9pPr marL="3656114" algn="l" defTabSz="914029" rtl="0" eaLnBrk="1" latinLnBrk="0" hangingPunct="1">
                        <a:defRPr sz="1866" b="1" kern="1200">
                          <a:solidFill>
                            <a:schemeClr val="lt1"/>
                          </a:solidFill>
                          <a:latin typeface="Calibri" panose="020F0502020204030204"/>
                        </a:defRPr>
                      </a:lvl9pPr>
                    </a:lstStyle>
                    <a:p>
                      <a:pPr algn="ctr"/>
                      <a:r>
                        <a:rPr lang="en-US" sz="1800" dirty="0">
                          <a:solidFill>
                            <a:schemeClr val="tx1"/>
                          </a:solidFill>
                          <a:latin typeface="+mj-lt"/>
                        </a:rPr>
                        <a:t>Throughput </a:t>
                      </a:r>
                    </a:p>
                    <a:p>
                      <a:pPr algn="ctr"/>
                      <a:r>
                        <a:rPr lang="en-US" sz="1800" dirty="0">
                          <a:solidFill>
                            <a:schemeClr val="tx1"/>
                          </a:solidFill>
                          <a:latin typeface="+mj-lt"/>
                        </a:rPr>
                        <a:t>per disk</a:t>
                      </a:r>
                      <a:endParaRPr lang="en-US" sz="1800" b="0" dirty="0">
                        <a:solidFill>
                          <a:schemeClr val="tx1"/>
                        </a:solidFill>
                        <a:latin typeface="+mj-lt"/>
                      </a:endParaRPr>
                    </a:p>
                  </a:txBody>
                  <a:tcPr marL="23810" marR="23810" marT="23810" marB="23810" anchor="ct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800" dirty="0">
                          <a:solidFill>
                            <a:sysClr val="windowText" lastClr="000000"/>
                          </a:solidFill>
                          <a:latin typeface="+mj-lt"/>
                        </a:rPr>
                        <a:t>25 MB/s</a:t>
                      </a:r>
                      <a:endParaRPr lang="en-US" sz="1800" b="0" dirty="0">
                        <a:solidFill>
                          <a:sysClr val="windowText" lastClr="000000"/>
                        </a:solidFill>
                        <a:latin typeface="+mj-lt"/>
                      </a:endParaRPr>
                    </a:p>
                  </a:txBody>
                  <a:tcPr marL="23810" marR="23810" marT="23810" marB="23810" anchor="ct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800" dirty="0">
                          <a:solidFill>
                            <a:sysClr val="windowText" lastClr="000000"/>
                          </a:solidFill>
                          <a:latin typeface="+mj-lt"/>
                        </a:rPr>
                        <a:t>50 MB/s</a:t>
                      </a:r>
                      <a:endParaRPr lang="en-US" sz="1800" b="0" dirty="0">
                        <a:solidFill>
                          <a:sysClr val="windowText" lastClr="000000"/>
                        </a:solidFill>
                        <a:latin typeface="+mj-lt"/>
                      </a:endParaRPr>
                    </a:p>
                  </a:txBody>
                  <a:tcPr marL="23810" marR="23810" marT="23810" marB="23810" anchor="ct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800" dirty="0">
                          <a:solidFill>
                            <a:sysClr val="windowText" lastClr="000000"/>
                          </a:solidFill>
                          <a:latin typeface="+mj-lt"/>
                        </a:rPr>
                        <a:t>100 MB/s</a:t>
                      </a:r>
                      <a:endParaRPr lang="en-US" sz="1800" b="0" dirty="0">
                        <a:solidFill>
                          <a:sysClr val="windowText" lastClr="000000"/>
                        </a:solidFill>
                        <a:latin typeface="+mj-lt"/>
                      </a:endParaRPr>
                    </a:p>
                  </a:txBody>
                  <a:tcPr marL="23810" marR="23810" marT="23810" marB="23810" anchor="ctr"/>
                </a:tc>
                <a:tc>
                  <a:txBody>
                    <a:bodyPr/>
                    <a:lstStyle>
                      <a:lvl1pPr marL="0" algn="l" defTabSz="685710" rtl="0" eaLnBrk="1" latinLnBrk="0" hangingPunct="1">
                        <a:defRPr sz="1324" kern="1200">
                          <a:solidFill>
                            <a:schemeClr val="tx1"/>
                          </a:solidFill>
                          <a:latin typeface="Segoe UI Semilight"/>
                        </a:defRPr>
                      </a:lvl1pPr>
                      <a:lvl2pPr marL="342855" algn="l" defTabSz="685710" rtl="0" eaLnBrk="1" latinLnBrk="0" hangingPunct="1">
                        <a:defRPr sz="1324" kern="1200">
                          <a:solidFill>
                            <a:schemeClr val="tx1"/>
                          </a:solidFill>
                          <a:latin typeface="Segoe UI Semilight"/>
                        </a:defRPr>
                      </a:lvl2pPr>
                      <a:lvl3pPr marL="685710" algn="l" defTabSz="685710" rtl="0" eaLnBrk="1" latinLnBrk="0" hangingPunct="1">
                        <a:defRPr sz="1324" kern="1200">
                          <a:solidFill>
                            <a:schemeClr val="tx1"/>
                          </a:solidFill>
                          <a:latin typeface="Segoe UI Semilight"/>
                        </a:defRPr>
                      </a:lvl3pPr>
                      <a:lvl4pPr marL="1028565" algn="l" defTabSz="685710" rtl="0" eaLnBrk="1" latinLnBrk="0" hangingPunct="1">
                        <a:defRPr sz="1324" kern="1200">
                          <a:solidFill>
                            <a:schemeClr val="tx1"/>
                          </a:solidFill>
                          <a:latin typeface="Segoe UI Semilight"/>
                        </a:defRPr>
                      </a:lvl4pPr>
                      <a:lvl5pPr marL="1371418" algn="l" defTabSz="685710" rtl="0" eaLnBrk="1" latinLnBrk="0" hangingPunct="1">
                        <a:defRPr sz="1324" kern="1200">
                          <a:solidFill>
                            <a:schemeClr val="tx1"/>
                          </a:solidFill>
                          <a:latin typeface="Segoe UI Semilight"/>
                        </a:defRPr>
                      </a:lvl5pPr>
                      <a:lvl6pPr marL="1714274" algn="l" defTabSz="685710" rtl="0" eaLnBrk="1" latinLnBrk="0" hangingPunct="1">
                        <a:defRPr sz="1324" kern="1200">
                          <a:solidFill>
                            <a:schemeClr val="tx1"/>
                          </a:solidFill>
                          <a:latin typeface="Segoe UI Semilight"/>
                        </a:defRPr>
                      </a:lvl6pPr>
                      <a:lvl7pPr marL="2057128" algn="l" defTabSz="685710" rtl="0" eaLnBrk="1" latinLnBrk="0" hangingPunct="1">
                        <a:defRPr sz="1324" kern="1200">
                          <a:solidFill>
                            <a:schemeClr val="tx1"/>
                          </a:solidFill>
                          <a:latin typeface="Segoe UI Semilight"/>
                        </a:defRPr>
                      </a:lvl7pPr>
                      <a:lvl8pPr marL="2399983" algn="l" defTabSz="685710" rtl="0" eaLnBrk="1" latinLnBrk="0" hangingPunct="1">
                        <a:defRPr sz="1324" kern="1200">
                          <a:solidFill>
                            <a:schemeClr val="tx1"/>
                          </a:solidFill>
                          <a:latin typeface="Segoe UI Semilight"/>
                        </a:defRPr>
                      </a:lvl8pPr>
                      <a:lvl9pPr marL="2742839" algn="l" defTabSz="685710" rtl="0" eaLnBrk="1" latinLnBrk="0" hangingPunct="1">
                        <a:defRPr sz="1324" kern="1200">
                          <a:solidFill>
                            <a:schemeClr val="tx1"/>
                          </a:solidFill>
                          <a:latin typeface="Segoe UI Semilight"/>
                        </a:defRPr>
                      </a:lvl9pPr>
                    </a:lstStyle>
                    <a:p>
                      <a:pPr algn="ctr"/>
                      <a:r>
                        <a:rPr lang="en-US" sz="1800" dirty="0">
                          <a:solidFill>
                            <a:sysClr val="windowText" lastClr="000000"/>
                          </a:solidFill>
                          <a:latin typeface="+mj-lt"/>
                        </a:rPr>
                        <a:t>125 MB/s</a:t>
                      </a:r>
                      <a:endParaRPr lang="en-US" sz="1800" b="0" dirty="0">
                        <a:solidFill>
                          <a:sysClr val="windowText" lastClr="000000"/>
                        </a:solidFill>
                        <a:latin typeface="+mj-lt"/>
                      </a:endParaRPr>
                    </a:p>
                  </a:txBody>
                  <a:tcPr marL="23810" marR="23810" marT="23810" marB="23810" anchor="ct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800" dirty="0">
                          <a:solidFill>
                            <a:sysClr val="windowText" lastClr="000000"/>
                          </a:solidFill>
                          <a:latin typeface="+mj-lt"/>
                        </a:rPr>
                        <a:t>150 MB/s</a:t>
                      </a:r>
                      <a:endParaRPr lang="en-US" sz="1800" b="0" dirty="0">
                        <a:solidFill>
                          <a:sysClr val="windowText" lastClr="000000"/>
                        </a:solidFill>
                        <a:latin typeface="+mj-lt"/>
                      </a:endParaRPr>
                    </a:p>
                  </a:txBody>
                  <a:tcPr marL="23810" marR="23810" marT="23810" marB="23810" anchor="ct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800" dirty="0">
                          <a:solidFill>
                            <a:sysClr val="windowText" lastClr="000000"/>
                          </a:solidFill>
                          <a:latin typeface="+mj-lt"/>
                        </a:rPr>
                        <a:t>200 MB/s</a:t>
                      </a:r>
                      <a:endParaRPr lang="en-US" sz="1800" b="0" dirty="0">
                        <a:solidFill>
                          <a:sysClr val="windowText" lastClr="000000"/>
                        </a:solidFill>
                        <a:latin typeface="+mj-lt"/>
                      </a:endParaRPr>
                    </a:p>
                  </a:txBody>
                  <a:tcPr marL="23810" marR="23810" marT="23810" marB="23810" anchor="ct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800" dirty="0">
                          <a:solidFill>
                            <a:sysClr val="windowText" lastClr="000000"/>
                          </a:solidFill>
                          <a:latin typeface="+mj-lt"/>
                        </a:rPr>
                        <a:t>250 MB/s</a:t>
                      </a:r>
                      <a:endParaRPr lang="en-US" sz="1800" b="0" dirty="0">
                        <a:solidFill>
                          <a:sysClr val="windowText" lastClr="000000"/>
                        </a:solidFill>
                        <a:latin typeface="+mj-lt"/>
                      </a:endParaRPr>
                    </a:p>
                  </a:txBody>
                  <a:tcPr marL="23810" marR="23810" marT="23810" marB="23810" anchor="ct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800" dirty="0">
                          <a:solidFill>
                            <a:sysClr val="windowText" lastClr="000000"/>
                          </a:solidFill>
                          <a:latin typeface="+mj-lt"/>
                        </a:rPr>
                        <a:t>250 MB/s</a:t>
                      </a:r>
                      <a:endParaRPr lang="en-US" sz="1800" b="0" dirty="0">
                        <a:solidFill>
                          <a:sysClr val="windowText" lastClr="000000"/>
                        </a:solidFill>
                        <a:latin typeface="+mj-lt"/>
                      </a:endParaRPr>
                    </a:p>
                  </a:txBody>
                  <a:tcPr marL="23810" marR="23810" marT="23810" marB="23810" anchor="ctr"/>
                </a:tc>
                <a:extLst>
                  <a:ext uri="{0D108BD9-81ED-4DB2-BD59-A6C34878D82A}">
                    <a16:rowId xmlns:a16="http://schemas.microsoft.com/office/drawing/2014/main" val="822101627"/>
                  </a:ext>
                </a:extLst>
              </a:tr>
            </a:tbl>
          </a:graphicData>
        </a:graphic>
      </p:graphicFrame>
      <p:pic>
        <p:nvPicPr>
          <p:cNvPr id="13" name="Picture 12">
            <a:extLst>
              <a:ext uri="{FF2B5EF4-FFF2-40B4-BE49-F238E27FC236}">
                <a16:creationId xmlns:a16="http://schemas.microsoft.com/office/drawing/2014/main" id="{B224AD8A-0787-4236-AA81-BC47A4FCA722}"/>
              </a:ext>
            </a:extLst>
          </p:cNvPr>
          <p:cNvPicPr>
            <a:picLocks noChangeAspect="1"/>
          </p:cNvPicPr>
          <p:nvPr/>
        </p:nvPicPr>
        <p:blipFill>
          <a:blip r:embed="rId3" cstate="email">
            <a:lum bright="70000" contrast="-70000"/>
            <a:extLst>
              <a:ext uri="{28A0092B-C50C-407E-A947-70E740481C1C}">
                <a14:useLocalDpi xmlns:a14="http://schemas.microsoft.com/office/drawing/2010/main"/>
              </a:ext>
            </a:extLst>
          </a:blip>
          <a:stretch>
            <a:fillRect/>
          </a:stretch>
        </p:blipFill>
        <p:spPr>
          <a:xfrm>
            <a:off x="351223" y="1194100"/>
            <a:ext cx="1901822" cy="1901822"/>
          </a:xfrm>
          <a:prstGeom prst="rect">
            <a:avLst/>
          </a:prstGeom>
          <a:ln>
            <a:noFill/>
          </a:ln>
          <a:effectLst>
            <a:outerShdw blurRad="292100" dist="139700" dir="2700000" algn="tl" rotWithShape="0">
              <a:srgbClr val="333333">
                <a:alpha val="65000"/>
              </a:srgbClr>
            </a:outerShdw>
          </a:effectLst>
        </p:spPr>
      </p:pic>
      <p:sp>
        <p:nvSpPr>
          <p:cNvPr id="14" name="Title 1">
            <a:extLst>
              <a:ext uri="{FF2B5EF4-FFF2-40B4-BE49-F238E27FC236}">
                <a16:creationId xmlns:a16="http://schemas.microsoft.com/office/drawing/2014/main" id="{3B8AB3B1-B375-4110-8E3F-F93F7AFE0FC1}"/>
              </a:ext>
            </a:extLst>
          </p:cNvPr>
          <p:cNvSpPr txBox="1">
            <a:spLocks/>
          </p:cNvSpPr>
          <p:nvPr/>
        </p:nvSpPr>
        <p:spPr>
          <a:xfrm>
            <a:off x="2967671" y="5488654"/>
            <a:ext cx="8745194" cy="498527"/>
          </a:xfrm>
          <a:prstGeom prst="rect">
            <a:avLst/>
          </a:prstGeom>
        </p:spPr>
        <p:txBody>
          <a:bodyPr vert="horz" lIns="91427" tIns="45713" rIns="91427" bIns="45713" rtlCol="0" anchor="ctr">
            <a:noAutofit/>
          </a:bodyPr>
          <a:lstStyle>
            <a:lvl1pPr algn="l" defTabSz="914400" rtl="0" eaLnBrk="1" latinLnBrk="0" hangingPunct="1">
              <a:lnSpc>
                <a:spcPct val="90000"/>
              </a:lnSpc>
              <a:spcBef>
                <a:spcPct val="0"/>
              </a:spcBef>
              <a:buNone/>
              <a:defRPr sz="5465" kern="1200">
                <a:solidFill>
                  <a:schemeClr val="bg1"/>
                </a:solidFill>
                <a:latin typeface="+mj-lt"/>
                <a:ea typeface="+mj-ea"/>
                <a:cs typeface="+mj-cs"/>
              </a:defRPr>
            </a:lvl1pPr>
          </a:lstStyle>
          <a:p>
            <a:pPr algn="ctr" defTabSz="914225">
              <a:defRPr/>
            </a:pPr>
            <a:r>
              <a:rPr lang="en-US" sz="2400" dirty="0">
                <a:solidFill>
                  <a:schemeClr val="tx1"/>
                </a:solidFill>
                <a:cs typeface="Segoe UI Light" panose="020B0502040204020203" pitchFamily="34" charset="0"/>
              </a:rPr>
              <a:t>* Stripe Premium Storage Disks to aggregate</a:t>
            </a:r>
          </a:p>
          <a:p>
            <a:pPr algn="ctr" defTabSz="914225">
              <a:defRPr/>
            </a:pPr>
            <a:r>
              <a:rPr lang="en-US" sz="2400" dirty="0">
                <a:solidFill>
                  <a:schemeClr val="tx1"/>
                </a:solidFill>
                <a:cs typeface="Segoe UI Light" panose="020B0502040204020203" pitchFamily="34" charset="0"/>
              </a:rPr>
              <a:t>IOPS, Throughput and Storage Capacity</a:t>
            </a:r>
            <a:endParaRPr lang="en-US" sz="2400" dirty="0">
              <a:solidFill>
                <a:schemeClr val="tx1"/>
              </a:solidFill>
            </a:endParaRPr>
          </a:p>
        </p:txBody>
      </p:sp>
      <p:sp>
        <p:nvSpPr>
          <p:cNvPr id="15" name="Text Placeholder 2">
            <a:extLst>
              <a:ext uri="{FF2B5EF4-FFF2-40B4-BE49-F238E27FC236}">
                <a16:creationId xmlns:a16="http://schemas.microsoft.com/office/drawing/2014/main" id="{6F2328C2-2F59-42AE-A73F-14661516DB0D}"/>
              </a:ext>
            </a:extLst>
          </p:cNvPr>
          <p:cNvSpPr txBox="1">
            <a:spLocks/>
          </p:cNvSpPr>
          <p:nvPr/>
        </p:nvSpPr>
        <p:spPr>
          <a:xfrm>
            <a:off x="221130" y="3095922"/>
            <a:ext cx="2965622" cy="3544590"/>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4097" indent="-224097" defTabSz="896386">
              <a:spcBef>
                <a:spcPts val="980"/>
              </a:spcBef>
              <a:defRPr/>
            </a:pPr>
            <a:r>
              <a:rPr lang="en-US" sz="1400" dirty="0">
                <a:latin typeface="+mj-lt"/>
              </a:rPr>
              <a:t>Consistent low latency SSD with predictable throughput</a:t>
            </a:r>
          </a:p>
          <a:p>
            <a:pPr marL="224097" indent="-224097" defTabSz="896386">
              <a:spcBef>
                <a:spcPts val="980"/>
              </a:spcBef>
              <a:defRPr/>
            </a:pPr>
            <a:r>
              <a:rPr lang="en-US" sz="1400" dirty="0">
                <a:latin typeface="+mj-lt"/>
              </a:rPr>
              <a:t>For high-performance  IO-intensive DB workloads</a:t>
            </a:r>
          </a:p>
          <a:p>
            <a:pPr marL="224097" indent="-224097" defTabSz="896386">
              <a:spcBef>
                <a:spcPts val="980"/>
              </a:spcBef>
              <a:defRPr/>
            </a:pPr>
            <a:r>
              <a:rPr lang="en-US" sz="1400" dirty="0">
                <a:latin typeface="+mj-lt"/>
              </a:rPr>
              <a:t>Single digit ms latencies</a:t>
            </a:r>
          </a:p>
          <a:p>
            <a:pPr marL="224097" indent="-224097" defTabSz="896386">
              <a:spcBef>
                <a:spcPts val="980"/>
              </a:spcBef>
              <a:defRPr/>
            </a:pPr>
            <a:r>
              <a:rPr lang="en-US" sz="1400" dirty="0">
                <a:latin typeface="+mj-lt"/>
              </a:rPr>
              <a:t>Supports up to 32 TB blob/disk size</a:t>
            </a:r>
          </a:p>
          <a:p>
            <a:pPr marL="224097" indent="-224097" defTabSz="896386">
              <a:spcBef>
                <a:spcPts val="980"/>
              </a:spcBef>
              <a:defRPr/>
            </a:pPr>
            <a:r>
              <a:rPr lang="en-US" sz="1400" dirty="0">
                <a:latin typeface="+mj-lt"/>
              </a:rPr>
              <a:t>Stripe up to 64 disks for a total of 2,048 TB</a:t>
            </a:r>
          </a:p>
          <a:p>
            <a:pPr marL="224097" indent="-224097" defTabSz="896386">
              <a:spcBef>
                <a:spcPts val="980"/>
              </a:spcBef>
              <a:defRPr/>
            </a:pPr>
            <a:r>
              <a:rPr lang="en-US" sz="1400" dirty="0">
                <a:latin typeface="+mj-lt"/>
              </a:rPr>
              <a:t>Disk performance is dependent on the disk size, with up to 7,500 IOPS  per disk </a:t>
            </a:r>
          </a:p>
          <a:p>
            <a:pPr marL="224097" indent="-224097" defTabSz="896386">
              <a:spcBef>
                <a:spcPts val="980"/>
              </a:spcBef>
              <a:defRPr/>
            </a:pPr>
            <a:r>
              <a:rPr lang="en-US" sz="1400" dirty="0">
                <a:latin typeface="+mj-lt"/>
              </a:rPr>
              <a:t>Pay for what you provision</a:t>
            </a:r>
          </a:p>
          <a:p>
            <a:pPr marL="224097" indent="-224097" defTabSz="896386">
              <a:spcBef>
                <a:spcPts val="980"/>
              </a:spcBef>
              <a:defRPr/>
            </a:pPr>
            <a:r>
              <a:rPr lang="en-US" sz="1400" dirty="0">
                <a:latin typeface="+mj-lt"/>
              </a:rPr>
              <a:t>Check Azure VMs for maximum IOPS</a:t>
            </a:r>
          </a:p>
        </p:txBody>
      </p:sp>
    </p:spTree>
    <p:extLst>
      <p:ext uri="{BB962C8B-B14F-4D97-AF65-F5344CB8AC3E}">
        <p14:creationId xmlns:p14="http://schemas.microsoft.com/office/powerpoint/2010/main" val="4263076159"/>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C46208-D3B5-469C-8FAC-E787B3C99500}"/>
              </a:ext>
            </a:extLst>
          </p:cNvPr>
          <p:cNvSpPr>
            <a:spLocks noGrp="1"/>
          </p:cNvSpPr>
          <p:nvPr>
            <p:ph type="title"/>
          </p:nvPr>
        </p:nvSpPr>
        <p:spPr>
          <a:xfrm>
            <a:off x="268080" y="289511"/>
            <a:ext cx="11655840" cy="899665"/>
          </a:xfrm>
        </p:spPr>
        <p:txBody>
          <a:bodyPr/>
          <a:lstStyle/>
          <a:p>
            <a:r>
              <a:rPr lang="en-US" sz="4000" dirty="0"/>
              <a:t>SAP HA in Availability Set and DR across Regions</a:t>
            </a:r>
          </a:p>
        </p:txBody>
      </p:sp>
      <p:sp>
        <p:nvSpPr>
          <p:cNvPr id="4" name="Rectangle 3">
            <a:extLst>
              <a:ext uri="{FF2B5EF4-FFF2-40B4-BE49-F238E27FC236}">
                <a16:creationId xmlns:a16="http://schemas.microsoft.com/office/drawing/2014/main" id="{BC79A211-040B-4628-838A-153AAF77E699}"/>
              </a:ext>
            </a:extLst>
          </p:cNvPr>
          <p:cNvSpPr/>
          <p:nvPr/>
        </p:nvSpPr>
        <p:spPr bwMode="auto">
          <a:xfrm>
            <a:off x="2927445" y="1139711"/>
            <a:ext cx="2859206" cy="5524315"/>
          </a:xfrm>
          <a:prstGeom prst="rect">
            <a:avLst/>
          </a:prstGeom>
          <a:solidFill>
            <a:schemeClr val="accent2">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rgbClr val="353535"/>
              </a:solidFill>
              <a:effectLst/>
              <a:uLnTx/>
              <a:uFillTx/>
              <a:latin typeface="Segoe UI Semilight"/>
              <a:ea typeface="Segoe UI" pitchFamily="34" charset="0"/>
              <a:cs typeface="Segoe UI" pitchFamily="34" charset="0"/>
            </a:endParaRPr>
          </a:p>
        </p:txBody>
      </p:sp>
      <p:sp>
        <p:nvSpPr>
          <p:cNvPr id="5" name="Rectangle 4">
            <a:extLst>
              <a:ext uri="{FF2B5EF4-FFF2-40B4-BE49-F238E27FC236}">
                <a16:creationId xmlns:a16="http://schemas.microsoft.com/office/drawing/2014/main" id="{EA2B9BFD-EA47-43F9-BF90-230E211D9643}"/>
              </a:ext>
            </a:extLst>
          </p:cNvPr>
          <p:cNvSpPr/>
          <p:nvPr/>
        </p:nvSpPr>
        <p:spPr bwMode="auto">
          <a:xfrm>
            <a:off x="8705621" y="1139712"/>
            <a:ext cx="2859206" cy="5524314"/>
          </a:xfrm>
          <a:prstGeom prst="rect">
            <a:avLst/>
          </a:prstGeom>
          <a:solidFill>
            <a:schemeClr val="accent2">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rgbClr val="353535"/>
              </a:solidFill>
              <a:effectLst/>
              <a:uLnTx/>
              <a:uFillTx/>
              <a:latin typeface="Segoe UI Semilight"/>
              <a:ea typeface="Segoe UI" pitchFamily="34" charset="0"/>
              <a:cs typeface="Segoe UI" pitchFamily="34" charset="0"/>
            </a:endParaRPr>
          </a:p>
        </p:txBody>
      </p:sp>
      <p:sp>
        <p:nvSpPr>
          <p:cNvPr id="13" name="Rectangle 12">
            <a:extLst>
              <a:ext uri="{FF2B5EF4-FFF2-40B4-BE49-F238E27FC236}">
                <a16:creationId xmlns:a16="http://schemas.microsoft.com/office/drawing/2014/main" id="{0D82A856-D3D5-4E07-9624-8545B61E9ECC}"/>
              </a:ext>
            </a:extLst>
          </p:cNvPr>
          <p:cNvSpPr/>
          <p:nvPr/>
        </p:nvSpPr>
        <p:spPr bwMode="auto">
          <a:xfrm>
            <a:off x="3084393" y="1576319"/>
            <a:ext cx="2552132" cy="1078635"/>
          </a:xfrm>
          <a:prstGeom prst="rect">
            <a:avLst/>
          </a:prstGeom>
          <a:noFill/>
          <a:ln>
            <a:solidFill>
              <a:schemeClr val="bg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err="1">
                <a:ln>
                  <a:noFill/>
                </a:ln>
                <a:solidFill>
                  <a:srgbClr val="353535"/>
                </a:solidFill>
                <a:effectLst/>
                <a:uLnTx/>
                <a:uFillTx/>
                <a:latin typeface="Segoe UI Semilight"/>
                <a:ea typeface="Segoe UI" pitchFamily="34" charset="0"/>
                <a:cs typeface="Segoe UI" pitchFamily="34" charset="0"/>
              </a:rPr>
              <a:t>AvSet</a:t>
            </a:r>
            <a:endParaRPr kumimoji="0" lang="en-US" sz="1200" b="0" i="0" u="none" strike="noStrike" kern="1200" cap="none" spc="0" normalizeH="0" baseline="0" noProof="0" dirty="0">
              <a:ln>
                <a:noFill/>
              </a:ln>
              <a:solidFill>
                <a:srgbClr val="353535"/>
              </a:solidFill>
              <a:effectLst/>
              <a:uLnTx/>
              <a:uFillTx/>
              <a:latin typeface="Segoe UI Semilight"/>
              <a:ea typeface="Segoe UI" pitchFamily="34" charset="0"/>
              <a:cs typeface="Segoe UI" pitchFamily="34" charset="0"/>
            </a:endParaRPr>
          </a:p>
        </p:txBody>
      </p:sp>
      <p:sp>
        <p:nvSpPr>
          <p:cNvPr id="15" name="Rectangle 14">
            <a:extLst>
              <a:ext uri="{FF2B5EF4-FFF2-40B4-BE49-F238E27FC236}">
                <a16:creationId xmlns:a16="http://schemas.microsoft.com/office/drawing/2014/main" id="{60FCCB11-8D5B-42E3-B3A1-9E3F85B275D3}"/>
              </a:ext>
            </a:extLst>
          </p:cNvPr>
          <p:cNvSpPr/>
          <p:nvPr/>
        </p:nvSpPr>
        <p:spPr bwMode="auto">
          <a:xfrm>
            <a:off x="3088739" y="4139429"/>
            <a:ext cx="2547785" cy="1092359"/>
          </a:xfrm>
          <a:prstGeom prst="rect">
            <a:avLst/>
          </a:prstGeom>
          <a:noFill/>
          <a:ln>
            <a:solidFill>
              <a:schemeClr val="bg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 rIns="18288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err="1">
                <a:ln>
                  <a:noFill/>
                </a:ln>
                <a:solidFill>
                  <a:srgbClr val="353535"/>
                </a:solidFill>
                <a:effectLst/>
                <a:uLnTx/>
                <a:uFillTx/>
                <a:latin typeface="Segoe UI Semilight"/>
                <a:ea typeface="Segoe UI" pitchFamily="34" charset="0"/>
                <a:cs typeface="Segoe UI" pitchFamily="34" charset="0"/>
              </a:rPr>
              <a:t>AvSet</a:t>
            </a:r>
            <a:endParaRPr kumimoji="0" lang="en-US" sz="1200" b="0" i="0" u="none" strike="noStrike" kern="1200" cap="none" spc="0" normalizeH="0" baseline="0" noProof="0" dirty="0">
              <a:ln>
                <a:noFill/>
              </a:ln>
              <a:solidFill>
                <a:srgbClr val="353535"/>
              </a:solidFill>
              <a:effectLst/>
              <a:uLnTx/>
              <a:uFillTx/>
              <a:latin typeface="Segoe UI Semilight"/>
              <a:ea typeface="Segoe UI" pitchFamily="34" charset="0"/>
              <a:cs typeface="Segoe UI" pitchFamily="34" charset="0"/>
            </a:endParaRPr>
          </a:p>
        </p:txBody>
      </p:sp>
      <p:sp>
        <p:nvSpPr>
          <p:cNvPr id="17" name="Rectangle 16">
            <a:extLst>
              <a:ext uri="{FF2B5EF4-FFF2-40B4-BE49-F238E27FC236}">
                <a16:creationId xmlns:a16="http://schemas.microsoft.com/office/drawing/2014/main" id="{8D6B6F83-A26E-4E5C-8C31-132C648C25A4}"/>
              </a:ext>
            </a:extLst>
          </p:cNvPr>
          <p:cNvSpPr/>
          <p:nvPr/>
        </p:nvSpPr>
        <p:spPr bwMode="auto">
          <a:xfrm>
            <a:off x="3261814" y="1808331"/>
            <a:ext cx="2183641" cy="752258"/>
          </a:xfrm>
          <a:prstGeom prst="rect">
            <a:avLst/>
          </a:prstGeom>
          <a:solidFill>
            <a:schemeClr val="bg2">
              <a:lumMod val="40000"/>
              <a:lumOff val="60000"/>
            </a:schemeClr>
          </a:solidFill>
          <a:ln>
            <a:solidFill>
              <a:schemeClr val="bg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 rIns="0" bIns="9144"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353535"/>
                </a:solidFill>
                <a:effectLst/>
                <a:uLnTx/>
                <a:uFillTx/>
                <a:latin typeface="Segoe UI Semilight"/>
                <a:ea typeface="Segoe UI" pitchFamily="34" charset="0"/>
                <a:cs typeface="Segoe UI" pitchFamily="34" charset="0"/>
              </a:rPr>
              <a:t>SQL </a:t>
            </a:r>
            <a:r>
              <a:rPr kumimoji="0" lang="en-US" sz="1100" b="0" i="0" u="none" strike="noStrike" kern="1200" cap="none" spc="0" normalizeH="0" baseline="0" noProof="0" dirty="0" err="1">
                <a:ln>
                  <a:noFill/>
                </a:ln>
                <a:solidFill>
                  <a:srgbClr val="353535"/>
                </a:solidFill>
                <a:effectLst/>
                <a:uLnTx/>
                <a:uFillTx/>
                <a:latin typeface="Segoe UI Semilight"/>
                <a:ea typeface="Segoe UI" pitchFamily="34" charset="0"/>
                <a:cs typeface="Segoe UI" pitchFamily="34" charset="0"/>
              </a:rPr>
              <a:t>AlwaysOn</a:t>
            </a:r>
            <a:br>
              <a:rPr kumimoji="0" lang="en-US" sz="1100" b="0" i="0" u="none" strike="noStrike" kern="1200" cap="none" spc="0" normalizeH="0" baseline="0" noProof="0" dirty="0">
                <a:ln>
                  <a:noFill/>
                </a:ln>
                <a:solidFill>
                  <a:srgbClr val="353535"/>
                </a:solidFill>
                <a:effectLst/>
                <a:uLnTx/>
                <a:uFillTx/>
                <a:latin typeface="Segoe UI Semilight"/>
                <a:ea typeface="Segoe UI" pitchFamily="34" charset="0"/>
                <a:cs typeface="Segoe UI" pitchFamily="34" charset="0"/>
              </a:rPr>
            </a:br>
            <a:r>
              <a:rPr kumimoji="0" lang="en-US" sz="1100" b="0" i="0" u="none" strike="noStrike" kern="1200" cap="none" spc="0" normalizeH="0" baseline="0" noProof="0" dirty="0">
                <a:ln>
                  <a:noFill/>
                </a:ln>
                <a:solidFill>
                  <a:srgbClr val="353535"/>
                </a:solidFill>
                <a:effectLst/>
                <a:uLnTx/>
                <a:uFillTx/>
                <a:latin typeface="Segoe UI Semilight"/>
                <a:ea typeface="Segoe UI" pitchFamily="34" charset="0"/>
                <a:cs typeface="Segoe UI" pitchFamily="34" charset="0"/>
              </a:rPr>
              <a:t>on Windows Failover Cluster</a:t>
            </a:r>
          </a:p>
        </p:txBody>
      </p:sp>
      <p:pic>
        <p:nvPicPr>
          <p:cNvPr id="18" name="Picture 17">
            <a:extLst>
              <a:ext uri="{FF2B5EF4-FFF2-40B4-BE49-F238E27FC236}">
                <a16:creationId xmlns:a16="http://schemas.microsoft.com/office/drawing/2014/main" id="{0C2F1992-9D7E-486F-A5E7-B1631969B021}"/>
              </a:ext>
            </a:extLst>
          </p:cNvPr>
          <p:cNvPicPr>
            <a:picLocks noChangeAspect="1"/>
          </p:cNvPicPr>
          <p:nvPr/>
        </p:nvPicPr>
        <p:blipFill rotWithShape="1">
          <a:blip r:embed="rId3"/>
          <a:srcRect r="5260" b="24083"/>
          <a:stretch/>
        </p:blipFill>
        <p:spPr>
          <a:xfrm>
            <a:off x="3520981" y="1903826"/>
            <a:ext cx="491600" cy="413895"/>
          </a:xfrm>
          <a:prstGeom prst="rect">
            <a:avLst/>
          </a:prstGeom>
          <a:effectLst>
            <a:glow rad="101600">
              <a:srgbClr val="FFFF00">
                <a:alpha val="60000"/>
              </a:srgbClr>
            </a:glow>
          </a:effectLst>
        </p:spPr>
      </p:pic>
      <p:pic>
        <p:nvPicPr>
          <p:cNvPr id="19" name="Picture 18">
            <a:extLst>
              <a:ext uri="{FF2B5EF4-FFF2-40B4-BE49-F238E27FC236}">
                <a16:creationId xmlns:a16="http://schemas.microsoft.com/office/drawing/2014/main" id="{A9020209-DB04-41B2-829E-6FFDFE70C9AD}"/>
              </a:ext>
            </a:extLst>
          </p:cNvPr>
          <p:cNvPicPr>
            <a:picLocks noChangeAspect="1"/>
          </p:cNvPicPr>
          <p:nvPr/>
        </p:nvPicPr>
        <p:blipFill rotWithShape="1">
          <a:blip r:embed="rId3"/>
          <a:srcRect r="5260" b="24083"/>
          <a:stretch/>
        </p:blipFill>
        <p:spPr>
          <a:xfrm>
            <a:off x="4690139" y="1903825"/>
            <a:ext cx="491600" cy="413895"/>
          </a:xfrm>
          <a:prstGeom prst="rect">
            <a:avLst/>
          </a:prstGeom>
        </p:spPr>
      </p:pic>
      <p:cxnSp>
        <p:nvCxnSpPr>
          <p:cNvPr id="21" name="Straight Arrow Connector 20">
            <a:extLst>
              <a:ext uri="{FF2B5EF4-FFF2-40B4-BE49-F238E27FC236}">
                <a16:creationId xmlns:a16="http://schemas.microsoft.com/office/drawing/2014/main" id="{F351F0FD-C84B-4B74-9E76-B84C66DE7593}"/>
              </a:ext>
            </a:extLst>
          </p:cNvPr>
          <p:cNvCxnSpPr>
            <a:cxnSpLocks/>
            <a:stCxn id="18" idx="3"/>
            <a:endCxn id="19" idx="1"/>
          </p:cNvCxnSpPr>
          <p:nvPr/>
        </p:nvCxnSpPr>
        <p:spPr>
          <a:xfrm flipV="1">
            <a:off x="4012581" y="2110773"/>
            <a:ext cx="677558" cy="1"/>
          </a:xfrm>
          <a:prstGeom prst="straightConnector1">
            <a:avLst/>
          </a:prstGeom>
          <a:ln>
            <a:solidFill>
              <a:schemeClr val="bg1"/>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C8FFE969-81B9-41BB-9015-9883B30CDB4E}"/>
              </a:ext>
            </a:extLst>
          </p:cNvPr>
          <p:cNvSpPr/>
          <p:nvPr/>
        </p:nvSpPr>
        <p:spPr bwMode="auto">
          <a:xfrm>
            <a:off x="3091217" y="2875919"/>
            <a:ext cx="2552132" cy="1078635"/>
          </a:xfrm>
          <a:prstGeom prst="rect">
            <a:avLst/>
          </a:prstGeom>
          <a:noFill/>
          <a:ln>
            <a:solidFill>
              <a:schemeClr val="bg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err="1">
                <a:ln>
                  <a:noFill/>
                </a:ln>
                <a:solidFill>
                  <a:srgbClr val="353535"/>
                </a:solidFill>
                <a:effectLst/>
                <a:uLnTx/>
                <a:uFillTx/>
                <a:latin typeface="Segoe UI Semilight"/>
                <a:ea typeface="Segoe UI" pitchFamily="34" charset="0"/>
                <a:cs typeface="Segoe UI" pitchFamily="34" charset="0"/>
              </a:rPr>
              <a:t>AvSet</a:t>
            </a:r>
            <a:endParaRPr kumimoji="0" lang="en-US" sz="1200" b="0" i="0" u="none" strike="noStrike" kern="1200" cap="none" spc="0" normalizeH="0" baseline="0" noProof="0" dirty="0">
              <a:ln>
                <a:noFill/>
              </a:ln>
              <a:solidFill>
                <a:srgbClr val="353535"/>
              </a:solidFill>
              <a:effectLst/>
              <a:uLnTx/>
              <a:uFillTx/>
              <a:latin typeface="Segoe UI Semilight"/>
              <a:ea typeface="Segoe UI" pitchFamily="34" charset="0"/>
              <a:cs typeface="Segoe UI" pitchFamily="34" charset="0"/>
            </a:endParaRPr>
          </a:p>
        </p:txBody>
      </p:sp>
      <p:sp>
        <p:nvSpPr>
          <p:cNvPr id="25" name="Rectangle 24">
            <a:extLst>
              <a:ext uri="{FF2B5EF4-FFF2-40B4-BE49-F238E27FC236}">
                <a16:creationId xmlns:a16="http://schemas.microsoft.com/office/drawing/2014/main" id="{E6261089-4E9C-455F-AB3E-BC84867C2D8D}"/>
              </a:ext>
            </a:extLst>
          </p:cNvPr>
          <p:cNvSpPr/>
          <p:nvPr/>
        </p:nvSpPr>
        <p:spPr bwMode="auto">
          <a:xfrm>
            <a:off x="3268638" y="3107931"/>
            <a:ext cx="2183641" cy="752258"/>
          </a:xfrm>
          <a:prstGeom prst="rect">
            <a:avLst/>
          </a:prstGeom>
          <a:solidFill>
            <a:schemeClr val="bg2">
              <a:lumMod val="40000"/>
              <a:lumOff val="60000"/>
            </a:schemeClr>
          </a:solidFill>
          <a:ln>
            <a:solidFill>
              <a:schemeClr val="bg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 rIns="0" bIns="9144"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353535"/>
                </a:solidFill>
                <a:effectLst/>
                <a:uLnTx/>
                <a:uFillTx/>
                <a:latin typeface="Segoe UI Semilight"/>
                <a:ea typeface="Segoe UI" pitchFamily="34" charset="0"/>
                <a:cs typeface="Segoe UI" pitchFamily="34" charset="0"/>
              </a:rPr>
              <a:t>ASCS </a:t>
            </a:r>
            <a:br>
              <a:rPr kumimoji="0" lang="en-US" sz="1200" b="0" i="0" u="none" strike="noStrike" kern="1200" cap="none" spc="0" normalizeH="0" baseline="0" noProof="0" dirty="0">
                <a:ln>
                  <a:noFill/>
                </a:ln>
                <a:solidFill>
                  <a:srgbClr val="353535"/>
                </a:solidFill>
                <a:effectLst/>
                <a:uLnTx/>
                <a:uFillTx/>
                <a:latin typeface="Segoe UI Semilight"/>
                <a:ea typeface="Segoe UI" pitchFamily="34" charset="0"/>
                <a:cs typeface="Segoe UI" pitchFamily="34" charset="0"/>
              </a:rPr>
            </a:br>
            <a:r>
              <a:rPr kumimoji="0" lang="en-US" sz="1200" b="0" i="0" u="none" strike="noStrike" kern="1200" cap="none" spc="0" normalizeH="0" baseline="0" noProof="0" dirty="0">
                <a:ln>
                  <a:noFill/>
                </a:ln>
                <a:solidFill>
                  <a:srgbClr val="353535"/>
                </a:solidFill>
                <a:effectLst/>
                <a:uLnTx/>
                <a:uFillTx/>
                <a:latin typeface="Segoe UI Semilight"/>
                <a:ea typeface="Segoe UI" pitchFamily="34" charset="0"/>
                <a:cs typeface="Segoe UI" pitchFamily="34" charset="0"/>
              </a:rPr>
              <a:t>on Windows Failover Cluster</a:t>
            </a:r>
          </a:p>
        </p:txBody>
      </p:sp>
      <p:pic>
        <p:nvPicPr>
          <p:cNvPr id="26" name="Picture 25">
            <a:extLst>
              <a:ext uri="{FF2B5EF4-FFF2-40B4-BE49-F238E27FC236}">
                <a16:creationId xmlns:a16="http://schemas.microsoft.com/office/drawing/2014/main" id="{41F468E6-53D5-4C9E-BAE8-7F32CF359F4E}"/>
              </a:ext>
            </a:extLst>
          </p:cNvPr>
          <p:cNvPicPr>
            <a:picLocks noChangeAspect="1"/>
          </p:cNvPicPr>
          <p:nvPr/>
        </p:nvPicPr>
        <p:blipFill rotWithShape="1">
          <a:blip r:embed="rId3"/>
          <a:srcRect r="5260" b="24083"/>
          <a:stretch/>
        </p:blipFill>
        <p:spPr>
          <a:xfrm>
            <a:off x="3527805" y="3203426"/>
            <a:ext cx="491600" cy="413895"/>
          </a:xfrm>
          <a:prstGeom prst="rect">
            <a:avLst/>
          </a:prstGeom>
          <a:effectLst>
            <a:glow rad="101600">
              <a:srgbClr val="FFFF00">
                <a:alpha val="60000"/>
              </a:srgbClr>
            </a:glow>
          </a:effectLst>
        </p:spPr>
      </p:pic>
      <p:pic>
        <p:nvPicPr>
          <p:cNvPr id="27" name="Picture 26">
            <a:extLst>
              <a:ext uri="{FF2B5EF4-FFF2-40B4-BE49-F238E27FC236}">
                <a16:creationId xmlns:a16="http://schemas.microsoft.com/office/drawing/2014/main" id="{A5D3D7DE-53D8-44E4-9C23-32B1D8996E70}"/>
              </a:ext>
            </a:extLst>
          </p:cNvPr>
          <p:cNvPicPr>
            <a:picLocks noChangeAspect="1"/>
          </p:cNvPicPr>
          <p:nvPr/>
        </p:nvPicPr>
        <p:blipFill rotWithShape="1">
          <a:blip r:embed="rId3"/>
          <a:srcRect r="5260" b="24083"/>
          <a:stretch/>
        </p:blipFill>
        <p:spPr>
          <a:xfrm>
            <a:off x="4696963" y="3203425"/>
            <a:ext cx="491600" cy="413895"/>
          </a:xfrm>
          <a:prstGeom prst="rect">
            <a:avLst/>
          </a:prstGeom>
        </p:spPr>
      </p:pic>
      <p:sp>
        <p:nvSpPr>
          <p:cNvPr id="30" name="Rectangle 29">
            <a:extLst>
              <a:ext uri="{FF2B5EF4-FFF2-40B4-BE49-F238E27FC236}">
                <a16:creationId xmlns:a16="http://schemas.microsoft.com/office/drawing/2014/main" id="{0883FC89-113C-4B37-91DA-3D3FE93457C3}"/>
              </a:ext>
            </a:extLst>
          </p:cNvPr>
          <p:cNvSpPr/>
          <p:nvPr/>
        </p:nvSpPr>
        <p:spPr bwMode="auto">
          <a:xfrm>
            <a:off x="3268638" y="4403273"/>
            <a:ext cx="2183641" cy="752258"/>
          </a:xfrm>
          <a:prstGeom prst="rect">
            <a:avLst/>
          </a:prstGeom>
          <a:solidFill>
            <a:schemeClr val="bg2">
              <a:lumMod val="40000"/>
              <a:lumOff val="60000"/>
            </a:schemeClr>
          </a:solidFill>
          <a:ln>
            <a:solidFill>
              <a:schemeClr val="bg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 rIns="0" bIns="9144"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353535"/>
                </a:solidFill>
                <a:effectLst/>
                <a:uLnTx/>
                <a:uFillTx/>
                <a:latin typeface="Segoe UI Semilight"/>
                <a:ea typeface="Segoe UI" pitchFamily="34" charset="0"/>
                <a:cs typeface="Segoe UI" pitchFamily="34" charset="0"/>
              </a:rPr>
              <a:t>SOFS </a:t>
            </a:r>
            <a:br>
              <a:rPr kumimoji="0" lang="en-US" sz="1200" b="0" i="0" u="none" strike="noStrike" kern="1200" cap="none" spc="0" normalizeH="0" baseline="0" noProof="0" dirty="0">
                <a:ln>
                  <a:noFill/>
                </a:ln>
                <a:solidFill>
                  <a:srgbClr val="353535"/>
                </a:solidFill>
                <a:effectLst/>
                <a:uLnTx/>
                <a:uFillTx/>
                <a:latin typeface="Segoe UI Semilight"/>
                <a:ea typeface="Segoe UI" pitchFamily="34" charset="0"/>
                <a:cs typeface="Segoe UI" pitchFamily="34" charset="0"/>
              </a:rPr>
            </a:br>
            <a:r>
              <a:rPr kumimoji="0" lang="en-US" sz="1200" b="0" i="0" u="none" strike="noStrike" kern="1200" cap="none" spc="0" normalizeH="0" baseline="0" noProof="0" dirty="0">
                <a:ln>
                  <a:noFill/>
                </a:ln>
                <a:solidFill>
                  <a:srgbClr val="353535"/>
                </a:solidFill>
                <a:effectLst/>
                <a:uLnTx/>
                <a:uFillTx/>
                <a:latin typeface="Segoe UI Semilight"/>
                <a:ea typeface="Segoe UI" pitchFamily="34" charset="0"/>
                <a:cs typeface="Segoe UI" pitchFamily="34" charset="0"/>
              </a:rPr>
              <a:t>on Windows Failover Cluster</a:t>
            </a:r>
          </a:p>
        </p:txBody>
      </p:sp>
      <p:pic>
        <p:nvPicPr>
          <p:cNvPr id="31" name="Picture 30">
            <a:extLst>
              <a:ext uri="{FF2B5EF4-FFF2-40B4-BE49-F238E27FC236}">
                <a16:creationId xmlns:a16="http://schemas.microsoft.com/office/drawing/2014/main" id="{5DF59390-0A2D-467C-BEA1-562CDAE96C50}"/>
              </a:ext>
            </a:extLst>
          </p:cNvPr>
          <p:cNvPicPr>
            <a:picLocks noChangeAspect="1"/>
          </p:cNvPicPr>
          <p:nvPr/>
        </p:nvPicPr>
        <p:blipFill rotWithShape="1">
          <a:blip r:embed="rId3"/>
          <a:srcRect r="5260" b="24083"/>
          <a:stretch/>
        </p:blipFill>
        <p:spPr>
          <a:xfrm>
            <a:off x="3527805" y="4498768"/>
            <a:ext cx="491600" cy="413895"/>
          </a:xfrm>
          <a:prstGeom prst="rect">
            <a:avLst/>
          </a:prstGeom>
          <a:effectLst>
            <a:glow rad="101600">
              <a:srgbClr val="FFFF00">
                <a:alpha val="60000"/>
              </a:srgbClr>
            </a:glow>
          </a:effectLst>
        </p:spPr>
      </p:pic>
      <p:pic>
        <p:nvPicPr>
          <p:cNvPr id="32" name="Picture 31">
            <a:extLst>
              <a:ext uri="{FF2B5EF4-FFF2-40B4-BE49-F238E27FC236}">
                <a16:creationId xmlns:a16="http://schemas.microsoft.com/office/drawing/2014/main" id="{7BE5CC2F-8189-4F89-9867-31500F3CBA87}"/>
              </a:ext>
            </a:extLst>
          </p:cNvPr>
          <p:cNvPicPr>
            <a:picLocks noChangeAspect="1"/>
          </p:cNvPicPr>
          <p:nvPr/>
        </p:nvPicPr>
        <p:blipFill rotWithShape="1">
          <a:blip r:embed="rId3"/>
          <a:srcRect r="5260" b="24083"/>
          <a:stretch/>
        </p:blipFill>
        <p:spPr>
          <a:xfrm>
            <a:off x="4696963" y="4498767"/>
            <a:ext cx="491600" cy="413895"/>
          </a:xfrm>
          <a:prstGeom prst="rect">
            <a:avLst/>
          </a:prstGeom>
        </p:spPr>
      </p:pic>
      <p:cxnSp>
        <p:nvCxnSpPr>
          <p:cNvPr id="33" name="Straight Arrow Connector 32">
            <a:extLst>
              <a:ext uri="{FF2B5EF4-FFF2-40B4-BE49-F238E27FC236}">
                <a16:creationId xmlns:a16="http://schemas.microsoft.com/office/drawing/2014/main" id="{74C71C4E-571E-4ADB-83E3-12E78C9AE437}"/>
              </a:ext>
            </a:extLst>
          </p:cNvPr>
          <p:cNvCxnSpPr>
            <a:cxnSpLocks/>
            <a:stCxn id="31" idx="3"/>
            <a:endCxn id="32" idx="1"/>
          </p:cNvCxnSpPr>
          <p:nvPr/>
        </p:nvCxnSpPr>
        <p:spPr>
          <a:xfrm flipV="1">
            <a:off x="4019405" y="4705715"/>
            <a:ext cx="677558" cy="1"/>
          </a:xfrm>
          <a:prstGeom prst="straightConnector1">
            <a:avLst/>
          </a:prstGeom>
          <a:ln>
            <a:solidFill>
              <a:schemeClr val="bg1"/>
            </a:solidFill>
            <a:headEnd type="none"/>
            <a:tailEnd type="triangle" w="lg" len="lg"/>
          </a:ln>
        </p:spPr>
        <p:style>
          <a:lnRef idx="1">
            <a:schemeClr val="accent1"/>
          </a:lnRef>
          <a:fillRef idx="0">
            <a:schemeClr val="accent1"/>
          </a:fillRef>
          <a:effectRef idx="0">
            <a:schemeClr val="accent1"/>
          </a:effectRef>
          <a:fontRef idx="minor">
            <a:schemeClr val="tx1"/>
          </a:fontRef>
        </p:style>
      </p:cxnSp>
      <p:pic>
        <p:nvPicPr>
          <p:cNvPr id="34" name="Picture 33">
            <a:extLst>
              <a:ext uri="{FF2B5EF4-FFF2-40B4-BE49-F238E27FC236}">
                <a16:creationId xmlns:a16="http://schemas.microsoft.com/office/drawing/2014/main" id="{F16BDE66-88EC-4670-9ECD-F18FA5005DC3}"/>
              </a:ext>
            </a:extLst>
          </p:cNvPr>
          <p:cNvPicPr>
            <a:picLocks noChangeAspect="1"/>
          </p:cNvPicPr>
          <p:nvPr/>
        </p:nvPicPr>
        <p:blipFill>
          <a:blip r:embed="rId4"/>
          <a:stretch>
            <a:fillRect/>
          </a:stretch>
        </p:blipFill>
        <p:spPr>
          <a:xfrm>
            <a:off x="4236324" y="1841884"/>
            <a:ext cx="243719" cy="235337"/>
          </a:xfrm>
          <a:prstGeom prst="rect">
            <a:avLst/>
          </a:prstGeom>
        </p:spPr>
      </p:pic>
      <p:pic>
        <p:nvPicPr>
          <p:cNvPr id="35" name="Picture 34">
            <a:extLst>
              <a:ext uri="{FF2B5EF4-FFF2-40B4-BE49-F238E27FC236}">
                <a16:creationId xmlns:a16="http://schemas.microsoft.com/office/drawing/2014/main" id="{FC87DDC5-761B-437F-9E64-50F7DD348557}"/>
              </a:ext>
            </a:extLst>
          </p:cNvPr>
          <p:cNvPicPr>
            <a:picLocks noChangeAspect="1"/>
          </p:cNvPicPr>
          <p:nvPr/>
        </p:nvPicPr>
        <p:blipFill>
          <a:blip r:embed="rId4"/>
          <a:stretch>
            <a:fillRect/>
          </a:stretch>
        </p:blipFill>
        <p:spPr>
          <a:xfrm>
            <a:off x="4224809" y="3141484"/>
            <a:ext cx="243719" cy="235337"/>
          </a:xfrm>
          <a:prstGeom prst="rect">
            <a:avLst/>
          </a:prstGeom>
        </p:spPr>
      </p:pic>
      <p:sp>
        <p:nvSpPr>
          <p:cNvPr id="46" name="Rectangle 45">
            <a:extLst>
              <a:ext uri="{FF2B5EF4-FFF2-40B4-BE49-F238E27FC236}">
                <a16:creationId xmlns:a16="http://schemas.microsoft.com/office/drawing/2014/main" id="{52DD9083-E881-4937-85A1-3B4076BE2DA6}"/>
              </a:ext>
            </a:extLst>
          </p:cNvPr>
          <p:cNvSpPr/>
          <p:nvPr/>
        </p:nvSpPr>
        <p:spPr bwMode="auto">
          <a:xfrm>
            <a:off x="3268638" y="5704767"/>
            <a:ext cx="2183641" cy="752258"/>
          </a:xfrm>
          <a:prstGeom prst="rect">
            <a:avLst/>
          </a:prstGeom>
          <a:solidFill>
            <a:schemeClr val="bg2">
              <a:lumMod val="40000"/>
              <a:lumOff val="60000"/>
            </a:schemeClr>
          </a:solidFill>
          <a:ln>
            <a:solidFill>
              <a:schemeClr val="bg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 rIns="0" bIns="9144"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353535"/>
                </a:solidFill>
                <a:effectLst/>
                <a:uLnTx/>
                <a:uFillTx/>
                <a:latin typeface="Segoe UI Semilight"/>
                <a:ea typeface="Segoe UI" pitchFamily="34" charset="0"/>
                <a:cs typeface="Segoe UI" pitchFamily="34" charset="0"/>
              </a:rPr>
              <a:t>SAP Logon Group</a:t>
            </a:r>
          </a:p>
        </p:txBody>
      </p:sp>
      <p:pic>
        <p:nvPicPr>
          <p:cNvPr id="47" name="Picture 46">
            <a:extLst>
              <a:ext uri="{FF2B5EF4-FFF2-40B4-BE49-F238E27FC236}">
                <a16:creationId xmlns:a16="http://schemas.microsoft.com/office/drawing/2014/main" id="{B6DE81B3-641E-489C-BD4C-BBC83965B100}"/>
              </a:ext>
            </a:extLst>
          </p:cNvPr>
          <p:cNvPicPr>
            <a:picLocks noChangeAspect="1"/>
          </p:cNvPicPr>
          <p:nvPr/>
        </p:nvPicPr>
        <p:blipFill rotWithShape="1">
          <a:blip r:embed="rId3"/>
          <a:srcRect r="5260" b="24083"/>
          <a:stretch/>
        </p:blipFill>
        <p:spPr>
          <a:xfrm>
            <a:off x="3527805" y="5800262"/>
            <a:ext cx="491600" cy="413895"/>
          </a:xfrm>
          <a:prstGeom prst="rect">
            <a:avLst/>
          </a:prstGeom>
          <a:effectLst>
            <a:glow rad="101600">
              <a:srgbClr val="FFFF00">
                <a:alpha val="60000"/>
              </a:srgbClr>
            </a:glow>
          </a:effectLst>
        </p:spPr>
      </p:pic>
      <p:pic>
        <p:nvPicPr>
          <p:cNvPr id="48" name="Picture 47">
            <a:extLst>
              <a:ext uri="{FF2B5EF4-FFF2-40B4-BE49-F238E27FC236}">
                <a16:creationId xmlns:a16="http://schemas.microsoft.com/office/drawing/2014/main" id="{A64995EE-EADB-46E3-B39A-EA606975DC08}"/>
              </a:ext>
            </a:extLst>
          </p:cNvPr>
          <p:cNvPicPr>
            <a:picLocks noChangeAspect="1"/>
          </p:cNvPicPr>
          <p:nvPr/>
        </p:nvPicPr>
        <p:blipFill rotWithShape="1">
          <a:blip r:embed="rId3"/>
          <a:srcRect r="5260" b="24083"/>
          <a:stretch/>
        </p:blipFill>
        <p:spPr>
          <a:xfrm>
            <a:off x="4696963" y="5800261"/>
            <a:ext cx="491600" cy="413895"/>
          </a:xfrm>
          <a:prstGeom prst="rect">
            <a:avLst/>
          </a:prstGeom>
          <a:effectLst>
            <a:glow rad="101600">
              <a:srgbClr val="FFFF00">
                <a:alpha val="60000"/>
              </a:srgbClr>
            </a:glow>
          </a:effectLst>
        </p:spPr>
      </p:pic>
      <p:pic>
        <p:nvPicPr>
          <p:cNvPr id="51" name="Picture 50">
            <a:extLst>
              <a:ext uri="{FF2B5EF4-FFF2-40B4-BE49-F238E27FC236}">
                <a16:creationId xmlns:a16="http://schemas.microsoft.com/office/drawing/2014/main" id="{DEDE26C2-64FF-401C-A9ED-D2C5D94056DB}"/>
              </a:ext>
            </a:extLst>
          </p:cNvPr>
          <p:cNvPicPr>
            <a:picLocks noChangeAspect="1"/>
          </p:cNvPicPr>
          <p:nvPr/>
        </p:nvPicPr>
        <p:blipFill rotWithShape="1">
          <a:blip r:embed="rId3"/>
          <a:srcRect r="5260" b="24083"/>
          <a:stretch/>
        </p:blipFill>
        <p:spPr>
          <a:xfrm>
            <a:off x="4107692" y="5792861"/>
            <a:ext cx="491600" cy="413895"/>
          </a:xfrm>
          <a:prstGeom prst="rect">
            <a:avLst/>
          </a:prstGeom>
          <a:effectLst>
            <a:glow rad="101600">
              <a:srgbClr val="FFFF00">
                <a:alpha val="60000"/>
              </a:srgbClr>
            </a:glow>
          </a:effectLst>
        </p:spPr>
      </p:pic>
      <p:sp>
        <p:nvSpPr>
          <p:cNvPr id="52" name="Arrow: Right 51">
            <a:extLst>
              <a:ext uri="{FF2B5EF4-FFF2-40B4-BE49-F238E27FC236}">
                <a16:creationId xmlns:a16="http://schemas.microsoft.com/office/drawing/2014/main" id="{9FDEE04E-1852-4FA3-AE4F-7B7D740D7830}"/>
              </a:ext>
            </a:extLst>
          </p:cNvPr>
          <p:cNvSpPr/>
          <p:nvPr/>
        </p:nvSpPr>
        <p:spPr bwMode="auto">
          <a:xfrm>
            <a:off x="5922986" y="1751709"/>
            <a:ext cx="2726845" cy="718127"/>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SQL Server </a:t>
            </a:r>
            <a:r>
              <a:rPr kumimoji="0" lang="en-US" sz="1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AlwaysOn</a:t>
            </a:r>
            <a:r>
              <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 (Async)</a:t>
            </a:r>
          </a:p>
        </p:txBody>
      </p:sp>
      <p:sp>
        <p:nvSpPr>
          <p:cNvPr id="53" name="Arrow: Right 52">
            <a:extLst>
              <a:ext uri="{FF2B5EF4-FFF2-40B4-BE49-F238E27FC236}">
                <a16:creationId xmlns:a16="http://schemas.microsoft.com/office/drawing/2014/main" id="{CC23AAEE-ACCD-4583-9B22-B9D645FC7595}"/>
              </a:ext>
            </a:extLst>
          </p:cNvPr>
          <p:cNvSpPr/>
          <p:nvPr/>
        </p:nvSpPr>
        <p:spPr bwMode="auto">
          <a:xfrm>
            <a:off x="5922986" y="3051308"/>
            <a:ext cx="973683" cy="718127"/>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ASR Replication</a:t>
            </a:r>
          </a:p>
        </p:txBody>
      </p:sp>
      <p:sp>
        <p:nvSpPr>
          <p:cNvPr id="54" name="Arrow: Right 53">
            <a:extLst>
              <a:ext uri="{FF2B5EF4-FFF2-40B4-BE49-F238E27FC236}">
                <a16:creationId xmlns:a16="http://schemas.microsoft.com/office/drawing/2014/main" id="{4C99BC39-59A8-4E1D-A363-777FEF877CBA}"/>
              </a:ext>
            </a:extLst>
          </p:cNvPr>
          <p:cNvSpPr/>
          <p:nvPr/>
        </p:nvSpPr>
        <p:spPr bwMode="auto">
          <a:xfrm>
            <a:off x="5936769" y="4354903"/>
            <a:ext cx="973683" cy="718127"/>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ASR Replication</a:t>
            </a:r>
          </a:p>
        </p:txBody>
      </p:sp>
      <p:sp>
        <p:nvSpPr>
          <p:cNvPr id="55" name="Arrow: Right 54">
            <a:extLst>
              <a:ext uri="{FF2B5EF4-FFF2-40B4-BE49-F238E27FC236}">
                <a16:creationId xmlns:a16="http://schemas.microsoft.com/office/drawing/2014/main" id="{C7781FA0-8907-4727-921D-811B9F7623BF}"/>
              </a:ext>
            </a:extLst>
          </p:cNvPr>
          <p:cNvSpPr/>
          <p:nvPr/>
        </p:nvSpPr>
        <p:spPr bwMode="auto">
          <a:xfrm>
            <a:off x="5936769" y="5654502"/>
            <a:ext cx="973683" cy="718127"/>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ASR Replication</a:t>
            </a:r>
          </a:p>
        </p:txBody>
      </p:sp>
      <p:pic>
        <p:nvPicPr>
          <p:cNvPr id="56" name="Picture 55">
            <a:extLst>
              <a:ext uri="{FF2B5EF4-FFF2-40B4-BE49-F238E27FC236}">
                <a16:creationId xmlns:a16="http://schemas.microsoft.com/office/drawing/2014/main" id="{EAADFE58-8A0E-4546-A947-5A82EBF5920C}"/>
              </a:ext>
            </a:extLst>
          </p:cNvPr>
          <p:cNvPicPr>
            <a:picLocks noChangeAspect="1"/>
          </p:cNvPicPr>
          <p:nvPr/>
        </p:nvPicPr>
        <p:blipFill>
          <a:blip r:embed="rId5" cstate="email">
            <a:biLevel thresh="25000"/>
            <a:extLst>
              <a:ext uri="{28A0092B-C50C-407E-A947-70E740481C1C}">
                <a14:useLocalDpi xmlns:a14="http://schemas.microsoft.com/office/drawing/2010/main"/>
              </a:ext>
            </a:extLst>
          </a:blip>
          <a:stretch>
            <a:fillRect/>
          </a:stretch>
        </p:blipFill>
        <p:spPr>
          <a:xfrm>
            <a:off x="7039479" y="3210897"/>
            <a:ext cx="442904" cy="442904"/>
          </a:xfrm>
          <a:prstGeom prst="rect">
            <a:avLst/>
          </a:prstGeom>
        </p:spPr>
      </p:pic>
      <p:pic>
        <p:nvPicPr>
          <p:cNvPr id="57" name="Picture 56">
            <a:extLst>
              <a:ext uri="{FF2B5EF4-FFF2-40B4-BE49-F238E27FC236}">
                <a16:creationId xmlns:a16="http://schemas.microsoft.com/office/drawing/2014/main" id="{7F8FA3AB-9E5C-4558-BD18-D0B146CD3C7D}"/>
              </a:ext>
            </a:extLst>
          </p:cNvPr>
          <p:cNvPicPr>
            <a:picLocks noChangeAspect="1"/>
          </p:cNvPicPr>
          <p:nvPr/>
        </p:nvPicPr>
        <p:blipFill>
          <a:blip r:embed="rId5" cstate="email">
            <a:biLevel thresh="25000"/>
            <a:extLst>
              <a:ext uri="{28A0092B-C50C-407E-A947-70E740481C1C}">
                <a14:useLocalDpi xmlns:a14="http://schemas.microsoft.com/office/drawing/2010/main"/>
              </a:ext>
            </a:extLst>
          </a:blip>
          <a:stretch>
            <a:fillRect/>
          </a:stretch>
        </p:blipFill>
        <p:spPr>
          <a:xfrm>
            <a:off x="7039479" y="4509705"/>
            <a:ext cx="442904" cy="442904"/>
          </a:xfrm>
          <a:prstGeom prst="rect">
            <a:avLst/>
          </a:prstGeom>
        </p:spPr>
      </p:pic>
      <p:pic>
        <p:nvPicPr>
          <p:cNvPr id="58" name="Picture 57">
            <a:extLst>
              <a:ext uri="{FF2B5EF4-FFF2-40B4-BE49-F238E27FC236}">
                <a16:creationId xmlns:a16="http://schemas.microsoft.com/office/drawing/2014/main" id="{01353BED-E93F-4251-822D-F3DEC3792654}"/>
              </a:ext>
            </a:extLst>
          </p:cNvPr>
          <p:cNvPicPr>
            <a:picLocks noChangeAspect="1"/>
          </p:cNvPicPr>
          <p:nvPr/>
        </p:nvPicPr>
        <p:blipFill>
          <a:blip r:embed="rId5" cstate="email">
            <a:biLevel thresh="25000"/>
            <a:extLst>
              <a:ext uri="{28A0092B-C50C-407E-A947-70E740481C1C}">
                <a14:useLocalDpi xmlns:a14="http://schemas.microsoft.com/office/drawing/2010/main"/>
              </a:ext>
            </a:extLst>
          </a:blip>
          <a:stretch>
            <a:fillRect/>
          </a:stretch>
        </p:blipFill>
        <p:spPr>
          <a:xfrm>
            <a:off x="7005774" y="5792861"/>
            <a:ext cx="442904" cy="442904"/>
          </a:xfrm>
          <a:prstGeom prst="rect">
            <a:avLst/>
          </a:prstGeom>
        </p:spPr>
      </p:pic>
      <p:sp>
        <p:nvSpPr>
          <p:cNvPr id="65" name="Rectangle 64">
            <a:extLst>
              <a:ext uri="{FF2B5EF4-FFF2-40B4-BE49-F238E27FC236}">
                <a16:creationId xmlns:a16="http://schemas.microsoft.com/office/drawing/2014/main" id="{D4B16144-799D-4DC4-99A0-AAFAB4C6C4AF}"/>
              </a:ext>
            </a:extLst>
          </p:cNvPr>
          <p:cNvSpPr/>
          <p:nvPr/>
        </p:nvSpPr>
        <p:spPr bwMode="auto">
          <a:xfrm>
            <a:off x="8846226" y="1576320"/>
            <a:ext cx="2552132" cy="1078635"/>
          </a:xfrm>
          <a:prstGeom prst="rect">
            <a:avLst/>
          </a:prstGeom>
          <a:noFill/>
          <a:ln>
            <a:solidFill>
              <a:schemeClr val="bg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err="1">
                <a:ln>
                  <a:noFill/>
                </a:ln>
                <a:solidFill>
                  <a:srgbClr val="353535"/>
                </a:solidFill>
                <a:effectLst/>
                <a:uLnTx/>
                <a:uFillTx/>
                <a:latin typeface="Segoe UI Semilight"/>
                <a:ea typeface="Segoe UI" pitchFamily="34" charset="0"/>
                <a:cs typeface="Segoe UI" pitchFamily="34" charset="0"/>
              </a:rPr>
              <a:t>AvSet</a:t>
            </a:r>
            <a:endParaRPr kumimoji="0" lang="en-US" sz="1200" b="0" i="0" u="none" strike="noStrike" kern="1200" cap="none" spc="0" normalizeH="0" baseline="0" noProof="0" dirty="0">
              <a:ln>
                <a:noFill/>
              </a:ln>
              <a:solidFill>
                <a:srgbClr val="353535"/>
              </a:solidFill>
              <a:effectLst/>
              <a:uLnTx/>
              <a:uFillTx/>
              <a:latin typeface="Segoe UI Semilight"/>
              <a:ea typeface="Segoe UI" pitchFamily="34" charset="0"/>
              <a:cs typeface="Segoe UI" pitchFamily="34" charset="0"/>
            </a:endParaRPr>
          </a:p>
        </p:txBody>
      </p:sp>
      <p:sp>
        <p:nvSpPr>
          <p:cNvPr id="66" name="Rectangle 65">
            <a:extLst>
              <a:ext uri="{FF2B5EF4-FFF2-40B4-BE49-F238E27FC236}">
                <a16:creationId xmlns:a16="http://schemas.microsoft.com/office/drawing/2014/main" id="{E7F9929D-5CAB-4053-BAB0-EBCF63E4218C}"/>
              </a:ext>
            </a:extLst>
          </p:cNvPr>
          <p:cNvSpPr/>
          <p:nvPr/>
        </p:nvSpPr>
        <p:spPr bwMode="auto">
          <a:xfrm>
            <a:off x="8850572" y="4139430"/>
            <a:ext cx="2547785" cy="1092359"/>
          </a:xfrm>
          <a:prstGeom prst="rect">
            <a:avLst/>
          </a:prstGeom>
          <a:noFill/>
          <a:ln>
            <a:solidFill>
              <a:schemeClr val="bg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 rIns="18288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err="1">
                <a:ln>
                  <a:noFill/>
                </a:ln>
                <a:solidFill>
                  <a:srgbClr val="353535"/>
                </a:solidFill>
                <a:effectLst/>
                <a:uLnTx/>
                <a:uFillTx/>
                <a:latin typeface="Segoe UI Semilight"/>
                <a:ea typeface="Segoe UI" pitchFamily="34" charset="0"/>
                <a:cs typeface="Segoe UI" pitchFamily="34" charset="0"/>
              </a:rPr>
              <a:t>AvSet</a:t>
            </a:r>
            <a:endParaRPr kumimoji="0" lang="en-US" sz="1200" b="0" i="0" u="none" strike="noStrike" kern="1200" cap="none" spc="0" normalizeH="0" baseline="0" noProof="0" dirty="0">
              <a:ln>
                <a:noFill/>
              </a:ln>
              <a:solidFill>
                <a:srgbClr val="353535"/>
              </a:solidFill>
              <a:effectLst/>
              <a:uLnTx/>
              <a:uFillTx/>
              <a:latin typeface="Segoe UI Semilight"/>
              <a:ea typeface="Segoe UI" pitchFamily="34" charset="0"/>
              <a:cs typeface="Segoe UI" pitchFamily="34" charset="0"/>
            </a:endParaRPr>
          </a:p>
        </p:txBody>
      </p:sp>
      <p:sp>
        <p:nvSpPr>
          <p:cNvPr id="68" name="Rectangle 67">
            <a:extLst>
              <a:ext uri="{FF2B5EF4-FFF2-40B4-BE49-F238E27FC236}">
                <a16:creationId xmlns:a16="http://schemas.microsoft.com/office/drawing/2014/main" id="{931F77CC-07C2-4D96-97DE-8148458636E5}"/>
              </a:ext>
            </a:extLst>
          </p:cNvPr>
          <p:cNvSpPr/>
          <p:nvPr/>
        </p:nvSpPr>
        <p:spPr bwMode="auto">
          <a:xfrm>
            <a:off x="9023647" y="1808332"/>
            <a:ext cx="2183641" cy="752258"/>
          </a:xfrm>
          <a:prstGeom prst="rect">
            <a:avLst/>
          </a:prstGeom>
          <a:solidFill>
            <a:schemeClr val="bg2">
              <a:lumMod val="40000"/>
              <a:lumOff val="60000"/>
            </a:schemeClr>
          </a:solidFill>
          <a:ln>
            <a:solidFill>
              <a:schemeClr val="bg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 rIns="182880" bIns="9144"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dirty="0">
              <a:ln>
                <a:noFill/>
              </a:ln>
              <a:solidFill>
                <a:srgbClr val="353535"/>
              </a:solidFill>
              <a:effectLst/>
              <a:uLnTx/>
              <a:uFillTx/>
              <a:latin typeface="Segoe UI Semilight"/>
              <a:ea typeface="Segoe UI" pitchFamily="34" charset="0"/>
              <a:cs typeface="Segoe UI" pitchFamily="34" charset="0"/>
            </a:endParaRPr>
          </a:p>
        </p:txBody>
      </p:sp>
      <p:pic>
        <p:nvPicPr>
          <p:cNvPr id="69" name="Picture 68">
            <a:extLst>
              <a:ext uri="{FF2B5EF4-FFF2-40B4-BE49-F238E27FC236}">
                <a16:creationId xmlns:a16="http://schemas.microsoft.com/office/drawing/2014/main" id="{7BB6039C-5A74-4E85-9D1C-AAF60BFA3931}"/>
              </a:ext>
            </a:extLst>
          </p:cNvPr>
          <p:cNvPicPr>
            <a:picLocks noChangeAspect="1"/>
          </p:cNvPicPr>
          <p:nvPr/>
        </p:nvPicPr>
        <p:blipFill rotWithShape="1">
          <a:blip r:embed="rId3"/>
          <a:srcRect r="5260" b="24083"/>
          <a:stretch/>
        </p:blipFill>
        <p:spPr>
          <a:xfrm>
            <a:off x="9282814" y="1903827"/>
            <a:ext cx="491600" cy="413895"/>
          </a:xfrm>
          <a:prstGeom prst="rect">
            <a:avLst/>
          </a:prstGeom>
        </p:spPr>
      </p:pic>
      <p:sp>
        <p:nvSpPr>
          <p:cNvPr id="72" name="Rectangle 71">
            <a:extLst>
              <a:ext uri="{FF2B5EF4-FFF2-40B4-BE49-F238E27FC236}">
                <a16:creationId xmlns:a16="http://schemas.microsoft.com/office/drawing/2014/main" id="{DF606096-908E-4B55-ACE7-A89145A50C40}"/>
              </a:ext>
            </a:extLst>
          </p:cNvPr>
          <p:cNvSpPr/>
          <p:nvPr/>
        </p:nvSpPr>
        <p:spPr bwMode="auto">
          <a:xfrm>
            <a:off x="8853050" y="2875920"/>
            <a:ext cx="2552132" cy="1078635"/>
          </a:xfrm>
          <a:prstGeom prst="rect">
            <a:avLst/>
          </a:prstGeom>
          <a:noFill/>
          <a:ln>
            <a:solidFill>
              <a:schemeClr val="bg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err="1">
                <a:ln>
                  <a:noFill/>
                </a:ln>
                <a:solidFill>
                  <a:srgbClr val="353535"/>
                </a:solidFill>
                <a:effectLst/>
                <a:uLnTx/>
                <a:uFillTx/>
                <a:latin typeface="Segoe UI Semilight"/>
                <a:ea typeface="Segoe UI" pitchFamily="34" charset="0"/>
                <a:cs typeface="Segoe UI" pitchFamily="34" charset="0"/>
              </a:rPr>
              <a:t>AvSet</a:t>
            </a:r>
            <a:endParaRPr kumimoji="0" lang="en-US" sz="1200" b="0" i="0" u="none" strike="noStrike" kern="1200" cap="none" spc="0" normalizeH="0" baseline="0" noProof="0" dirty="0">
              <a:ln>
                <a:noFill/>
              </a:ln>
              <a:solidFill>
                <a:srgbClr val="353535"/>
              </a:solidFill>
              <a:effectLst/>
              <a:uLnTx/>
              <a:uFillTx/>
              <a:latin typeface="Segoe UI Semilight"/>
              <a:ea typeface="Segoe UI" pitchFamily="34" charset="0"/>
              <a:cs typeface="Segoe UI" pitchFamily="34" charset="0"/>
            </a:endParaRPr>
          </a:p>
        </p:txBody>
      </p:sp>
      <p:sp>
        <p:nvSpPr>
          <p:cNvPr id="73" name="Rectangle 72">
            <a:extLst>
              <a:ext uri="{FF2B5EF4-FFF2-40B4-BE49-F238E27FC236}">
                <a16:creationId xmlns:a16="http://schemas.microsoft.com/office/drawing/2014/main" id="{7957E21A-6C22-4B8D-86E5-BAD84286C247}"/>
              </a:ext>
            </a:extLst>
          </p:cNvPr>
          <p:cNvSpPr/>
          <p:nvPr/>
        </p:nvSpPr>
        <p:spPr bwMode="auto">
          <a:xfrm>
            <a:off x="9030471" y="3107932"/>
            <a:ext cx="2183641" cy="752258"/>
          </a:xfrm>
          <a:prstGeom prst="rect">
            <a:avLst/>
          </a:prstGeom>
          <a:solidFill>
            <a:schemeClr val="bg2">
              <a:lumMod val="40000"/>
              <a:lumOff val="60000"/>
            </a:schemeClr>
          </a:solidFill>
          <a:ln>
            <a:solidFill>
              <a:schemeClr val="bg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 rIns="0" bIns="9144"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353535"/>
                </a:solidFill>
                <a:effectLst/>
                <a:uLnTx/>
                <a:uFillTx/>
                <a:latin typeface="Segoe UI Semilight"/>
                <a:ea typeface="Segoe UI" pitchFamily="34" charset="0"/>
                <a:cs typeface="Segoe UI" pitchFamily="34" charset="0"/>
              </a:rPr>
              <a:t>ASCS </a:t>
            </a:r>
            <a:br>
              <a:rPr kumimoji="0" lang="en-US" sz="1200" b="0" i="0" u="none" strike="noStrike" kern="1200" cap="none" spc="0" normalizeH="0" baseline="0" noProof="0" dirty="0">
                <a:ln>
                  <a:noFill/>
                </a:ln>
                <a:solidFill>
                  <a:srgbClr val="353535"/>
                </a:solidFill>
                <a:effectLst/>
                <a:uLnTx/>
                <a:uFillTx/>
                <a:latin typeface="Segoe UI Semilight"/>
                <a:ea typeface="Segoe UI" pitchFamily="34" charset="0"/>
                <a:cs typeface="Segoe UI" pitchFamily="34" charset="0"/>
              </a:rPr>
            </a:br>
            <a:r>
              <a:rPr kumimoji="0" lang="en-US" sz="1200" b="0" i="0" u="none" strike="noStrike" kern="1200" cap="none" spc="0" normalizeH="0" baseline="0" noProof="0" dirty="0">
                <a:ln>
                  <a:noFill/>
                </a:ln>
                <a:solidFill>
                  <a:srgbClr val="353535"/>
                </a:solidFill>
                <a:effectLst/>
                <a:uLnTx/>
                <a:uFillTx/>
                <a:latin typeface="Segoe UI Semilight"/>
                <a:ea typeface="Segoe UI" pitchFamily="34" charset="0"/>
                <a:cs typeface="Segoe UI" pitchFamily="34" charset="0"/>
              </a:rPr>
              <a:t>on Windows Failover Cluster</a:t>
            </a:r>
          </a:p>
        </p:txBody>
      </p:sp>
      <p:pic>
        <p:nvPicPr>
          <p:cNvPr id="74" name="Picture 73">
            <a:extLst>
              <a:ext uri="{FF2B5EF4-FFF2-40B4-BE49-F238E27FC236}">
                <a16:creationId xmlns:a16="http://schemas.microsoft.com/office/drawing/2014/main" id="{9BE1A4A5-3864-414E-9636-807B5F217472}"/>
              </a:ext>
            </a:extLst>
          </p:cNvPr>
          <p:cNvPicPr>
            <a:picLocks noChangeAspect="1"/>
          </p:cNvPicPr>
          <p:nvPr/>
        </p:nvPicPr>
        <p:blipFill rotWithShape="1">
          <a:blip r:embed="rId3">
            <a:lum bright="70000" contrast="-70000"/>
          </a:blip>
          <a:srcRect r="5260" b="24083"/>
          <a:stretch/>
        </p:blipFill>
        <p:spPr>
          <a:xfrm>
            <a:off x="9289638" y="3203427"/>
            <a:ext cx="491600" cy="413895"/>
          </a:xfrm>
          <a:prstGeom prst="rect">
            <a:avLst/>
          </a:prstGeom>
        </p:spPr>
      </p:pic>
      <p:pic>
        <p:nvPicPr>
          <p:cNvPr id="75" name="Picture 74">
            <a:extLst>
              <a:ext uri="{FF2B5EF4-FFF2-40B4-BE49-F238E27FC236}">
                <a16:creationId xmlns:a16="http://schemas.microsoft.com/office/drawing/2014/main" id="{BCA98540-EF8F-46D9-85C9-604330860F98}"/>
              </a:ext>
            </a:extLst>
          </p:cNvPr>
          <p:cNvPicPr>
            <a:picLocks noChangeAspect="1"/>
          </p:cNvPicPr>
          <p:nvPr/>
        </p:nvPicPr>
        <p:blipFill rotWithShape="1">
          <a:blip r:embed="rId3">
            <a:lum bright="70000" contrast="-70000"/>
          </a:blip>
          <a:srcRect r="5260" b="24083"/>
          <a:stretch/>
        </p:blipFill>
        <p:spPr>
          <a:xfrm>
            <a:off x="10458796" y="3203426"/>
            <a:ext cx="491600" cy="413895"/>
          </a:xfrm>
          <a:prstGeom prst="rect">
            <a:avLst/>
          </a:prstGeom>
        </p:spPr>
      </p:pic>
      <p:sp>
        <p:nvSpPr>
          <p:cNvPr id="78" name="Rectangle 77">
            <a:extLst>
              <a:ext uri="{FF2B5EF4-FFF2-40B4-BE49-F238E27FC236}">
                <a16:creationId xmlns:a16="http://schemas.microsoft.com/office/drawing/2014/main" id="{547160EA-3E2D-4C10-8A43-68940FE60F8A}"/>
              </a:ext>
            </a:extLst>
          </p:cNvPr>
          <p:cNvSpPr/>
          <p:nvPr/>
        </p:nvSpPr>
        <p:spPr bwMode="auto">
          <a:xfrm>
            <a:off x="9030471" y="4403274"/>
            <a:ext cx="2183641" cy="752258"/>
          </a:xfrm>
          <a:prstGeom prst="rect">
            <a:avLst/>
          </a:prstGeom>
          <a:solidFill>
            <a:schemeClr val="bg2">
              <a:lumMod val="40000"/>
              <a:lumOff val="60000"/>
            </a:schemeClr>
          </a:solidFill>
          <a:ln>
            <a:solidFill>
              <a:schemeClr val="bg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 rIns="0" bIns="9144"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353535"/>
                </a:solidFill>
                <a:effectLst/>
                <a:uLnTx/>
                <a:uFillTx/>
                <a:latin typeface="Segoe UI Semilight"/>
                <a:ea typeface="Segoe UI" pitchFamily="34" charset="0"/>
                <a:cs typeface="Segoe UI" pitchFamily="34" charset="0"/>
              </a:rPr>
              <a:t>SOFS </a:t>
            </a:r>
            <a:br>
              <a:rPr kumimoji="0" lang="en-US" sz="1200" b="0" i="0" u="none" strike="noStrike" kern="1200" cap="none" spc="0" normalizeH="0" baseline="0" noProof="0" dirty="0">
                <a:ln>
                  <a:noFill/>
                </a:ln>
                <a:solidFill>
                  <a:srgbClr val="353535"/>
                </a:solidFill>
                <a:effectLst/>
                <a:uLnTx/>
                <a:uFillTx/>
                <a:latin typeface="Segoe UI Semilight"/>
                <a:ea typeface="Segoe UI" pitchFamily="34" charset="0"/>
                <a:cs typeface="Segoe UI" pitchFamily="34" charset="0"/>
              </a:rPr>
            </a:br>
            <a:r>
              <a:rPr kumimoji="0" lang="en-US" sz="1200" b="0" i="0" u="none" strike="noStrike" kern="1200" cap="none" spc="0" normalizeH="0" baseline="0" noProof="0" dirty="0">
                <a:ln>
                  <a:noFill/>
                </a:ln>
                <a:solidFill>
                  <a:srgbClr val="353535"/>
                </a:solidFill>
                <a:effectLst/>
                <a:uLnTx/>
                <a:uFillTx/>
                <a:latin typeface="Segoe UI Semilight"/>
                <a:ea typeface="Segoe UI" pitchFamily="34" charset="0"/>
                <a:cs typeface="Segoe UI" pitchFamily="34" charset="0"/>
              </a:rPr>
              <a:t>on Windows Failover Cluster</a:t>
            </a:r>
          </a:p>
        </p:txBody>
      </p:sp>
      <p:pic>
        <p:nvPicPr>
          <p:cNvPr id="79" name="Picture 78">
            <a:extLst>
              <a:ext uri="{FF2B5EF4-FFF2-40B4-BE49-F238E27FC236}">
                <a16:creationId xmlns:a16="http://schemas.microsoft.com/office/drawing/2014/main" id="{7AABE20B-418B-4D40-9886-9F6315817E6A}"/>
              </a:ext>
            </a:extLst>
          </p:cNvPr>
          <p:cNvPicPr>
            <a:picLocks noChangeAspect="1"/>
          </p:cNvPicPr>
          <p:nvPr/>
        </p:nvPicPr>
        <p:blipFill rotWithShape="1">
          <a:blip r:embed="rId3">
            <a:lum bright="70000" contrast="-70000"/>
          </a:blip>
          <a:srcRect r="5260" b="24083"/>
          <a:stretch/>
        </p:blipFill>
        <p:spPr>
          <a:xfrm>
            <a:off x="9289638" y="4498769"/>
            <a:ext cx="491600" cy="413895"/>
          </a:xfrm>
          <a:prstGeom prst="rect">
            <a:avLst/>
          </a:prstGeom>
        </p:spPr>
      </p:pic>
      <p:pic>
        <p:nvPicPr>
          <p:cNvPr id="80" name="Picture 79">
            <a:extLst>
              <a:ext uri="{FF2B5EF4-FFF2-40B4-BE49-F238E27FC236}">
                <a16:creationId xmlns:a16="http://schemas.microsoft.com/office/drawing/2014/main" id="{C4FA99F2-1E63-4A55-AAE0-4320FC08DE44}"/>
              </a:ext>
            </a:extLst>
          </p:cNvPr>
          <p:cNvPicPr>
            <a:picLocks noChangeAspect="1"/>
          </p:cNvPicPr>
          <p:nvPr/>
        </p:nvPicPr>
        <p:blipFill rotWithShape="1">
          <a:blip r:embed="rId3">
            <a:lum bright="70000" contrast="-70000"/>
          </a:blip>
          <a:srcRect r="5260" b="24083"/>
          <a:stretch/>
        </p:blipFill>
        <p:spPr>
          <a:xfrm>
            <a:off x="10458796" y="4498768"/>
            <a:ext cx="491600" cy="413895"/>
          </a:xfrm>
          <a:prstGeom prst="rect">
            <a:avLst/>
          </a:prstGeom>
        </p:spPr>
      </p:pic>
      <p:cxnSp>
        <p:nvCxnSpPr>
          <p:cNvPr id="81" name="Straight Arrow Connector 80">
            <a:extLst>
              <a:ext uri="{FF2B5EF4-FFF2-40B4-BE49-F238E27FC236}">
                <a16:creationId xmlns:a16="http://schemas.microsoft.com/office/drawing/2014/main" id="{D7DCA7C1-B709-48D5-9EBD-B345ECF80BD5}"/>
              </a:ext>
            </a:extLst>
          </p:cNvPr>
          <p:cNvCxnSpPr>
            <a:cxnSpLocks/>
            <a:stCxn id="79" idx="3"/>
            <a:endCxn id="80" idx="1"/>
          </p:cNvCxnSpPr>
          <p:nvPr/>
        </p:nvCxnSpPr>
        <p:spPr>
          <a:xfrm flipV="1">
            <a:off x="9781238" y="4705716"/>
            <a:ext cx="677558" cy="1"/>
          </a:xfrm>
          <a:prstGeom prst="straightConnector1">
            <a:avLst/>
          </a:prstGeom>
          <a:ln>
            <a:solidFill>
              <a:schemeClr val="bg1"/>
            </a:solidFill>
            <a:headEnd type="none"/>
            <a:tailEnd type="triangle" w="lg" len="lg"/>
          </a:ln>
        </p:spPr>
        <p:style>
          <a:lnRef idx="1">
            <a:schemeClr val="accent1"/>
          </a:lnRef>
          <a:fillRef idx="0">
            <a:schemeClr val="accent1"/>
          </a:fillRef>
          <a:effectRef idx="0">
            <a:schemeClr val="accent1"/>
          </a:effectRef>
          <a:fontRef idx="minor">
            <a:schemeClr val="tx1"/>
          </a:fontRef>
        </p:style>
      </p:cxnSp>
      <p:pic>
        <p:nvPicPr>
          <p:cNvPr id="83" name="Picture 82">
            <a:extLst>
              <a:ext uri="{FF2B5EF4-FFF2-40B4-BE49-F238E27FC236}">
                <a16:creationId xmlns:a16="http://schemas.microsoft.com/office/drawing/2014/main" id="{4153896C-8A6D-48A7-AED8-80B823AD057D}"/>
              </a:ext>
            </a:extLst>
          </p:cNvPr>
          <p:cNvPicPr>
            <a:picLocks noChangeAspect="1"/>
          </p:cNvPicPr>
          <p:nvPr/>
        </p:nvPicPr>
        <p:blipFill>
          <a:blip r:embed="rId4">
            <a:lum bright="70000" contrast="-70000"/>
          </a:blip>
          <a:stretch>
            <a:fillRect/>
          </a:stretch>
        </p:blipFill>
        <p:spPr>
          <a:xfrm>
            <a:off x="9986642" y="3141485"/>
            <a:ext cx="243719" cy="235337"/>
          </a:xfrm>
          <a:prstGeom prst="rect">
            <a:avLst/>
          </a:prstGeom>
        </p:spPr>
      </p:pic>
      <p:sp>
        <p:nvSpPr>
          <p:cNvPr id="87" name="Rectangle 86">
            <a:extLst>
              <a:ext uri="{FF2B5EF4-FFF2-40B4-BE49-F238E27FC236}">
                <a16:creationId xmlns:a16="http://schemas.microsoft.com/office/drawing/2014/main" id="{5B3BE675-2DC9-4E4A-B2CE-46E2D0F10864}"/>
              </a:ext>
            </a:extLst>
          </p:cNvPr>
          <p:cNvSpPr/>
          <p:nvPr/>
        </p:nvSpPr>
        <p:spPr bwMode="auto">
          <a:xfrm>
            <a:off x="9030471" y="5704768"/>
            <a:ext cx="2183641" cy="752258"/>
          </a:xfrm>
          <a:prstGeom prst="rect">
            <a:avLst/>
          </a:prstGeom>
          <a:solidFill>
            <a:schemeClr val="bg2">
              <a:lumMod val="40000"/>
              <a:lumOff val="60000"/>
            </a:schemeClr>
          </a:solidFill>
          <a:ln>
            <a:solidFill>
              <a:schemeClr val="bg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 rIns="182880" bIns="9144"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353535"/>
                </a:solidFill>
                <a:effectLst/>
                <a:uLnTx/>
                <a:uFillTx/>
                <a:latin typeface="Segoe UI Semilight"/>
                <a:ea typeface="Segoe UI" pitchFamily="34" charset="0"/>
                <a:cs typeface="Segoe UI" pitchFamily="34" charset="0"/>
              </a:rPr>
              <a:t>SAP Logon Group</a:t>
            </a:r>
          </a:p>
        </p:txBody>
      </p:sp>
      <p:pic>
        <p:nvPicPr>
          <p:cNvPr id="88" name="Picture 87">
            <a:extLst>
              <a:ext uri="{FF2B5EF4-FFF2-40B4-BE49-F238E27FC236}">
                <a16:creationId xmlns:a16="http://schemas.microsoft.com/office/drawing/2014/main" id="{62F196BA-F314-40B6-8957-11C3A8C39AFC}"/>
              </a:ext>
            </a:extLst>
          </p:cNvPr>
          <p:cNvPicPr>
            <a:picLocks noChangeAspect="1"/>
          </p:cNvPicPr>
          <p:nvPr/>
        </p:nvPicPr>
        <p:blipFill rotWithShape="1">
          <a:blip r:embed="rId3">
            <a:lum bright="70000" contrast="-70000"/>
          </a:blip>
          <a:srcRect r="5260" b="24083"/>
          <a:stretch/>
        </p:blipFill>
        <p:spPr>
          <a:xfrm>
            <a:off x="9289638" y="5800263"/>
            <a:ext cx="491600" cy="413895"/>
          </a:xfrm>
          <a:prstGeom prst="rect">
            <a:avLst/>
          </a:prstGeom>
        </p:spPr>
      </p:pic>
      <p:pic>
        <p:nvPicPr>
          <p:cNvPr id="89" name="Picture 88">
            <a:extLst>
              <a:ext uri="{FF2B5EF4-FFF2-40B4-BE49-F238E27FC236}">
                <a16:creationId xmlns:a16="http://schemas.microsoft.com/office/drawing/2014/main" id="{09F7C05B-8128-4A7E-A48C-46B55F3722A6}"/>
              </a:ext>
            </a:extLst>
          </p:cNvPr>
          <p:cNvPicPr>
            <a:picLocks noChangeAspect="1"/>
          </p:cNvPicPr>
          <p:nvPr/>
        </p:nvPicPr>
        <p:blipFill rotWithShape="1">
          <a:blip r:embed="rId3">
            <a:lum bright="70000" contrast="-70000"/>
          </a:blip>
          <a:srcRect r="5260" b="24083"/>
          <a:stretch/>
        </p:blipFill>
        <p:spPr>
          <a:xfrm>
            <a:off x="10458796" y="5800262"/>
            <a:ext cx="491600" cy="413895"/>
          </a:xfrm>
          <a:prstGeom prst="rect">
            <a:avLst/>
          </a:prstGeom>
        </p:spPr>
      </p:pic>
      <p:pic>
        <p:nvPicPr>
          <p:cNvPr id="90" name="Picture 89">
            <a:extLst>
              <a:ext uri="{FF2B5EF4-FFF2-40B4-BE49-F238E27FC236}">
                <a16:creationId xmlns:a16="http://schemas.microsoft.com/office/drawing/2014/main" id="{7BBB2B4A-415D-4C7C-94F2-CBFFF43560A0}"/>
              </a:ext>
            </a:extLst>
          </p:cNvPr>
          <p:cNvPicPr>
            <a:picLocks noChangeAspect="1"/>
          </p:cNvPicPr>
          <p:nvPr/>
        </p:nvPicPr>
        <p:blipFill rotWithShape="1">
          <a:blip r:embed="rId3">
            <a:lum bright="70000" contrast="-70000"/>
          </a:blip>
          <a:srcRect r="5260" b="24083"/>
          <a:stretch/>
        </p:blipFill>
        <p:spPr>
          <a:xfrm>
            <a:off x="9869525" y="5792862"/>
            <a:ext cx="491600" cy="413895"/>
          </a:xfrm>
          <a:prstGeom prst="rect">
            <a:avLst/>
          </a:prstGeom>
        </p:spPr>
      </p:pic>
      <p:sp>
        <p:nvSpPr>
          <p:cNvPr id="91" name="TextBox 90">
            <a:extLst>
              <a:ext uri="{FF2B5EF4-FFF2-40B4-BE49-F238E27FC236}">
                <a16:creationId xmlns:a16="http://schemas.microsoft.com/office/drawing/2014/main" id="{222643B1-02B6-40E2-AD1E-4B2CD031E005}"/>
              </a:ext>
            </a:extLst>
          </p:cNvPr>
          <p:cNvSpPr txBox="1"/>
          <p:nvPr/>
        </p:nvSpPr>
        <p:spPr>
          <a:xfrm>
            <a:off x="354770" y="1787428"/>
            <a:ext cx="2591135" cy="7940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mn-cs"/>
              </a:rPr>
              <a:t>SQL Server Database layer (=SPOF)</a:t>
            </a:r>
          </a:p>
        </p:txBody>
      </p:sp>
      <p:sp>
        <p:nvSpPr>
          <p:cNvPr id="92" name="TextBox 91">
            <a:extLst>
              <a:ext uri="{FF2B5EF4-FFF2-40B4-BE49-F238E27FC236}">
                <a16:creationId xmlns:a16="http://schemas.microsoft.com/office/drawing/2014/main" id="{33DACA42-45DE-40A8-959A-EECBAC541944}"/>
              </a:ext>
            </a:extLst>
          </p:cNvPr>
          <p:cNvSpPr txBox="1"/>
          <p:nvPr/>
        </p:nvSpPr>
        <p:spPr>
          <a:xfrm>
            <a:off x="414358" y="2914017"/>
            <a:ext cx="2446637" cy="1043363"/>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mn-cs"/>
              </a:rPr>
              <a:t>SAP Central Services (ASCS) layer on Windows (=SPOF)</a:t>
            </a:r>
          </a:p>
        </p:txBody>
      </p:sp>
      <p:sp>
        <p:nvSpPr>
          <p:cNvPr id="93" name="TextBox 92">
            <a:extLst>
              <a:ext uri="{FF2B5EF4-FFF2-40B4-BE49-F238E27FC236}">
                <a16:creationId xmlns:a16="http://schemas.microsoft.com/office/drawing/2014/main" id="{CA0C7CAE-838D-416B-84F3-E19A1AED076D}"/>
              </a:ext>
            </a:extLst>
          </p:cNvPr>
          <p:cNvSpPr txBox="1"/>
          <p:nvPr/>
        </p:nvSpPr>
        <p:spPr>
          <a:xfrm>
            <a:off x="362666" y="4354229"/>
            <a:ext cx="2591135" cy="7940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mn-cs"/>
              </a:rPr>
              <a:t>SAP file share layer</a:t>
            </a:r>
            <a:br>
              <a:rPr kumimoji="0" lang="en-US" sz="18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mn-cs"/>
              </a:rPr>
            </a:br>
            <a:r>
              <a:rPr kumimoji="0" lang="en-US" sz="18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mn-cs"/>
              </a:rPr>
              <a:t>on Windows (=SPOF)</a:t>
            </a:r>
          </a:p>
        </p:txBody>
      </p:sp>
      <p:sp>
        <p:nvSpPr>
          <p:cNvPr id="94" name="TextBox 93">
            <a:extLst>
              <a:ext uri="{FF2B5EF4-FFF2-40B4-BE49-F238E27FC236}">
                <a16:creationId xmlns:a16="http://schemas.microsoft.com/office/drawing/2014/main" id="{ECBAF8B4-20CC-4CE3-BDF3-982963691356}"/>
              </a:ext>
            </a:extLst>
          </p:cNvPr>
          <p:cNvSpPr txBox="1"/>
          <p:nvPr/>
        </p:nvSpPr>
        <p:spPr>
          <a:xfrm>
            <a:off x="220312" y="5616533"/>
            <a:ext cx="2676393" cy="7940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mn-cs"/>
              </a:rPr>
              <a:t>SAP Application Server layer (= Non-SPOF)</a:t>
            </a:r>
          </a:p>
        </p:txBody>
      </p:sp>
      <p:sp>
        <p:nvSpPr>
          <p:cNvPr id="95" name="TextBox 94">
            <a:extLst>
              <a:ext uri="{FF2B5EF4-FFF2-40B4-BE49-F238E27FC236}">
                <a16:creationId xmlns:a16="http://schemas.microsoft.com/office/drawing/2014/main" id="{C5AF027F-1BB7-4DAE-9710-55C05FC125CF}"/>
              </a:ext>
            </a:extLst>
          </p:cNvPr>
          <p:cNvSpPr txBox="1"/>
          <p:nvPr/>
        </p:nvSpPr>
        <p:spPr>
          <a:xfrm>
            <a:off x="3350242" y="1139711"/>
            <a:ext cx="2095826"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600" b="0" i="0" u="none" strike="noStrike" kern="1200" cap="none" spc="0" normalizeH="0" baseline="0" noProof="0" dirty="0">
                <a:ln>
                  <a:noFill/>
                </a:ln>
                <a:solidFill>
                  <a:srgbClr val="353535"/>
                </a:solidFill>
                <a:effectLst/>
                <a:uLnTx/>
                <a:uFillTx/>
                <a:latin typeface="Segoe UI Semilight"/>
                <a:ea typeface="+mn-ea"/>
                <a:cs typeface="+mn-cs"/>
              </a:rPr>
              <a:t>Primary Azure Region</a:t>
            </a:r>
            <a:endParaRPr kumimoji="0" lang="en-US" sz="1600"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97" name="TextBox 96">
            <a:extLst>
              <a:ext uri="{FF2B5EF4-FFF2-40B4-BE49-F238E27FC236}">
                <a16:creationId xmlns:a16="http://schemas.microsoft.com/office/drawing/2014/main" id="{6342AE3B-4C20-4E35-9600-5703FF5545DE}"/>
              </a:ext>
            </a:extLst>
          </p:cNvPr>
          <p:cNvSpPr txBox="1"/>
          <p:nvPr/>
        </p:nvSpPr>
        <p:spPr>
          <a:xfrm>
            <a:off x="8982702" y="1181041"/>
            <a:ext cx="2367887"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600" b="0" i="0" u="none" strike="noStrike" kern="1200" cap="none" spc="0" normalizeH="0" baseline="0" noProof="0" dirty="0">
                <a:ln>
                  <a:noFill/>
                </a:ln>
                <a:solidFill>
                  <a:srgbClr val="353535"/>
                </a:solidFill>
                <a:effectLst/>
                <a:uLnTx/>
                <a:uFillTx/>
                <a:latin typeface="Segoe UI Semilight"/>
                <a:ea typeface="+mn-ea"/>
                <a:cs typeface="+mn-cs"/>
              </a:rPr>
              <a:t>Secondary Azure Region</a:t>
            </a:r>
            <a:endParaRPr kumimoji="0" lang="en-US" sz="1600"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99" name="TextBox 98">
            <a:extLst>
              <a:ext uri="{FF2B5EF4-FFF2-40B4-BE49-F238E27FC236}">
                <a16:creationId xmlns:a16="http://schemas.microsoft.com/office/drawing/2014/main" id="{3A6687C0-F145-4408-B497-00C6D06C14FE}"/>
              </a:ext>
            </a:extLst>
          </p:cNvPr>
          <p:cNvSpPr txBox="1"/>
          <p:nvPr/>
        </p:nvSpPr>
        <p:spPr>
          <a:xfrm>
            <a:off x="6198222" y="2761135"/>
            <a:ext cx="2095826"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600" b="0" i="0" u="none" strike="noStrike" kern="1200" cap="none" spc="0" normalizeH="0" baseline="0" noProof="0" dirty="0">
                <a:ln>
                  <a:noFill/>
                </a:ln>
                <a:solidFill>
                  <a:srgbClr val="FFFFFF"/>
                </a:solidFill>
                <a:effectLst/>
                <a:uLnTx/>
                <a:uFillTx/>
                <a:latin typeface="Segoe UI Semilight"/>
                <a:ea typeface="+mn-ea"/>
                <a:cs typeface="+mn-cs"/>
              </a:rPr>
              <a:t>Blob storage for ASR</a:t>
            </a:r>
            <a:endParaRPr kumimoji="0" lang="en-US" sz="1600" b="0" i="0" u="none" strike="noStrike" kern="1200" cap="none" spc="0" normalizeH="0" baseline="0" noProof="0" dirty="0">
              <a:ln>
                <a:noFill/>
              </a:ln>
              <a:solidFill>
                <a:srgbClr val="FFFFFF"/>
              </a:solidFill>
              <a:effectLst/>
              <a:uLnTx/>
              <a:uFillTx/>
              <a:latin typeface="Segoe UI Semilight"/>
              <a:ea typeface="+mn-ea"/>
              <a:cs typeface="+mn-cs"/>
            </a:endParaRPr>
          </a:p>
        </p:txBody>
      </p:sp>
      <p:cxnSp>
        <p:nvCxnSpPr>
          <p:cNvPr id="100" name="Straight Arrow Connector 99">
            <a:extLst>
              <a:ext uri="{FF2B5EF4-FFF2-40B4-BE49-F238E27FC236}">
                <a16:creationId xmlns:a16="http://schemas.microsoft.com/office/drawing/2014/main" id="{D78255D2-E130-4478-8C8C-88394CA86906}"/>
              </a:ext>
            </a:extLst>
          </p:cNvPr>
          <p:cNvCxnSpPr>
            <a:cxnSpLocks/>
            <a:stCxn id="26" idx="3"/>
            <a:endCxn id="27" idx="1"/>
          </p:cNvCxnSpPr>
          <p:nvPr/>
        </p:nvCxnSpPr>
        <p:spPr>
          <a:xfrm flipV="1">
            <a:off x="4019405" y="3410373"/>
            <a:ext cx="677558" cy="1"/>
          </a:xfrm>
          <a:prstGeom prst="straightConnector1">
            <a:avLst/>
          </a:prstGeom>
          <a:ln>
            <a:solidFill>
              <a:schemeClr val="bg1"/>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D66A4934-06FF-4F04-836D-EC62D3DA693E}"/>
              </a:ext>
            </a:extLst>
          </p:cNvPr>
          <p:cNvCxnSpPr>
            <a:cxnSpLocks/>
            <a:stCxn id="74" idx="3"/>
            <a:endCxn id="75" idx="1"/>
          </p:cNvCxnSpPr>
          <p:nvPr/>
        </p:nvCxnSpPr>
        <p:spPr>
          <a:xfrm flipV="1">
            <a:off x="9781238" y="3410374"/>
            <a:ext cx="677558" cy="1"/>
          </a:xfrm>
          <a:prstGeom prst="straightConnector1">
            <a:avLst/>
          </a:prstGeom>
          <a:ln>
            <a:solidFill>
              <a:schemeClr val="bg1"/>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112" name="Rectangle 111">
            <a:extLst>
              <a:ext uri="{FF2B5EF4-FFF2-40B4-BE49-F238E27FC236}">
                <a16:creationId xmlns:a16="http://schemas.microsoft.com/office/drawing/2014/main" id="{27E1EA65-FBDB-4B13-B370-39FC93174C0F}"/>
              </a:ext>
            </a:extLst>
          </p:cNvPr>
          <p:cNvSpPr/>
          <p:nvPr/>
        </p:nvSpPr>
        <p:spPr bwMode="auto">
          <a:xfrm>
            <a:off x="3095564" y="5463800"/>
            <a:ext cx="2547785" cy="1092359"/>
          </a:xfrm>
          <a:prstGeom prst="rect">
            <a:avLst/>
          </a:prstGeom>
          <a:noFill/>
          <a:ln>
            <a:solidFill>
              <a:schemeClr val="bg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 rIns="18288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err="1">
                <a:ln>
                  <a:noFill/>
                </a:ln>
                <a:solidFill>
                  <a:srgbClr val="353535"/>
                </a:solidFill>
                <a:effectLst/>
                <a:uLnTx/>
                <a:uFillTx/>
                <a:latin typeface="Segoe UI Semilight"/>
                <a:ea typeface="Segoe UI" pitchFamily="34" charset="0"/>
                <a:cs typeface="Segoe UI" pitchFamily="34" charset="0"/>
              </a:rPr>
              <a:t>AvSet</a:t>
            </a:r>
            <a:endParaRPr kumimoji="0" lang="en-US" sz="1200" b="0" i="0" u="none" strike="noStrike" kern="1200" cap="none" spc="0" normalizeH="0" baseline="0" noProof="0" dirty="0">
              <a:ln>
                <a:noFill/>
              </a:ln>
              <a:solidFill>
                <a:srgbClr val="353535"/>
              </a:solidFill>
              <a:effectLst/>
              <a:uLnTx/>
              <a:uFillTx/>
              <a:latin typeface="Segoe UI Semilight"/>
              <a:ea typeface="Segoe UI" pitchFamily="34" charset="0"/>
              <a:cs typeface="Segoe UI" pitchFamily="34" charset="0"/>
            </a:endParaRPr>
          </a:p>
        </p:txBody>
      </p:sp>
      <p:sp>
        <p:nvSpPr>
          <p:cNvPr id="113" name="Rectangle 112">
            <a:extLst>
              <a:ext uri="{FF2B5EF4-FFF2-40B4-BE49-F238E27FC236}">
                <a16:creationId xmlns:a16="http://schemas.microsoft.com/office/drawing/2014/main" id="{7BE7D740-C332-48E1-83E2-B662AA0E6D9B}"/>
              </a:ext>
            </a:extLst>
          </p:cNvPr>
          <p:cNvSpPr/>
          <p:nvPr/>
        </p:nvSpPr>
        <p:spPr bwMode="auto">
          <a:xfrm>
            <a:off x="8857397" y="5463801"/>
            <a:ext cx="2547785" cy="1092359"/>
          </a:xfrm>
          <a:prstGeom prst="rect">
            <a:avLst/>
          </a:prstGeom>
          <a:noFill/>
          <a:ln>
            <a:solidFill>
              <a:schemeClr val="bg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 rIns="18288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err="1">
                <a:ln>
                  <a:noFill/>
                </a:ln>
                <a:solidFill>
                  <a:srgbClr val="353535"/>
                </a:solidFill>
                <a:effectLst/>
                <a:uLnTx/>
                <a:uFillTx/>
                <a:latin typeface="Segoe UI Semilight"/>
                <a:ea typeface="Segoe UI" pitchFamily="34" charset="0"/>
                <a:cs typeface="Segoe UI" pitchFamily="34" charset="0"/>
              </a:rPr>
              <a:t>AvSet</a:t>
            </a:r>
            <a:endParaRPr kumimoji="0" lang="en-US" sz="1200" b="0" i="0" u="none" strike="noStrike" kern="1200" cap="none" spc="0" normalizeH="0" baseline="0" noProof="0" dirty="0">
              <a:ln>
                <a:noFill/>
              </a:ln>
              <a:solidFill>
                <a:srgbClr val="353535"/>
              </a:solidFill>
              <a:effectLst/>
              <a:uLnTx/>
              <a:uFillTx/>
              <a:latin typeface="Segoe UI Semilight"/>
              <a:ea typeface="Segoe UI" pitchFamily="34" charset="0"/>
              <a:cs typeface="Segoe UI" pitchFamily="34" charset="0"/>
            </a:endParaRPr>
          </a:p>
        </p:txBody>
      </p:sp>
      <p:cxnSp>
        <p:nvCxnSpPr>
          <p:cNvPr id="67" name="Straight Connector 66">
            <a:extLst>
              <a:ext uri="{FF2B5EF4-FFF2-40B4-BE49-F238E27FC236}">
                <a16:creationId xmlns:a16="http://schemas.microsoft.com/office/drawing/2014/main" id="{AB37B437-FDEA-4D2A-9788-2067DACAA5DA}"/>
              </a:ext>
            </a:extLst>
          </p:cNvPr>
          <p:cNvCxnSpPr>
            <a:cxnSpLocks/>
          </p:cNvCxnSpPr>
          <p:nvPr/>
        </p:nvCxnSpPr>
        <p:spPr>
          <a:xfrm>
            <a:off x="0" y="4046714"/>
            <a:ext cx="12192000" cy="13495"/>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9AF040D8-2665-4DB9-B3BB-E86D61925B3B}"/>
              </a:ext>
            </a:extLst>
          </p:cNvPr>
          <p:cNvCxnSpPr>
            <a:cxnSpLocks/>
          </p:cNvCxnSpPr>
          <p:nvPr/>
        </p:nvCxnSpPr>
        <p:spPr>
          <a:xfrm>
            <a:off x="0" y="2761135"/>
            <a:ext cx="12192000"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A955475A-052D-41BC-9907-CDD02A0AA0EB}"/>
              </a:ext>
            </a:extLst>
          </p:cNvPr>
          <p:cNvCxnSpPr>
            <a:cxnSpLocks/>
          </p:cNvCxnSpPr>
          <p:nvPr/>
        </p:nvCxnSpPr>
        <p:spPr>
          <a:xfrm flipV="1">
            <a:off x="0" y="5352270"/>
            <a:ext cx="12192000" cy="13495"/>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3266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C46208-D3B5-469C-8FAC-E787B3C99500}"/>
              </a:ext>
            </a:extLst>
          </p:cNvPr>
          <p:cNvSpPr>
            <a:spLocks noGrp="1"/>
          </p:cNvSpPr>
          <p:nvPr>
            <p:ph type="title"/>
          </p:nvPr>
        </p:nvSpPr>
        <p:spPr>
          <a:xfrm>
            <a:off x="268080" y="289511"/>
            <a:ext cx="11655840" cy="899665"/>
          </a:xfrm>
        </p:spPr>
        <p:txBody>
          <a:bodyPr/>
          <a:lstStyle/>
          <a:p>
            <a:r>
              <a:rPr lang="en-US" sz="4400" dirty="0"/>
              <a:t>S/4HANA HA and DR across Availability Zones</a:t>
            </a:r>
          </a:p>
        </p:txBody>
      </p:sp>
      <p:sp>
        <p:nvSpPr>
          <p:cNvPr id="4" name="Rectangle 3">
            <a:extLst>
              <a:ext uri="{FF2B5EF4-FFF2-40B4-BE49-F238E27FC236}">
                <a16:creationId xmlns:a16="http://schemas.microsoft.com/office/drawing/2014/main" id="{BC79A211-040B-4628-838A-153AAF77E699}"/>
              </a:ext>
            </a:extLst>
          </p:cNvPr>
          <p:cNvSpPr/>
          <p:nvPr/>
        </p:nvSpPr>
        <p:spPr bwMode="auto">
          <a:xfrm>
            <a:off x="3562066" y="1132887"/>
            <a:ext cx="2859206" cy="5524315"/>
          </a:xfrm>
          <a:prstGeom prst="rect">
            <a:avLst/>
          </a:prstGeom>
          <a:solidFill>
            <a:schemeClr val="accent2">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45720"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353535"/>
                </a:solidFill>
                <a:effectLst/>
                <a:uLnTx/>
                <a:uFillTx/>
                <a:latin typeface="Segoe UI Semilight"/>
                <a:ea typeface="Segoe UI" pitchFamily="34" charset="0"/>
                <a:cs typeface="Segoe UI" pitchFamily="34" charset="0"/>
              </a:rPr>
              <a:t>Azure Availability Zone 1 (Active)</a:t>
            </a:r>
          </a:p>
        </p:txBody>
      </p:sp>
      <p:sp>
        <p:nvSpPr>
          <p:cNvPr id="5" name="Rectangle 4">
            <a:extLst>
              <a:ext uri="{FF2B5EF4-FFF2-40B4-BE49-F238E27FC236}">
                <a16:creationId xmlns:a16="http://schemas.microsoft.com/office/drawing/2014/main" id="{EA2B9BFD-EA47-43F9-BF90-230E211D9643}"/>
              </a:ext>
            </a:extLst>
          </p:cNvPr>
          <p:cNvSpPr/>
          <p:nvPr/>
        </p:nvSpPr>
        <p:spPr bwMode="auto">
          <a:xfrm>
            <a:off x="7377443" y="1132888"/>
            <a:ext cx="2859206" cy="5524314"/>
          </a:xfrm>
          <a:prstGeom prst="rect">
            <a:avLst/>
          </a:prstGeom>
          <a:solidFill>
            <a:schemeClr val="accent2">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45720"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353535"/>
                </a:solidFill>
                <a:effectLst/>
                <a:uLnTx/>
                <a:uFillTx/>
                <a:latin typeface="Segoe UI Semilight"/>
                <a:ea typeface="Segoe UI" pitchFamily="34" charset="0"/>
                <a:cs typeface="Segoe UI" pitchFamily="34" charset="0"/>
              </a:rPr>
              <a:t>Azure Availability Zone 2</a:t>
            </a: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dirty="0" err="1">
              <a:ln>
                <a:noFill/>
              </a:ln>
              <a:solidFill>
                <a:srgbClr val="353535"/>
              </a:solidFill>
              <a:effectLst/>
              <a:uLnTx/>
              <a:uFillTx/>
              <a:latin typeface="Segoe UI Semilight"/>
              <a:ea typeface="Segoe UI" pitchFamily="34" charset="0"/>
              <a:cs typeface="Segoe UI" pitchFamily="34" charset="0"/>
            </a:endParaRPr>
          </a:p>
        </p:txBody>
      </p:sp>
      <p:sp>
        <p:nvSpPr>
          <p:cNvPr id="17" name="Rectangle 16">
            <a:extLst>
              <a:ext uri="{FF2B5EF4-FFF2-40B4-BE49-F238E27FC236}">
                <a16:creationId xmlns:a16="http://schemas.microsoft.com/office/drawing/2014/main" id="{8D6B6F83-A26E-4E5C-8C31-132C648C25A4}"/>
              </a:ext>
            </a:extLst>
          </p:cNvPr>
          <p:cNvSpPr/>
          <p:nvPr/>
        </p:nvSpPr>
        <p:spPr bwMode="auto">
          <a:xfrm>
            <a:off x="3896435" y="1801507"/>
            <a:ext cx="5989499" cy="752258"/>
          </a:xfrm>
          <a:prstGeom prst="rect">
            <a:avLst/>
          </a:prstGeom>
          <a:solidFill>
            <a:schemeClr val="bg2">
              <a:lumMod val="40000"/>
              <a:lumOff val="60000"/>
            </a:schemeClr>
          </a:solidFill>
          <a:ln>
            <a:solidFill>
              <a:schemeClr val="bg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 rIns="0" bIns="9144"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353535"/>
                </a:solidFill>
                <a:effectLst/>
                <a:uLnTx/>
                <a:uFillTx/>
                <a:latin typeface="Segoe UI Semilight"/>
                <a:ea typeface="Segoe UI" pitchFamily="34" charset="0"/>
                <a:cs typeface="Segoe UI" pitchFamily="34" charset="0"/>
              </a:rPr>
              <a:t>SQL Server </a:t>
            </a:r>
            <a:r>
              <a:rPr kumimoji="0" lang="en-US" sz="1400" b="0" i="0" u="none" strike="noStrike" kern="1200" cap="none" spc="0" normalizeH="0" baseline="0" noProof="0" dirty="0" err="1">
                <a:ln>
                  <a:noFill/>
                </a:ln>
                <a:solidFill>
                  <a:srgbClr val="353535"/>
                </a:solidFill>
                <a:effectLst/>
                <a:uLnTx/>
                <a:uFillTx/>
                <a:latin typeface="Segoe UI Semilight"/>
                <a:ea typeface="Segoe UI" pitchFamily="34" charset="0"/>
                <a:cs typeface="Segoe UI" pitchFamily="34" charset="0"/>
              </a:rPr>
              <a:t>AlwaysOn</a:t>
            </a:r>
            <a:br>
              <a:rPr kumimoji="0" lang="en-US" sz="1400" b="0" i="0" u="none" strike="noStrike" kern="1200" cap="none" spc="0" normalizeH="0" baseline="0" noProof="0" dirty="0">
                <a:ln>
                  <a:noFill/>
                </a:ln>
                <a:solidFill>
                  <a:srgbClr val="353535"/>
                </a:solidFill>
                <a:effectLst/>
                <a:uLnTx/>
                <a:uFillTx/>
                <a:latin typeface="Segoe UI Semilight"/>
                <a:ea typeface="Segoe UI" pitchFamily="34" charset="0"/>
                <a:cs typeface="Segoe UI" pitchFamily="34" charset="0"/>
              </a:rPr>
            </a:br>
            <a:r>
              <a:rPr kumimoji="0" lang="en-US" sz="1400" b="0" i="0" u="none" strike="noStrike" kern="1200" cap="none" spc="0" normalizeH="0" baseline="0" noProof="0" dirty="0">
                <a:ln>
                  <a:noFill/>
                </a:ln>
                <a:solidFill>
                  <a:srgbClr val="353535"/>
                </a:solidFill>
                <a:effectLst/>
                <a:uLnTx/>
                <a:uFillTx/>
                <a:latin typeface="Segoe UI Semilight"/>
                <a:ea typeface="Segoe UI" pitchFamily="34" charset="0"/>
                <a:cs typeface="Segoe UI" pitchFamily="34" charset="0"/>
              </a:rPr>
              <a:t>on Windows Failover Cluster</a:t>
            </a:r>
          </a:p>
        </p:txBody>
      </p:sp>
      <p:pic>
        <p:nvPicPr>
          <p:cNvPr id="18" name="Picture 17">
            <a:extLst>
              <a:ext uri="{FF2B5EF4-FFF2-40B4-BE49-F238E27FC236}">
                <a16:creationId xmlns:a16="http://schemas.microsoft.com/office/drawing/2014/main" id="{0C2F1992-9D7E-486F-A5E7-B1631969B021}"/>
              </a:ext>
            </a:extLst>
          </p:cNvPr>
          <p:cNvPicPr>
            <a:picLocks noChangeAspect="1"/>
          </p:cNvPicPr>
          <p:nvPr/>
        </p:nvPicPr>
        <p:blipFill rotWithShape="1">
          <a:blip r:embed="rId3"/>
          <a:srcRect r="5260" b="24083"/>
          <a:stretch/>
        </p:blipFill>
        <p:spPr>
          <a:xfrm>
            <a:off x="4729905" y="1934712"/>
            <a:ext cx="491600" cy="413895"/>
          </a:xfrm>
          <a:prstGeom prst="rect">
            <a:avLst/>
          </a:prstGeom>
          <a:effectLst>
            <a:glow rad="101600">
              <a:srgbClr val="FFFF00">
                <a:alpha val="40000"/>
              </a:srgbClr>
            </a:glow>
          </a:effectLst>
        </p:spPr>
      </p:pic>
      <p:cxnSp>
        <p:nvCxnSpPr>
          <p:cNvPr id="21" name="Straight Arrow Connector 20">
            <a:extLst>
              <a:ext uri="{FF2B5EF4-FFF2-40B4-BE49-F238E27FC236}">
                <a16:creationId xmlns:a16="http://schemas.microsoft.com/office/drawing/2014/main" id="{F351F0FD-C84B-4B74-9E76-B84C66DE7593}"/>
              </a:ext>
            </a:extLst>
          </p:cNvPr>
          <p:cNvCxnSpPr>
            <a:cxnSpLocks/>
            <a:stCxn id="18" idx="3"/>
            <a:endCxn id="69" idx="1"/>
          </p:cNvCxnSpPr>
          <p:nvPr/>
        </p:nvCxnSpPr>
        <p:spPr>
          <a:xfrm>
            <a:off x="5221505" y="2141660"/>
            <a:ext cx="3313018" cy="1296"/>
          </a:xfrm>
          <a:prstGeom prst="straightConnector1">
            <a:avLst/>
          </a:prstGeom>
          <a:ln>
            <a:solidFill>
              <a:schemeClr val="bg1"/>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E6261089-4E9C-455F-AB3E-BC84867C2D8D}"/>
              </a:ext>
            </a:extLst>
          </p:cNvPr>
          <p:cNvSpPr/>
          <p:nvPr/>
        </p:nvSpPr>
        <p:spPr bwMode="auto">
          <a:xfrm>
            <a:off x="3903259" y="3101107"/>
            <a:ext cx="5982675" cy="752258"/>
          </a:xfrm>
          <a:prstGeom prst="rect">
            <a:avLst/>
          </a:prstGeom>
          <a:solidFill>
            <a:schemeClr val="bg2">
              <a:lumMod val="40000"/>
              <a:lumOff val="60000"/>
            </a:schemeClr>
          </a:solidFill>
          <a:ln>
            <a:solidFill>
              <a:schemeClr val="bg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 rIns="0" bIns="9144"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353535"/>
                </a:solidFill>
                <a:effectLst/>
                <a:uLnTx/>
                <a:uFillTx/>
                <a:latin typeface="Segoe UI Semilight"/>
                <a:ea typeface="Segoe UI" pitchFamily="34" charset="0"/>
                <a:cs typeface="Segoe UI" pitchFamily="34" charset="0"/>
              </a:rPr>
              <a:t>ASCS </a:t>
            </a:r>
            <a:br>
              <a:rPr kumimoji="0" lang="en-US" sz="1400" b="0" i="0" u="none" strike="noStrike" kern="1200" cap="none" spc="0" normalizeH="0" baseline="0" noProof="0" dirty="0">
                <a:ln>
                  <a:noFill/>
                </a:ln>
                <a:solidFill>
                  <a:srgbClr val="353535"/>
                </a:solidFill>
                <a:effectLst/>
                <a:uLnTx/>
                <a:uFillTx/>
                <a:latin typeface="Segoe UI Semilight"/>
                <a:ea typeface="Segoe UI" pitchFamily="34" charset="0"/>
                <a:cs typeface="Segoe UI" pitchFamily="34" charset="0"/>
              </a:rPr>
            </a:br>
            <a:r>
              <a:rPr kumimoji="0" lang="en-US" sz="1400" b="0" i="0" u="none" strike="noStrike" kern="1200" cap="none" spc="0" normalizeH="0" baseline="0" noProof="0" dirty="0">
                <a:ln>
                  <a:noFill/>
                </a:ln>
                <a:solidFill>
                  <a:srgbClr val="353535"/>
                </a:solidFill>
                <a:effectLst/>
                <a:uLnTx/>
                <a:uFillTx/>
                <a:latin typeface="Segoe UI Semilight"/>
                <a:ea typeface="Segoe UI" pitchFamily="34" charset="0"/>
                <a:cs typeface="Segoe UI" pitchFamily="34" charset="0"/>
              </a:rPr>
              <a:t>on Windows Failover Cluster</a:t>
            </a:r>
          </a:p>
        </p:txBody>
      </p:sp>
      <p:pic>
        <p:nvPicPr>
          <p:cNvPr id="26" name="Picture 25">
            <a:extLst>
              <a:ext uri="{FF2B5EF4-FFF2-40B4-BE49-F238E27FC236}">
                <a16:creationId xmlns:a16="http://schemas.microsoft.com/office/drawing/2014/main" id="{41F468E6-53D5-4C9E-BAE8-7F32CF359F4E}"/>
              </a:ext>
            </a:extLst>
          </p:cNvPr>
          <p:cNvPicPr>
            <a:picLocks noChangeAspect="1"/>
          </p:cNvPicPr>
          <p:nvPr/>
        </p:nvPicPr>
        <p:blipFill rotWithShape="1">
          <a:blip r:embed="rId3"/>
          <a:srcRect r="5260" b="24083"/>
          <a:stretch/>
        </p:blipFill>
        <p:spPr>
          <a:xfrm>
            <a:off x="4736729" y="3234312"/>
            <a:ext cx="491600" cy="413895"/>
          </a:xfrm>
          <a:prstGeom prst="rect">
            <a:avLst/>
          </a:prstGeom>
          <a:effectLst>
            <a:glow rad="101600">
              <a:srgbClr val="FFFF00">
                <a:alpha val="40000"/>
              </a:srgbClr>
            </a:glow>
          </a:effectLst>
        </p:spPr>
      </p:pic>
      <p:sp>
        <p:nvSpPr>
          <p:cNvPr id="30" name="Rectangle 29">
            <a:extLst>
              <a:ext uri="{FF2B5EF4-FFF2-40B4-BE49-F238E27FC236}">
                <a16:creationId xmlns:a16="http://schemas.microsoft.com/office/drawing/2014/main" id="{0883FC89-113C-4B37-91DA-3D3FE93457C3}"/>
              </a:ext>
            </a:extLst>
          </p:cNvPr>
          <p:cNvSpPr/>
          <p:nvPr/>
        </p:nvSpPr>
        <p:spPr bwMode="auto">
          <a:xfrm>
            <a:off x="3903259" y="4396449"/>
            <a:ext cx="5982675" cy="752258"/>
          </a:xfrm>
          <a:prstGeom prst="rect">
            <a:avLst/>
          </a:prstGeom>
          <a:solidFill>
            <a:schemeClr val="bg2">
              <a:lumMod val="40000"/>
              <a:lumOff val="60000"/>
            </a:schemeClr>
          </a:solidFill>
          <a:ln>
            <a:solidFill>
              <a:schemeClr val="bg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 rIns="0" bIns="9144"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353535"/>
                </a:solidFill>
                <a:effectLst/>
                <a:uLnTx/>
                <a:uFillTx/>
                <a:latin typeface="Segoe UI Semilight"/>
                <a:ea typeface="Segoe UI" pitchFamily="34" charset="0"/>
                <a:cs typeface="Segoe UI" pitchFamily="34" charset="0"/>
              </a:rPr>
              <a:t>SOFS </a:t>
            </a:r>
            <a:br>
              <a:rPr kumimoji="0" lang="en-US" sz="1400" b="0" i="0" u="none" strike="noStrike" kern="1200" cap="none" spc="0" normalizeH="0" baseline="0" noProof="0" dirty="0">
                <a:ln>
                  <a:noFill/>
                </a:ln>
                <a:solidFill>
                  <a:srgbClr val="353535"/>
                </a:solidFill>
                <a:effectLst/>
                <a:uLnTx/>
                <a:uFillTx/>
                <a:latin typeface="Segoe UI Semilight"/>
                <a:ea typeface="Segoe UI" pitchFamily="34" charset="0"/>
                <a:cs typeface="Segoe UI" pitchFamily="34" charset="0"/>
              </a:rPr>
            </a:br>
            <a:r>
              <a:rPr kumimoji="0" lang="en-US" sz="1400" b="0" i="0" u="none" strike="noStrike" kern="1200" cap="none" spc="0" normalizeH="0" baseline="0" noProof="0" dirty="0">
                <a:ln>
                  <a:noFill/>
                </a:ln>
                <a:solidFill>
                  <a:srgbClr val="353535"/>
                </a:solidFill>
                <a:effectLst/>
                <a:uLnTx/>
                <a:uFillTx/>
                <a:latin typeface="Segoe UI Semilight"/>
                <a:ea typeface="Segoe UI" pitchFamily="34" charset="0"/>
                <a:cs typeface="Segoe UI" pitchFamily="34" charset="0"/>
              </a:rPr>
              <a:t>on Windows Failover Cluster</a:t>
            </a:r>
          </a:p>
        </p:txBody>
      </p:sp>
      <p:pic>
        <p:nvPicPr>
          <p:cNvPr id="31" name="Picture 30">
            <a:extLst>
              <a:ext uri="{FF2B5EF4-FFF2-40B4-BE49-F238E27FC236}">
                <a16:creationId xmlns:a16="http://schemas.microsoft.com/office/drawing/2014/main" id="{5DF59390-0A2D-467C-BEA1-562CDAE96C50}"/>
              </a:ext>
            </a:extLst>
          </p:cNvPr>
          <p:cNvPicPr>
            <a:picLocks noChangeAspect="1"/>
          </p:cNvPicPr>
          <p:nvPr/>
        </p:nvPicPr>
        <p:blipFill rotWithShape="1">
          <a:blip r:embed="rId3"/>
          <a:srcRect r="5260" b="24083"/>
          <a:stretch/>
        </p:blipFill>
        <p:spPr>
          <a:xfrm>
            <a:off x="4736729" y="4529654"/>
            <a:ext cx="491600" cy="413895"/>
          </a:xfrm>
          <a:prstGeom prst="rect">
            <a:avLst/>
          </a:prstGeom>
          <a:effectLst>
            <a:glow rad="101600">
              <a:srgbClr val="FFFF00">
                <a:alpha val="40000"/>
              </a:srgbClr>
            </a:glow>
          </a:effectLst>
        </p:spPr>
      </p:pic>
      <p:cxnSp>
        <p:nvCxnSpPr>
          <p:cNvPr id="33" name="Straight Arrow Connector 32">
            <a:extLst>
              <a:ext uri="{FF2B5EF4-FFF2-40B4-BE49-F238E27FC236}">
                <a16:creationId xmlns:a16="http://schemas.microsoft.com/office/drawing/2014/main" id="{74C71C4E-571E-4ADB-83E3-12E78C9AE437}"/>
              </a:ext>
            </a:extLst>
          </p:cNvPr>
          <p:cNvCxnSpPr>
            <a:cxnSpLocks/>
            <a:stCxn id="31" idx="3"/>
            <a:endCxn id="79" idx="1"/>
          </p:cNvCxnSpPr>
          <p:nvPr/>
        </p:nvCxnSpPr>
        <p:spPr>
          <a:xfrm>
            <a:off x="5228329" y="4736602"/>
            <a:ext cx="3313018" cy="1296"/>
          </a:xfrm>
          <a:prstGeom prst="straightConnector1">
            <a:avLst/>
          </a:prstGeom>
          <a:ln>
            <a:solidFill>
              <a:schemeClr val="bg1"/>
            </a:solidFill>
            <a:headEnd type="none"/>
            <a:tailEnd type="triangle" w="lg" len="lg"/>
          </a:ln>
        </p:spPr>
        <p:style>
          <a:lnRef idx="1">
            <a:schemeClr val="accent1"/>
          </a:lnRef>
          <a:fillRef idx="0">
            <a:schemeClr val="accent1"/>
          </a:fillRef>
          <a:effectRef idx="0">
            <a:schemeClr val="accent1"/>
          </a:effectRef>
          <a:fontRef idx="minor">
            <a:schemeClr val="tx1"/>
          </a:fontRef>
        </p:style>
      </p:cxnSp>
      <p:pic>
        <p:nvPicPr>
          <p:cNvPr id="34" name="Picture 33">
            <a:extLst>
              <a:ext uri="{FF2B5EF4-FFF2-40B4-BE49-F238E27FC236}">
                <a16:creationId xmlns:a16="http://schemas.microsoft.com/office/drawing/2014/main" id="{F16BDE66-88EC-4670-9ECD-F18FA5005DC3}"/>
              </a:ext>
            </a:extLst>
          </p:cNvPr>
          <p:cNvPicPr>
            <a:picLocks noChangeAspect="1"/>
          </p:cNvPicPr>
          <p:nvPr/>
        </p:nvPicPr>
        <p:blipFill>
          <a:blip r:embed="rId4"/>
          <a:stretch>
            <a:fillRect/>
          </a:stretch>
        </p:blipFill>
        <p:spPr>
          <a:xfrm>
            <a:off x="6812050" y="1850302"/>
            <a:ext cx="243719" cy="235337"/>
          </a:xfrm>
          <a:prstGeom prst="rect">
            <a:avLst/>
          </a:prstGeom>
        </p:spPr>
      </p:pic>
      <p:pic>
        <p:nvPicPr>
          <p:cNvPr id="35" name="Picture 34">
            <a:extLst>
              <a:ext uri="{FF2B5EF4-FFF2-40B4-BE49-F238E27FC236}">
                <a16:creationId xmlns:a16="http://schemas.microsoft.com/office/drawing/2014/main" id="{FC87DDC5-761B-437F-9E64-50F7DD348557}"/>
              </a:ext>
            </a:extLst>
          </p:cNvPr>
          <p:cNvPicPr>
            <a:picLocks noChangeAspect="1"/>
          </p:cNvPicPr>
          <p:nvPr/>
        </p:nvPicPr>
        <p:blipFill>
          <a:blip r:embed="rId4"/>
          <a:stretch>
            <a:fillRect/>
          </a:stretch>
        </p:blipFill>
        <p:spPr>
          <a:xfrm>
            <a:off x="6796253" y="3144486"/>
            <a:ext cx="243719" cy="235337"/>
          </a:xfrm>
          <a:prstGeom prst="rect">
            <a:avLst/>
          </a:prstGeom>
        </p:spPr>
      </p:pic>
      <p:sp>
        <p:nvSpPr>
          <p:cNvPr id="46" name="Rectangle 45">
            <a:extLst>
              <a:ext uri="{FF2B5EF4-FFF2-40B4-BE49-F238E27FC236}">
                <a16:creationId xmlns:a16="http://schemas.microsoft.com/office/drawing/2014/main" id="{52DD9083-E881-4937-85A1-3B4076BE2DA6}"/>
              </a:ext>
            </a:extLst>
          </p:cNvPr>
          <p:cNvSpPr/>
          <p:nvPr/>
        </p:nvSpPr>
        <p:spPr bwMode="auto">
          <a:xfrm>
            <a:off x="3903259" y="5697943"/>
            <a:ext cx="2183641" cy="752258"/>
          </a:xfrm>
          <a:prstGeom prst="rect">
            <a:avLst/>
          </a:prstGeom>
          <a:solidFill>
            <a:schemeClr val="bg2">
              <a:lumMod val="40000"/>
              <a:lumOff val="60000"/>
            </a:schemeClr>
          </a:solidFill>
          <a:ln>
            <a:solidFill>
              <a:schemeClr val="bg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 rIns="0" bIns="9144"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353535"/>
                </a:solidFill>
                <a:effectLst/>
                <a:uLnTx/>
                <a:uFillTx/>
                <a:latin typeface="Segoe UI Semilight"/>
                <a:ea typeface="Segoe UI" pitchFamily="34" charset="0"/>
                <a:cs typeface="Segoe UI" pitchFamily="34" charset="0"/>
              </a:rPr>
              <a:t>SAP Logon Group</a:t>
            </a:r>
          </a:p>
        </p:txBody>
      </p:sp>
      <p:pic>
        <p:nvPicPr>
          <p:cNvPr id="47" name="Picture 46">
            <a:extLst>
              <a:ext uri="{FF2B5EF4-FFF2-40B4-BE49-F238E27FC236}">
                <a16:creationId xmlns:a16="http://schemas.microsoft.com/office/drawing/2014/main" id="{B6DE81B3-641E-489C-BD4C-BBC83965B100}"/>
              </a:ext>
            </a:extLst>
          </p:cNvPr>
          <p:cNvPicPr>
            <a:picLocks noChangeAspect="1"/>
          </p:cNvPicPr>
          <p:nvPr/>
        </p:nvPicPr>
        <p:blipFill rotWithShape="1">
          <a:blip r:embed="rId3"/>
          <a:srcRect r="5260" b="24083"/>
          <a:stretch/>
        </p:blipFill>
        <p:spPr>
          <a:xfrm>
            <a:off x="4162426" y="5793438"/>
            <a:ext cx="491600" cy="413895"/>
          </a:xfrm>
          <a:prstGeom prst="rect">
            <a:avLst/>
          </a:prstGeom>
          <a:effectLst>
            <a:glow rad="101600">
              <a:srgbClr val="FFFF00">
                <a:alpha val="40000"/>
              </a:srgbClr>
            </a:glow>
          </a:effectLst>
        </p:spPr>
      </p:pic>
      <p:pic>
        <p:nvPicPr>
          <p:cNvPr id="48" name="Picture 47">
            <a:extLst>
              <a:ext uri="{FF2B5EF4-FFF2-40B4-BE49-F238E27FC236}">
                <a16:creationId xmlns:a16="http://schemas.microsoft.com/office/drawing/2014/main" id="{A64995EE-EADB-46E3-B39A-EA606975DC08}"/>
              </a:ext>
            </a:extLst>
          </p:cNvPr>
          <p:cNvPicPr>
            <a:picLocks noChangeAspect="1"/>
          </p:cNvPicPr>
          <p:nvPr/>
        </p:nvPicPr>
        <p:blipFill rotWithShape="1">
          <a:blip r:embed="rId3"/>
          <a:srcRect r="5260" b="24083"/>
          <a:stretch/>
        </p:blipFill>
        <p:spPr>
          <a:xfrm>
            <a:off x="5331584" y="5793437"/>
            <a:ext cx="491600" cy="413895"/>
          </a:xfrm>
          <a:prstGeom prst="rect">
            <a:avLst/>
          </a:prstGeom>
          <a:effectLst>
            <a:glow rad="101600">
              <a:srgbClr val="FFFF00">
                <a:alpha val="40000"/>
              </a:srgbClr>
            </a:glow>
          </a:effectLst>
        </p:spPr>
      </p:pic>
      <p:pic>
        <p:nvPicPr>
          <p:cNvPr id="51" name="Picture 50">
            <a:extLst>
              <a:ext uri="{FF2B5EF4-FFF2-40B4-BE49-F238E27FC236}">
                <a16:creationId xmlns:a16="http://schemas.microsoft.com/office/drawing/2014/main" id="{DEDE26C2-64FF-401C-A9ED-D2C5D94056DB}"/>
              </a:ext>
            </a:extLst>
          </p:cNvPr>
          <p:cNvPicPr>
            <a:picLocks noChangeAspect="1"/>
          </p:cNvPicPr>
          <p:nvPr/>
        </p:nvPicPr>
        <p:blipFill rotWithShape="1">
          <a:blip r:embed="rId3"/>
          <a:srcRect r="5260" b="24083"/>
          <a:stretch/>
        </p:blipFill>
        <p:spPr>
          <a:xfrm>
            <a:off x="4742313" y="5786037"/>
            <a:ext cx="491600" cy="413895"/>
          </a:xfrm>
          <a:prstGeom prst="rect">
            <a:avLst/>
          </a:prstGeom>
          <a:effectLst>
            <a:glow rad="101600">
              <a:srgbClr val="FFFF00">
                <a:alpha val="40000"/>
              </a:srgbClr>
            </a:glow>
          </a:effectLst>
        </p:spPr>
      </p:pic>
      <p:pic>
        <p:nvPicPr>
          <p:cNvPr id="69" name="Picture 68">
            <a:extLst>
              <a:ext uri="{FF2B5EF4-FFF2-40B4-BE49-F238E27FC236}">
                <a16:creationId xmlns:a16="http://schemas.microsoft.com/office/drawing/2014/main" id="{7BB6039C-5A74-4E85-9D1C-AAF60BFA3931}"/>
              </a:ext>
            </a:extLst>
          </p:cNvPr>
          <p:cNvPicPr>
            <a:picLocks noChangeAspect="1"/>
          </p:cNvPicPr>
          <p:nvPr/>
        </p:nvPicPr>
        <p:blipFill rotWithShape="1">
          <a:blip r:embed="rId3"/>
          <a:srcRect r="5260" b="24083"/>
          <a:stretch/>
        </p:blipFill>
        <p:spPr>
          <a:xfrm>
            <a:off x="8534523" y="1936008"/>
            <a:ext cx="491600" cy="413895"/>
          </a:xfrm>
          <a:prstGeom prst="rect">
            <a:avLst/>
          </a:prstGeom>
        </p:spPr>
      </p:pic>
      <p:pic>
        <p:nvPicPr>
          <p:cNvPr id="74" name="Picture 73">
            <a:extLst>
              <a:ext uri="{FF2B5EF4-FFF2-40B4-BE49-F238E27FC236}">
                <a16:creationId xmlns:a16="http://schemas.microsoft.com/office/drawing/2014/main" id="{9BE1A4A5-3864-414E-9636-807B5F217472}"/>
              </a:ext>
            </a:extLst>
          </p:cNvPr>
          <p:cNvPicPr>
            <a:picLocks noChangeAspect="1"/>
          </p:cNvPicPr>
          <p:nvPr/>
        </p:nvPicPr>
        <p:blipFill rotWithShape="1">
          <a:blip r:embed="rId3"/>
          <a:srcRect r="5260" b="24083"/>
          <a:stretch/>
        </p:blipFill>
        <p:spPr>
          <a:xfrm>
            <a:off x="8541347" y="3235608"/>
            <a:ext cx="491600" cy="413895"/>
          </a:xfrm>
          <a:prstGeom prst="rect">
            <a:avLst/>
          </a:prstGeom>
        </p:spPr>
      </p:pic>
      <p:pic>
        <p:nvPicPr>
          <p:cNvPr id="79" name="Picture 78">
            <a:extLst>
              <a:ext uri="{FF2B5EF4-FFF2-40B4-BE49-F238E27FC236}">
                <a16:creationId xmlns:a16="http://schemas.microsoft.com/office/drawing/2014/main" id="{7AABE20B-418B-4D40-9886-9F6315817E6A}"/>
              </a:ext>
            </a:extLst>
          </p:cNvPr>
          <p:cNvPicPr>
            <a:picLocks noChangeAspect="1"/>
          </p:cNvPicPr>
          <p:nvPr/>
        </p:nvPicPr>
        <p:blipFill rotWithShape="1">
          <a:blip r:embed="rId3"/>
          <a:srcRect r="5260" b="24083"/>
          <a:stretch/>
        </p:blipFill>
        <p:spPr>
          <a:xfrm>
            <a:off x="8541347" y="4530950"/>
            <a:ext cx="491600" cy="413895"/>
          </a:xfrm>
          <a:prstGeom prst="rect">
            <a:avLst/>
          </a:prstGeom>
        </p:spPr>
      </p:pic>
      <p:sp>
        <p:nvSpPr>
          <p:cNvPr id="87" name="Rectangle 86">
            <a:extLst>
              <a:ext uri="{FF2B5EF4-FFF2-40B4-BE49-F238E27FC236}">
                <a16:creationId xmlns:a16="http://schemas.microsoft.com/office/drawing/2014/main" id="{5B3BE675-2DC9-4E4A-B2CE-46E2D0F10864}"/>
              </a:ext>
            </a:extLst>
          </p:cNvPr>
          <p:cNvSpPr/>
          <p:nvPr/>
        </p:nvSpPr>
        <p:spPr bwMode="auto">
          <a:xfrm>
            <a:off x="7702293" y="5697944"/>
            <a:ext cx="2183641" cy="752258"/>
          </a:xfrm>
          <a:prstGeom prst="rect">
            <a:avLst/>
          </a:prstGeom>
          <a:solidFill>
            <a:schemeClr val="bg2">
              <a:lumMod val="40000"/>
              <a:lumOff val="60000"/>
            </a:schemeClr>
          </a:solidFill>
          <a:ln>
            <a:solidFill>
              <a:schemeClr val="bg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 rIns="182880" bIns="9144"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353535"/>
                </a:solidFill>
                <a:effectLst/>
                <a:uLnTx/>
                <a:uFillTx/>
                <a:latin typeface="Segoe UI Semilight"/>
                <a:ea typeface="Segoe UI" pitchFamily="34" charset="0"/>
                <a:cs typeface="Segoe UI" pitchFamily="34" charset="0"/>
              </a:rPr>
              <a:t>SAP Logon Group</a:t>
            </a:r>
          </a:p>
        </p:txBody>
      </p:sp>
      <p:pic>
        <p:nvPicPr>
          <p:cNvPr id="88" name="Picture 87">
            <a:extLst>
              <a:ext uri="{FF2B5EF4-FFF2-40B4-BE49-F238E27FC236}">
                <a16:creationId xmlns:a16="http://schemas.microsoft.com/office/drawing/2014/main" id="{62F196BA-F314-40B6-8957-11C3A8C39AFC}"/>
              </a:ext>
            </a:extLst>
          </p:cNvPr>
          <p:cNvPicPr>
            <a:picLocks noChangeAspect="1"/>
          </p:cNvPicPr>
          <p:nvPr/>
        </p:nvPicPr>
        <p:blipFill rotWithShape="1">
          <a:blip r:embed="rId3">
            <a:lum bright="70000" contrast="-70000"/>
          </a:blip>
          <a:srcRect r="5260" b="24083"/>
          <a:stretch/>
        </p:blipFill>
        <p:spPr>
          <a:xfrm>
            <a:off x="7961460" y="5793439"/>
            <a:ext cx="491600" cy="413895"/>
          </a:xfrm>
          <a:prstGeom prst="rect">
            <a:avLst/>
          </a:prstGeom>
        </p:spPr>
      </p:pic>
      <p:pic>
        <p:nvPicPr>
          <p:cNvPr id="89" name="Picture 88">
            <a:extLst>
              <a:ext uri="{FF2B5EF4-FFF2-40B4-BE49-F238E27FC236}">
                <a16:creationId xmlns:a16="http://schemas.microsoft.com/office/drawing/2014/main" id="{09F7C05B-8128-4A7E-A48C-46B55F3722A6}"/>
              </a:ext>
            </a:extLst>
          </p:cNvPr>
          <p:cNvPicPr>
            <a:picLocks noChangeAspect="1"/>
          </p:cNvPicPr>
          <p:nvPr/>
        </p:nvPicPr>
        <p:blipFill rotWithShape="1">
          <a:blip r:embed="rId3">
            <a:lum bright="70000" contrast="-70000"/>
          </a:blip>
          <a:srcRect r="5260" b="24083"/>
          <a:stretch/>
        </p:blipFill>
        <p:spPr>
          <a:xfrm>
            <a:off x="9130618" y="5793438"/>
            <a:ext cx="491600" cy="413895"/>
          </a:xfrm>
          <a:prstGeom prst="rect">
            <a:avLst/>
          </a:prstGeom>
        </p:spPr>
      </p:pic>
      <p:pic>
        <p:nvPicPr>
          <p:cNvPr id="90" name="Picture 89">
            <a:extLst>
              <a:ext uri="{FF2B5EF4-FFF2-40B4-BE49-F238E27FC236}">
                <a16:creationId xmlns:a16="http://schemas.microsoft.com/office/drawing/2014/main" id="{7BBB2B4A-415D-4C7C-94F2-CBFFF43560A0}"/>
              </a:ext>
            </a:extLst>
          </p:cNvPr>
          <p:cNvPicPr>
            <a:picLocks noChangeAspect="1"/>
          </p:cNvPicPr>
          <p:nvPr/>
        </p:nvPicPr>
        <p:blipFill rotWithShape="1">
          <a:blip r:embed="rId3">
            <a:lum bright="70000" contrast="-70000"/>
          </a:blip>
          <a:srcRect r="5260" b="24083"/>
          <a:stretch/>
        </p:blipFill>
        <p:spPr>
          <a:xfrm>
            <a:off x="8541347" y="5786038"/>
            <a:ext cx="491600" cy="413895"/>
          </a:xfrm>
          <a:prstGeom prst="rect">
            <a:avLst/>
          </a:prstGeom>
        </p:spPr>
      </p:pic>
      <p:sp>
        <p:nvSpPr>
          <p:cNvPr id="91" name="TextBox 90">
            <a:extLst>
              <a:ext uri="{FF2B5EF4-FFF2-40B4-BE49-F238E27FC236}">
                <a16:creationId xmlns:a16="http://schemas.microsoft.com/office/drawing/2014/main" id="{222643B1-02B6-40E2-AD1E-4B2CD031E005}"/>
              </a:ext>
            </a:extLst>
          </p:cNvPr>
          <p:cNvSpPr txBox="1"/>
          <p:nvPr/>
        </p:nvSpPr>
        <p:spPr>
          <a:xfrm>
            <a:off x="354770" y="1787428"/>
            <a:ext cx="2591135" cy="7940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mn-cs"/>
              </a:rPr>
              <a:t>SQL Server Database layer (=SPOF)</a:t>
            </a:r>
          </a:p>
        </p:txBody>
      </p:sp>
      <p:sp>
        <p:nvSpPr>
          <p:cNvPr id="92" name="TextBox 91">
            <a:extLst>
              <a:ext uri="{FF2B5EF4-FFF2-40B4-BE49-F238E27FC236}">
                <a16:creationId xmlns:a16="http://schemas.microsoft.com/office/drawing/2014/main" id="{33DACA42-45DE-40A8-959A-EECBAC541944}"/>
              </a:ext>
            </a:extLst>
          </p:cNvPr>
          <p:cNvSpPr txBox="1"/>
          <p:nvPr/>
        </p:nvSpPr>
        <p:spPr>
          <a:xfrm>
            <a:off x="414358" y="2914017"/>
            <a:ext cx="2446637" cy="1043363"/>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mn-cs"/>
              </a:rPr>
              <a:t>SAP Central Services (ASCS) layer on Windows (=SPOF)</a:t>
            </a:r>
          </a:p>
        </p:txBody>
      </p:sp>
      <p:sp>
        <p:nvSpPr>
          <p:cNvPr id="93" name="TextBox 92">
            <a:extLst>
              <a:ext uri="{FF2B5EF4-FFF2-40B4-BE49-F238E27FC236}">
                <a16:creationId xmlns:a16="http://schemas.microsoft.com/office/drawing/2014/main" id="{CA0C7CAE-838D-416B-84F3-E19A1AED076D}"/>
              </a:ext>
            </a:extLst>
          </p:cNvPr>
          <p:cNvSpPr txBox="1"/>
          <p:nvPr/>
        </p:nvSpPr>
        <p:spPr>
          <a:xfrm>
            <a:off x="362666" y="4354229"/>
            <a:ext cx="2591135" cy="7940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mn-cs"/>
              </a:rPr>
              <a:t>SAP file share layer</a:t>
            </a:r>
            <a:br>
              <a:rPr kumimoji="0" lang="en-US" sz="18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mn-cs"/>
              </a:rPr>
            </a:br>
            <a:r>
              <a:rPr kumimoji="0" lang="en-US" sz="18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mn-cs"/>
              </a:rPr>
              <a:t>on Windows (=SPOF)</a:t>
            </a:r>
          </a:p>
        </p:txBody>
      </p:sp>
      <p:sp>
        <p:nvSpPr>
          <p:cNvPr id="94" name="TextBox 93">
            <a:extLst>
              <a:ext uri="{FF2B5EF4-FFF2-40B4-BE49-F238E27FC236}">
                <a16:creationId xmlns:a16="http://schemas.microsoft.com/office/drawing/2014/main" id="{ECBAF8B4-20CC-4CE3-BDF3-982963691356}"/>
              </a:ext>
            </a:extLst>
          </p:cNvPr>
          <p:cNvSpPr txBox="1"/>
          <p:nvPr/>
        </p:nvSpPr>
        <p:spPr>
          <a:xfrm>
            <a:off x="220312" y="5616533"/>
            <a:ext cx="2676393" cy="7940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mn-cs"/>
              </a:rPr>
              <a:t>SAP Application Server layer (= Non-SPOF)</a:t>
            </a:r>
          </a:p>
        </p:txBody>
      </p:sp>
      <p:cxnSp>
        <p:nvCxnSpPr>
          <p:cNvPr id="100" name="Straight Arrow Connector 99">
            <a:extLst>
              <a:ext uri="{FF2B5EF4-FFF2-40B4-BE49-F238E27FC236}">
                <a16:creationId xmlns:a16="http://schemas.microsoft.com/office/drawing/2014/main" id="{D78255D2-E130-4478-8C8C-88394CA86906}"/>
              </a:ext>
            </a:extLst>
          </p:cNvPr>
          <p:cNvCxnSpPr>
            <a:cxnSpLocks/>
            <a:stCxn id="26" idx="3"/>
            <a:endCxn id="74" idx="1"/>
          </p:cNvCxnSpPr>
          <p:nvPr/>
        </p:nvCxnSpPr>
        <p:spPr>
          <a:xfrm>
            <a:off x="5228329" y="3441260"/>
            <a:ext cx="3313018" cy="1296"/>
          </a:xfrm>
          <a:prstGeom prst="straightConnector1">
            <a:avLst/>
          </a:prstGeom>
          <a:ln>
            <a:solidFill>
              <a:schemeClr val="bg1"/>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07FE4756-107E-4CF8-B9F7-5F8B10108713}"/>
              </a:ext>
            </a:extLst>
          </p:cNvPr>
          <p:cNvCxnSpPr>
            <a:cxnSpLocks/>
          </p:cNvCxnSpPr>
          <p:nvPr/>
        </p:nvCxnSpPr>
        <p:spPr>
          <a:xfrm>
            <a:off x="0" y="4046714"/>
            <a:ext cx="12192000" cy="13495"/>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94A0F389-270C-45A1-BFA8-464622E3E356}"/>
              </a:ext>
            </a:extLst>
          </p:cNvPr>
          <p:cNvCxnSpPr>
            <a:cxnSpLocks/>
          </p:cNvCxnSpPr>
          <p:nvPr/>
        </p:nvCxnSpPr>
        <p:spPr>
          <a:xfrm>
            <a:off x="0" y="2761135"/>
            <a:ext cx="12192000"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28928270-C84F-47E5-9FFF-A71F52AB1865}"/>
              </a:ext>
            </a:extLst>
          </p:cNvPr>
          <p:cNvCxnSpPr>
            <a:cxnSpLocks/>
          </p:cNvCxnSpPr>
          <p:nvPr/>
        </p:nvCxnSpPr>
        <p:spPr>
          <a:xfrm flipV="1">
            <a:off x="0" y="5352270"/>
            <a:ext cx="12192000" cy="13495"/>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7199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B50C97-8543-45BB-8622-F222B85F086E}"/>
              </a:ext>
            </a:extLst>
          </p:cNvPr>
          <p:cNvSpPr>
            <a:spLocks noGrp="1"/>
          </p:cNvSpPr>
          <p:nvPr>
            <p:ph type="title"/>
          </p:nvPr>
        </p:nvSpPr>
        <p:spPr/>
        <p:txBody>
          <a:bodyPr/>
          <a:lstStyle/>
          <a:p>
            <a:r>
              <a:rPr lang="en-US" sz="4800" dirty="0">
                <a:solidFill>
                  <a:schemeClr val="tx1"/>
                </a:solidFill>
              </a:rPr>
              <a:t>Enterprise Backup Solutions for LOB applications/SAP on Azure</a:t>
            </a:r>
            <a:endParaRPr lang="en-US" dirty="0">
              <a:solidFill>
                <a:schemeClr val="tx1"/>
              </a:solidFill>
            </a:endParaRPr>
          </a:p>
        </p:txBody>
      </p:sp>
      <p:sp>
        <p:nvSpPr>
          <p:cNvPr id="13" name="Rectangle 12">
            <a:extLst>
              <a:ext uri="{FF2B5EF4-FFF2-40B4-BE49-F238E27FC236}">
                <a16:creationId xmlns:a16="http://schemas.microsoft.com/office/drawing/2014/main" id="{2B9053E3-3015-40EA-AB87-19EBBD771933}"/>
              </a:ext>
            </a:extLst>
          </p:cNvPr>
          <p:cNvSpPr/>
          <p:nvPr/>
        </p:nvSpPr>
        <p:spPr>
          <a:xfrm>
            <a:off x="2833719" y="2460354"/>
            <a:ext cx="2077888" cy="2839779"/>
          </a:xfrm>
          <a:prstGeom prst="rect">
            <a:avLst/>
          </a:prstGeom>
          <a:solidFill>
            <a:schemeClr val="accent2">
              <a:lumMod val="25000"/>
              <a:lumOff val="75000"/>
            </a:schemeClr>
          </a:solidFill>
          <a:ln w="10795" cap="flat" cmpd="sng" algn="ctr">
            <a:noFill/>
            <a:prstDash val="solid"/>
          </a:ln>
          <a:effectLst/>
        </p:spPr>
        <p:txBody>
          <a:bodyPr rtlCol="0" anchor="ctr"/>
          <a:lstStyle/>
          <a:p>
            <a:pPr marL="0" marR="0" lvl="1"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chemeClr val="bg1"/>
                </a:solidFill>
                <a:effectLst/>
                <a:uLnTx/>
                <a:uFillTx/>
                <a:latin typeface="Segoe UI Light" panose="020B0502040204020203" pitchFamily="34" charset="0"/>
                <a:ea typeface="+mn-ea"/>
                <a:cs typeface="Segoe UI Light" panose="020B0502040204020203" pitchFamily="34" charset="0"/>
              </a:rPr>
              <a:t>Backup to Azure Blob Storage </a:t>
            </a:r>
            <a:br>
              <a:rPr kumimoji="0" lang="en-US" sz="2000" b="0" i="0" u="none" strike="noStrike" kern="0" cap="none" spc="0" normalizeH="0" baseline="0" noProof="0" dirty="0">
                <a:ln>
                  <a:noFill/>
                </a:ln>
                <a:solidFill>
                  <a:schemeClr val="bg1"/>
                </a:solidFill>
                <a:effectLst/>
                <a:uLnTx/>
                <a:uFillTx/>
                <a:latin typeface="Segoe UI Light" panose="020B0502040204020203" pitchFamily="34" charset="0"/>
                <a:ea typeface="+mn-ea"/>
                <a:cs typeface="Segoe UI Light" panose="020B0502040204020203" pitchFamily="34" charset="0"/>
              </a:rPr>
            </a:br>
            <a:r>
              <a:rPr kumimoji="0" lang="en-US" sz="2000" b="0" i="0" u="none" strike="noStrike" kern="0" cap="none" spc="0" normalizeH="0" baseline="0" noProof="0" dirty="0">
                <a:ln>
                  <a:noFill/>
                </a:ln>
                <a:solidFill>
                  <a:schemeClr val="bg1"/>
                </a:solidFill>
                <a:effectLst/>
                <a:uLnTx/>
                <a:uFillTx/>
                <a:latin typeface="Segoe UI Light" panose="020B0502040204020203" pitchFamily="34" charset="0"/>
                <a:ea typeface="+mn-ea"/>
                <a:cs typeface="Segoe UI Light" panose="020B0502040204020203" pitchFamily="34" charset="0"/>
              </a:rPr>
              <a:t>(= Azure Backup Vault)</a:t>
            </a:r>
          </a:p>
        </p:txBody>
      </p:sp>
      <p:sp>
        <p:nvSpPr>
          <p:cNvPr id="14" name="Rectangle 13">
            <a:extLst>
              <a:ext uri="{FF2B5EF4-FFF2-40B4-BE49-F238E27FC236}">
                <a16:creationId xmlns:a16="http://schemas.microsoft.com/office/drawing/2014/main" id="{B2D5FC9A-6F55-4B44-81A1-B4A715CEF244}"/>
              </a:ext>
            </a:extLst>
          </p:cNvPr>
          <p:cNvSpPr/>
          <p:nvPr/>
        </p:nvSpPr>
        <p:spPr>
          <a:xfrm>
            <a:off x="603454" y="2460354"/>
            <a:ext cx="2077888" cy="2839779"/>
          </a:xfrm>
          <a:prstGeom prst="rect">
            <a:avLst/>
          </a:prstGeom>
          <a:solidFill>
            <a:schemeClr val="accent2">
              <a:lumMod val="25000"/>
              <a:lumOff val="75000"/>
            </a:schemeClr>
          </a:solidFill>
          <a:ln w="10795" cap="flat" cmpd="sng" algn="ctr">
            <a:noFill/>
            <a:prstDash val="solid"/>
          </a:ln>
          <a:effectLst/>
        </p:spPr>
        <p:txBody>
          <a:bodyPr rtlCol="0" anchor="ctr"/>
          <a:lstStyle/>
          <a:p>
            <a:pPr marL="0" marR="0" lvl="1"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chemeClr val="bg1"/>
                </a:solidFill>
                <a:effectLst/>
                <a:uLnTx/>
                <a:uFillTx/>
                <a:latin typeface="Segoe UI Light" panose="020B0502040204020203" pitchFamily="34" charset="0"/>
                <a:ea typeface="+mn-ea"/>
                <a:cs typeface="Segoe UI Light" panose="020B0502040204020203" pitchFamily="34" charset="0"/>
              </a:rPr>
              <a:t>Fully online backup of SQL Server databases, Files and OS states while system overhead is minimum</a:t>
            </a:r>
          </a:p>
        </p:txBody>
      </p:sp>
      <p:sp>
        <p:nvSpPr>
          <p:cNvPr id="15" name="Rectangle 14">
            <a:extLst>
              <a:ext uri="{FF2B5EF4-FFF2-40B4-BE49-F238E27FC236}">
                <a16:creationId xmlns:a16="http://schemas.microsoft.com/office/drawing/2014/main" id="{C6AD9C1F-1BF2-451B-B0A8-57F6D4A469F7}"/>
              </a:ext>
            </a:extLst>
          </p:cNvPr>
          <p:cNvSpPr/>
          <p:nvPr/>
        </p:nvSpPr>
        <p:spPr>
          <a:xfrm>
            <a:off x="5063984" y="2460354"/>
            <a:ext cx="2077888" cy="2839779"/>
          </a:xfrm>
          <a:prstGeom prst="rect">
            <a:avLst/>
          </a:prstGeom>
          <a:solidFill>
            <a:schemeClr val="accent2">
              <a:lumMod val="25000"/>
              <a:lumOff val="75000"/>
            </a:schemeClr>
          </a:solidFill>
          <a:ln w="10795" cap="flat" cmpd="sng" algn="ctr">
            <a:noFill/>
            <a:prstDash val="solid"/>
          </a:ln>
          <a:effectLst/>
        </p:spPr>
        <p:txBody>
          <a:bodyPr rtlCol="0" anchor="ctr"/>
          <a:lstStyle/>
          <a:p>
            <a:pPr marL="0" marR="0" lvl="1"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chemeClr val="bg1"/>
                </a:solidFill>
                <a:effectLst/>
                <a:uLnTx/>
                <a:uFillTx/>
                <a:latin typeface="Segoe UI Light" panose="020B0502040204020203" pitchFamily="34" charset="0"/>
                <a:ea typeface="+mn-ea"/>
                <a:cs typeface="Segoe UI Light" panose="020B0502040204020203" pitchFamily="34" charset="0"/>
              </a:rPr>
              <a:t>Point-in-time restore</a:t>
            </a:r>
          </a:p>
        </p:txBody>
      </p:sp>
      <p:sp>
        <p:nvSpPr>
          <p:cNvPr id="16" name="Rectangle 15">
            <a:extLst>
              <a:ext uri="{FF2B5EF4-FFF2-40B4-BE49-F238E27FC236}">
                <a16:creationId xmlns:a16="http://schemas.microsoft.com/office/drawing/2014/main" id="{52C4E098-3D29-44F6-82DE-3047FBBE1196}"/>
              </a:ext>
            </a:extLst>
          </p:cNvPr>
          <p:cNvSpPr/>
          <p:nvPr/>
        </p:nvSpPr>
        <p:spPr>
          <a:xfrm>
            <a:off x="7294249" y="2460356"/>
            <a:ext cx="2077888" cy="2839779"/>
          </a:xfrm>
          <a:prstGeom prst="rect">
            <a:avLst/>
          </a:prstGeom>
          <a:solidFill>
            <a:schemeClr val="accent2">
              <a:lumMod val="25000"/>
              <a:lumOff val="75000"/>
            </a:schemeClr>
          </a:solidFill>
          <a:ln w="10795" cap="flat" cmpd="sng" algn="ctr">
            <a:noFill/>
            <a:prstDash val="solid"/>
          </a:ln>
          <a:effectLst/>
        </p:spPr>
        <p:txBody>
          <a:bodyPr rtlCol="0" anchor="ctr"/>
          <a:lstStyle/>
          <a:p>
            <a:pPr marL="0" marR="0" lvl="1"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chemeClr val="bg1"/>
                </a:solidFill>
                <a:effectLst/>
                <a:uLnTx/>
                <a:uFillTx/>
                <a:latin typeface="Segoe UI Light" panose="020B0502040204020203" pitchFamily="34" charset="0"/>
                <a:ea typeface="+mn-ea"/>
                <a:cs typeface="Segoe UI Light" panose="020B0502040204020203" pitchFamily="34" charset="0"/>
              </a:rPr>
              <a:t>Saving backup storage</a:t>
            </a:r>
            <a:br>
              <a:rPr kumimoji="0" lang="en-US" sz="2000" b="0" i="0" u="none" strike="noStrike" kern="0" cap="none" spc="0" normalizeH="0" baseline="0" noProof="0" dirty="0">
                <a:ln>
                  <a:noFill/>
                </a:ln>
                <a:solidFill>
                  <a:schemeClr val="bg1"/>
                </a:solidFill>
                <a:effectLst/>
                <a:uLnTx/>
                <a:uFillTx/>
                <a:latin typeface="Segoe UI Light" panose="020B0502040204020203" pitchFamily="34" charset="0"/>
                <a:ea typeface="+mn-ea"/>
                <a:cs typeface="Segoe UI Light" panose="020B0502040204020203" pitchFamily="34" charset="0"/>
              </a:rPr>
            </a:br>
            <a:r>
              <a:rPr kumimoji="0" lang="en-US" sz="2000" b="0" i="0" u="none" strike="noStrike" kern="0" cap="none" spc="0" normalizeH="0" baseline="0" noProof="0" dirty="0">
                <a:ln>
                  <a:noFill/>
                </a:ln>
                <a:solidFill>
                  <a:schemeClr val="bg1"/>
                </a:solidFill>
                <a:effectLst/>
                <a:uLnTx/>
                <a:uFillTx/>
                <a:latin typeface="Segoe UI Light" panose="020B0502040204020203" pitchFamily="34" charset="0"/>
                <a:ea typeface="+mn-ea"/>
                <a:cs typeface="Segoe UI Light" panose="020B0502040204020203" pitchFamily="34" charset="0"/>
              </a:rPr>
              <a:t>(= Incremental Backup)</a:t>
            </a:r>
          </a:p>
        </p:txBody>
      </p:sp>
      <p:sp>
        <p:nvSpPr>
          <p:cNvPr id="17" name="Rectangle 16">
            <a:extLst>
              <a:ext uri="{FF2B5EF4-FFF2-40B4-BE49-F238E27FC236}">
                <a16:creationId xmlns:a16="http://schemas.microsoft.com/office/drawing/2014/main" id="{26F64E4C-9241-4984-9828-6CF98FF80D10}"/>
              </a:ext>
            </a:extLst>
          </p:cNvPr>
          <p:cNvSpPr/>
          <p:nvPr/>
        </p:nvSpPr>
        <p:spPr>
          <a:xfrm>
            <a:off x="9524513" y="2460356"/>
            <a:ext cx="2077888" cy="2839779"/>
          </a:xfrm>
          <a:prstGeom prst="rect">
            <a:avLst/>
          </a:prstGeom>
          <a:solidFill>
            <a:schemeClr val="accent2">
              <a:lumMod val="25000"/>
              <a:lumOff val="75000"/>
            </a:schemeClr>
          </a:solidFill>
          <a:ln w="10795" cap="flat" cmpd="sng" algn="ctr">
            <a:noFill/>
            <a:prstDash val="solid"/>
          </a:ln>
          <a:effectLst/>
        </p:spPr>
        <p:txBody>
          <a:bodyPr rtlCol="0" anchor="ctr"/>
          <a:lstStyle/>
          <a:p>
            <a:pPr marL="0" marR="0" lvl="1"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chemeClr val="bg1"/>
                </a:solidFill>
                <a:effectLst/>
                <a:uLnTx/>
                <a:uFillTx/>
                <a:latin typeface="Segoe UI Light" panose="020B0502040204020203" pitchFamily="34" charset="0"/>
                <a:ea typeface="+mn-ea"/>
                <a:cs typeface="Segoe UI Light" panose="020B0502040204020203" pitchFamily="34" charset="0"/>
              </a:rPr>
              <a:t>Centralized console for monitoring and alert capabilities</a:t>
            </a:r>
          </a:p>
        </p:txBody>
      </p:sp>
      <p:sp>
        <p:nvSpPr>
          <p:cNvPr id="18" name="Oval 17">
            <a:extLst>
              <a:ext uri="{FF2B5EF4-FFF2-40B4-BE49-F238E27FC236}">
                <a16:creationId xmlns:a16="http://schemas.microsoft.com/office/drawing/2014/main" id="{9A51BD15-7373-4296-8278-72A254713265}"/>
              </a:ext>
            </a:extLst>
          </p:cNvPr>
          <p:cNvSpPr/>
          <p:nvPr/>
        </p:nvSpPr>
        <p:spPr>
          <a:xfrm>
            <a:off x="674603" y="2536546"/>
            <a:ext cx="408651" cy="415577"/>
          </a:xfrm>
          <a:prstGeom prst="ellipse">
            <a:avLst/>
          </a:prstGeom>
          <a:solidFill>
            <a:schemeClr val="bg1">
              <a:lumMod val="50000"/>
            </a:schemeClr>
          </a:solidFill>
          <a:ln w="10795" cap="flat" cmpd="sng" algn="ctr">
            <a:solidFill>
              <a:srgbClr val="191919"/>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Segoe UI"/>
                <a:ea typeface="+mn-ea"/>
                <a:cs typeface="+mn-cs"/>
              </a:rPr>
              <a:t>1</a:t>
            </a:r>
          </a:p>
        </p:txBody>
      </p:sp>
      <p:sp>
        <p:nvSpPr>
          <p:cNvPr id="19" name="Oval 18">
            <a:extLst>
              <a:ext uri="{FF2B5EF4-FFF2-40B4-BE49-F238E27FC236}">
                <a16:creationId xmlns:a16="http://schemas.microsoft.com/office/drawing/2014/main" id="{0A46D1F2-F30E-42DD-BC67-E1F3DA84F4C0}"/>
              </a:ext>
            </a:extLst>
          </p:cNvPr>
          <p:cNvSpPr/>
          <p:nvPr/>
        </p:nvSpPr>
        <p:spPr>
          <a:xfrm>
            <a:off x="2965319" y="2536546"/>
            <a:ext cx="408651" cy="415577"/>
          </a:xfrm>
          <a:prstGeom prst="ellipse">
            <a:avLst/>
          </a:prstGeom>
          <a:solidFill>
            <a:schemeClr val="bg1">
              <a:lumMod val="50000"/>
            </a:schemeClr>
          </a:solidFill>
          <a:ln w="10795" cap="flat" cmpd="sng" algn="ctr">
            <a:solidFill>
              <a:srgbClr val="191919"/>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Segoe UI"/>
                <a:ea typeface="+mn-ea"/>
                <a:cs typeface="+mn-cs"/>
              </a:rPr>
              <a:t>2</a:t>
            </a:r>
          </a:p>
        </p:txBody>
      </p:sp>
      <p:sp>
        <p:nvSpPr>
          <p:cNvPr id="20" name="Oval 19">
            <a:extLst>
              <a:ext uri="{FF2B5EF4-FFF2-40B4-BE49-F238E27FC236}">
                <a16:creationId xmlns:a16="http://schemas.microsoft.com/office/drawing/2014/main" id="{A397E71C-3EA3-4695-8E5F-76BEBAF055F5}"/>
              </a:ext>
            </a:extLst>
          </p:cNvPr>
          <p:cNvSpPr/>
          <p:nvPr/>
        </p:nvSpPr>
        <p:spPr>
          <a:xfrm>
            <a:off x="5209438" y="2536546"/>
            <a:ext cx="408651" cy="415577"/>
          </a:xfrm>
          <a:prstGeom prst="ellipse">
            <a:avLst/>
          </a:prstGeom>
          <a:solidFill>
            <a:schemeClr val="bg1">
              <a:lumMod val="50000"/>
            </a:schemeClr>
          </a:solidFill>
          <a:ln w="10795" cap="flat" cmpd="sng" algn="ctr">
            <a:solidFill>
              <a:srgbClr val="191919"/>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Segoe UI"/>
                <a:ea typeface="+mn-ea"/>
                <a:cs typeface="+mn-cs"/>
              </a:rPr>
              <a:t>3</a:t>
            </a:r>
          </a:p>
        </p:txBody>
      </p:sp>
      <p:sp>
        <p:nvSpPr>
          <p:cNvPr id="21" name="Oval 20">
            <a:extLst>
              <a:ext uri="{FF2B5EF4-FFF2-40B4-BE49-F238E27FC236}">
                <a16:creationId xmlns:a16="http://schemas.microsoft.com/office/drawing/2014/main" id="{529F3429-DADD-4238-B011-6C6B9383CF2B}"/>
              </a:ext>
            </a:extLst>
          </p:cNvPr>
          <p:cNvSpPr/>
          <p:nvPr/>
        </p:nvSpPr>
        <p:spPr>
          <a:xfrm>
            <a:off x="7411998" y="2536546"/>
            <a:ext cx="408651" cy="415577"/>
          </a:xfrm>
          <a:prstGeom prst="ellipse">
            <a:avLst/>
          </a:prstGeom>
          <a:solidFill>
            <a:schemeClr val="bg1">
              <a:lumMod val="50000"/>
            </a:schemeClr>
          </a:solidFill>
          <a:ln w="10795" cap="flat" cmpd="sng" algn="ctr">
            <a:solidFill>
              <a:srgbClr val="191919"/>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Segoe UI"/>
                <a:ea typeface="+mn-ea"/>
                <a:cs typeface="+mn-cs"/>
              </a:rPr>
              <a:t>4</a:t>
            </a:r>
          </a:p>
        </p:txBody>
      </p:sp>
      <p:sp>
        <p:nvSpPr>
          <p:cNvPr id="22" name="Oval 21">
            <a:extLst>
              <a:ext uri="{FF2B5EF4-FFF2-40B4-BE49-F238E27FC236}">
                <a16:creationId xmlns:a16="http://schemas.microsoft.com/office/drawing/2014/main" id="{E40499DC-5AD7-4D00-AEBD-E8BFAC4776CC}"/>
              </a:ext>
            </a:extLst>
          </p:cNvPr>
          <p:cNvSpPr/>
          <p:nvPr/>
        </p:nvSpPr>
        <p:spPr>
          <a:xfrm>
            <a:off x="9635337" y="2536546"/>
            <a:ext cx="408651" cy="415577"/>
          </a:xfrm>
          <a:prstGeom prst="ellipse">
            <a:avLst/>
          </a:prstGeom>
          <a:solidFill>
            <a:schemeClr val="bg1">
              <a:lumMod val="50000"/>
            </a:schemeClr>
          </a:solidFill>
          <a:ln w="10795" cap="flat" cmpd="sng" algn="ctr">
            <a:solidFill>
              <a:srgbClr val="191919"/>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Segoe UI"/>
                <a:ea typeface="+mn-ea"/>
                <a:cs typeface="+mn-cs"/>
              </a:rPr>
              <a:t>5</a:t>
            </a:r>
          </a:p>
        </p:txBody>
      </p:sp>
    </p:spTree>
    <p:extLst>
      <p:ext uri="{BB962C8B-B14F-4D97-AF65-F5344CB8AC3E}">
        <p14:creationId xmlns:p14="http://schemas.microsoft.com/office/powerpoint/2010/main" val="3195564056"/>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D5054D-BEC9-445A-BA11-5C6174DACF49}"/>
              </a:ext>
            </a:extLst>
          </p:cNvPr>
          <p:cNvSpPr>
            <a:spLocks noGrp="1"/>
          </p:cNvSpPr>
          <p:nvPr>
            <p:ph type="title"/>
          </p:nvPr>
        </p:nvSpPr>
        <p:spPr>
          <a:xfrm>
            <a:off x="268080" y="0"/>
            <a:ext cx="11655840" cy="899665"/>
          </a:xfrm>
        </p:spPr>
        <p:txBody>
          <a:bodyPr/>
          <a:lstStyle/>
          <a:p>
            <a:r>
              <a:rPr lang="en-US" sz="3600" dirty="0">
                <a:solidFill>
                  <a:schemeClr val="tx1"/>
                </a:solidFill>
                <a:latin typeface="Segoe UI Light" panose="020B0502040204020203" pitchFamily="34" charset="0"/>
                <a:cs typeface="Segoe UI Light" panose="020B0502040204020203" pitchFamily="34" charset="0"/>
              </a:rPr>
              <a:t>SAP on Azure Backup Solutions </a:t>
            </a:r>
            <a:endParaRPr lang="en-US" sz="3600" dirty="0">
              <a:solidFill>
                <a:schemeClr val="tx1"/>
              </a:solidFill>
            </a:endParaRPr>
          </a:p>
        </p:txBody>
      </p:sp>
      <p:graphicFrame>
        <p:nvGraphicFramePr>
          <p:cNvPr id="3" name="Content Placeholder 3">
            <a:extLst>
              <a:ext uri="{FF2B5EF4-FFF2-40B4-BE49-F238E27FC236}">
                <a16:creationId xmlns:a16="http://schemas.microsoft.com/office/drawing/2014/main" id="{0743BDE4-E0EA-4FE2-88DD-373762551283}"/>
              </a:ext>
            </a:extLst>
          </p:cNvPr>
          <p:cNvGraphicFramePr>
            <a:graphicFrameLocks/>
          </p:cNvGraphicFramePr>
          <p:nvPr>
            <p:extLst>
              <p:ext uri="{D42A27DB-BD31-4B8C-83A1-F6EECF244321}">
                <p14:modId xmlns:p14="http://schemas.microsoft.com/office/powerpoint/2010/main" val="767156699"/>
              </p:ext>
            </p:extLst>
          </p:nvPr>
        </p:nvGraphicFramePr>
        <p:xfrm>
          <a:off x="340458" y="679084"/>
          <a:ext cx="11728225" cy="6064179"/>
        </p:xfrm>
        <a:graphic>
          <a:graphicData uri="http://schemas.openxmlformats.org/drawingml/2006/table">
            <a:tbl>
              <a:tblPr firstRow="1" bandRow="1">
                <a:tableStyleId>{5C22544A-7EE6-4342-B048-85BDC9FD1C3A}</a:tableStyleId>
              </a:tblPr>
              <a:tblGrid>
                <a:gridCol w="1861951">
                  <a:extLst>
                    <a:ext uri="{9D8B030D-6E8A-4147-A177-3AD203B41FA5}">
                      <a16:colId xmlns:a16="http://schemas.microsoft.com/office/drawing/2014/main" val="20000"/>
                    </a:ext>
                  </a:extLst>
                </a:gridCol>
                <a:gridCol w="1448268">
                  <a:extLst>
                    <a:ext uri="{9D8B030D-6E8A-4147-A177-3AD203B41FA5}">
                      <a16:colId xmlns:a16="http://schemas.microsoft.com/office/drawing/2014/main" val="156166472"/>
                    </a:ext>
                  </a:extLst>
                </a:gridCol>
                <a:gridCol w="179347">
                  <a:extLst>
                    <a:ext uri="{9D8B030D-6E8A-4147-A177-3AD203B41FA5}">
                      <a16:colId xmlns:a16="http://schemas.microsoft.com/office/drawing/2014/main" val="20002"/>
                    </a:ext>
                  </a:extLst>
                </a:gridCol>
                <a:gridCol w="2044194">
                  <a:extLst>
                    <a:ext uri="{9D8B030D-6E8A-4147-A177-3AD203B41FA5}">
                      <a16:colId xmlns:a16="http://schemas.microsoft.com/office/drawing/2014/main" val="2381292503"/>
                    </a:ext>
                  </a:extLst>
                </a:gridCol>
                <a:gridCol w="1831600">
                  <a:extLst>
                    <a:ext uri="{9D8B030D-6E8A-4147-A177-3AD203B41FA5}">
                      <a16:colId xmlns:a16="http://schemas.microsoft.com/office/drawing/2014/main" val="3537177724"/>
                    </a:ext>
                  </a:extLst>
                </a:gridCol>
                <a:gridCol w="2284079">
                  <a:extLst>
                    <a:ext uri="{9D8B030D-6E8A-4147-A177-3AD203B41FA5}">
                      <a16:colId xmlns:a16="http://schemas.microsoft.com/office/drawing/2014/main" val="1581681888"/>
                    </a:ext>
                  </a:extLst>
                </a:gridCol>
                <a:gridCol w="2078786">
                  <a:extLst>
                    <a:ext uri="{9D8B030D-6E8A-4147-A177-3AD203B41FA5}">
                      <a16:colId xmlns:a16="http://schemas.microsoft.com/office/drawing/2014/main" val="3562597194"/>
                    </a:ext>
                  </a:extLst>
                </a:gridCol>
              </a:tblGrid>
              <a:tr h="360354">
                <a:tc>
                  <a:txBody>
                    <a:bodyPr/>
                    <a:lstStyle/>
                    <a:p>
                      <a:endParaRPr lang="en-US" sz="1000" dirty="0">
                        <a:solidFill>
                          <a:schemeClr val="bg1"/>
                        </a:solidFill>
                        <a:latin typeface="Segoe UI Light" panose="020B0502040204020203" pitchFamily="34" charset="0"/>
                        <a:cs typeface="Segoe UI Light" panose="020B0502040204020203" pitchFamily="34" charset="0"/>
                      </a:endParaRPr>
                    </a:p>
                  </a:txBody>
                  <a:tcPr marL="91427" marR="91427" marT="45713" marB="45713"/>
                </a:tc>
                <a:tc gridSpan="2">
                  <a:txBody>
                    <a:bodyPr/>
                    <a:lstStyle/>
                    <a:p>
                      <a:pPr algn="ctr"/>
                      <a:r>
                        <a:rPr lang="en-US" sz="900" dirty="0"/>
                        <a:t>Standard DB backup</a:t>
                      </a:r>
                      <a:br>
                        <a:rPr lang="en-US" sz="900" dirty="0"/>
                      </a:br>
                      <a:r>
                        <a:rPr lang="en-US" sz="900" dirty="0"/>
                        <a:t>(e.g</a:t>
                      </a:r>
                      <a:r>
                        <a:rPr lang="en-US" sz="900" baseline="0" dirty="0"/>
                        <a:t>. </a:t>
                      </a:r>
                      <a:r>
                        <a:rPr lang="en-US" sz="900" dirty="0"/>
                        <a:t>SQL, Oracle, HANA)</a:t>
                      </a:r>
                      <a:endParaRPr lang="en-US" sz="900" dirty="0">
                        <a:solidFill>
                          <a:schemeClr val="bg1"/>
                        </a:solidFill>
                        <a:latin typeface="+mn-lt"/>
                        <a:cs typeface="Segoe UI Light" panose="020B0502040204020203" pitchFamily="34" charset="0"/>
                      </a:endParaRPr>
                    </a:p>
                  </a:txBody>
                  <a:tcPr marL="91427" marR="91427" marT="45713" marB="45713"/>
                </a:tc>
                <a:tc hMerge="1">
                  <a:txBody>
                    <a:bodyPr/>
                    <a:lstStyle/>
                    <a:p>
                      <a:pPr algn="ctr"/>
                      <a:endParaRPr lang="en-US" sz="1100" dirty="0">
                        <a:solidFill>
                          <a:schemeClr val="bg1"/>
                        </a:solidFill>
                        <a:latin typeface="Segoe UI Light" panose="020B0502040204020203" pitchFamily="34" charset="0"/>
                        <a:cs typeface="Segoe UI Light" panose="020B0502040204020203" pitchFamily="34" charset="0"/>
                      </a:endParaRPr>
                    </a:p>
                  </a:txBody>
                  <a:tcPr/>
                </a:tc>
                <a:tc>
                  <a:txBody>
                    <a:bodyPr/>
                    <a:lstStyle/>
                    <a:p>
                      <a:pPr algn="ctr"/>
                      <a:r>
                        <a:rPr lang="en-US" sz="900" dirty="0"/>
                        <a:t>Azure Backup Server</a:t>
                      </a:r>
                      <a:br>
                        <a:rPr lang="en-US" sz="900" dirty="0"/>
                      </a:br>
                      <a:r>
                        <a:rPr lang="en-US" sz="900" dirty="0"/>
                        <a:t>(=SCDPM on Azure)</a:t>
                      </a:r>
                      <a:endParaRPr lang="en-US" sz="900" dirty="0">
                        <a:solidFill>
                          <a:schemeClr val="bg1"/>
                        </a:solidFill>
                        <a:latin typeface="Segoe UI Light" panose="020B0502040204020203" pitchFamily="34" charset="0"/>
                        <a:cs typeface="Segoe UI Light" panose="020B0502040204020203" pitchFamily="34" charset="0"/>
                      </a:endParaRPr>
                    </a:p>
                  </a:txBody>
                  <a:tcPr marL="91427" marR="91427" marT="45713" marB="45713"/>
                </a:tc>
                <a:tc>
                  <a:txBody>
                    <a:bodyPr/>
                    <a:lstStyle/>
                    <a:p>
                      <a:pPr algn="ctr"/>
                      <a:r>
                        <a:rPr lang="en-US" sz="900" dirty="0"/>
                        <a:t>3</a:t>
                      </a:r>
                      <a:r>
                        <a:rPr lang="en-US" sz="900" baseline="30000" dirty="0"/>
                        <a:t>rd</a:t>
                      </a:r>
                      <a:r>
                        <a:rPr lang="en-US" sz="900" baseline="0" dirty="0"/>
                        <a:t> party solutions (e.g. </a:t>
                      </a:r>
                      <a:r>
                        <a:rPr lang="en-US" sz="900" baseline="0" dirty="0" err="1"/>
                        <a:t>Commvault</a:t>
                      </a:r>
                      <a:r>
                        <a:rPr lang="en-US" sz="900" baseline="0" dirty="0"/>
                        <a:t>, NetBackup)</a:t>
                      </a:r>
                      <a:endParaRPr lang="en-US" sz="900" b="1" dirty="0">
                        <a:solidFill>
                          <a:schemeClr val="bg1"/>
                        </a:solidFill>
                        <a:latin typeface="Segoe UI" panose="020B0502040204020203" pitchFamily="34" charset="0"/>
                        <a:cs typeface="Segoe UI" panose="020B0502040204020203" pitchFamily="34" charset="0"/>
                      </a:endParaRPr>
                    </a:p>
                  </a:txBody>
                  <a:tcPr marL="91427" marR="91427" marT="45713" marB="45713"/>
                </a:tc>
                <a:tc>
                  <a:txBody>
                    <a:bodyPr/>
                    <a:lstStyle/>
                    <a:p>
                      <a:pPr algn="ctr"/>
                      <a:r>
                        <a:rPr lang="en-US" sz="900" dirty="0"/>
                        <a:t>Azure IaaS VM Backup</a:t>
                      </a:r>
                      <a:endParaRPr lang="en-US" sz="900" dirty="0">
                        <a:solidFill>
                          <a:schemeClr val="bg1"/>
                        </a:solidFill>
                      </a:endParaRPr>
                    </a:p>
                  </a:txBody>
                  <a:tcPr marL="91427" marR="91427" marT="45713" marB="45713"/>
                </a:tc>
                <a:tc>
                  <a:txBody>
                    <a:bodyPr/>
                    <a:lstStyle/>
                    <a:p>
                      <a:pPr algn="ctr"/>
                      <a:r>
                        <a:rPr lang="en-US" sz="900" dirty="0"/>
                        <a:t>HANA on Azure Large Instances</a:t>
                      </a:r>
                      <a:br>
                        <a:rPr lang="en-US" sz="900" dirty="0"/>
                      </a:br>
                      <a:r>
                        <a:rPr lang="en-US" sz="900" dirty="0"/>
                        <a:t>Storage Snapshot</a:t>
                      </a:r>
                      <a:endParaRPr lang="en-US" sz="900" dirty="0">
                        <a:solidFill>
                          <a:schemeClr val="bg1"/>
                        </a:solidFill>
                      </a:endParaRPr>
                    </a:p>
                  </a:txBody>
                  <a:tcPr marL="91427" marR="91427" marT="45713" marB="45713"/>
                </a:tc>
                <a:extLst>
                  <a:ext uri="{0D108BD9-81ED-4DB2-BD59-A6C34878D82A}">
                    <a16:rowId xmlns:a16="http://schemas.microsoft.com/office/drawing/2014/main" val="10000"/>
                  </a:ext>
                </a:extLst>
              </a:tr>
              <a:tr h="248301">
                <a:tc>
                  <a:txBody>
                    <a:bodyPr/>
                    <a:lstStyle/>
                    <a:p>
                      <a:r>
                        <a:rPr lang="en-US" sz="1000" dirty="0"/>
                        <a:t>Backup type</a:t>
                      </a:r>
                      <a:endParaRPr lang="en-US" sz="1000" dirty="0">
                        <a:solidFill>
                          <a:schemeClr val="tx1"/>
                        </a:solidFill>
                        <a:latin typeface="+mn-lt"/>
                        <a:cs typeface="Segoe UI Light" panose="020B0502040204020203" pitchFamily="34" charset="0"/>
                      </a:endParaRPr>
                    </a:p>
                  </a:txBody>
                  <a:tcPr marL="91427" marR="91427" marT="45713" marB="45713"/>
                </a:tc>
                <a:tc gridSpan="2">
                  <a:txBody>
                    <a:bodyPr/>
                    <a:lstStyle/>
                    <a:p>
                      <a:pPr algn="ctr"/>
                      <a:r>
                        <a:rPr lang="en-US" sz="1000" dirty="0"/>
                        <a:t>Database</a:t>
                      </a:r>
                      <a:endParaRPr lang="en-US" sz="1000" dirty="0">
                        <a:solidFill>
                          <a:schemeClr val="tx1"/>
                        </a:solidFill>
                        <a:latin typeface="+mn-lt"/>
                        <a:cs typeface="Segoe UI Light" panose="020B0502040204020203" pitchFamily="34" charset="0"/>
                      </a:endParaRPr>
                    </a:p>
                  </a:txBody>
                  <a:tcPr marL="91427" marR="91427" marT="45713" marB="45713"/>
                </a:tc>
                <a:tc hMerge="1">
                  <a:txBody>
                    <a:bodyPr/>
                    <a:lstStyle/>
                    <a:p>
                      <a:pPr algn="ctr"/>
                      <a:endParaRPr lang="en-US" sz="1100" dirty="0">
                        <a:solidFill>
                          <a:schemeClr val="bg1"/>
                        </a:solidFill>
                        <a:latin typeface="+mn-lt"/>
                        <a:cs typeface="Segoe UI Light" panose="020B0502040204020203" pitchFamily="34" charset="0"/>
                      </a:endParaRPr>
                    </a:p>
                  </a:txBody>
                  <a:tcPr/>
                </a:tc>
                <a:tc>
                  <a:txBody>
                    <a:bodyPr/>
                    <a:lstStyle/>
                    <a:p>
                      <a:pPr algn="ctr"/>
                      <a:r>
                        <a:rPr lang="en-US" sz="1000" dirty="0"/>
                        <a:t>Network/Agent</a:t>
                      </a:r>
                      <a:endParaRPr lang="en-US" sz="1000" dirty="0">
                        <a:solidFill>
                          <a:schemeClr val="tx1"/>
                        </a:solidFill>
                        <a:latin typeface="+mn-lt"/>
                        <a:cs typeface="Segoe UI Light" panose="020B0502040204020203" pitchFamily="34" charset="0"/>
                      </a:endParaRPr>
                    </a:p>
                  </a:txBody>
                  <a:tcPr marL="91427" marR="91427" marT="45713" marB="45713"/>
                </a:tc>
                <a:tc>
                  <a:txBody>
                    <a:bodyPr/>
                    <a:lstStyle/>
                    <a:p>
                      <a:pPr algn="ctr"/>
                      <a:r>
                        <a:rPr lang="en-US" sz="1000" dirty="0"/>
                        <a:t>Network/Agent</a:t>
                      </a:r>
                      <a:endParaRPr lang="en-US" sz="1000" dirty="0">
                        <a:solidFill>
                          <a:schemeClr val="tx1"/>
                        </a:solidFill>
                        <a:latin typeface="+mn-lt"/>
                        <a:cs typeface="Segoe UI Light" panose="020B0502040204020203" pitchFamily="34" charset="0"/>
                      </a:endParaRPr>
                    </a:p>
                  </a:txBody>
                  <a:tcPr marL="91427" marR="91427" marT="45713" marB="45713"/>
                </a:tc>
                <a:tc>
                  <a:txBody>
                    <a:bodyPr/>
                    <a:lstStyle/>
                    <a:p>
                      <a:pPr algn="ctr"/>
                      <a:r>
                        <a:rPr lang="en-US" sz="1000" dirty="0"/>
                        <a:t>Snapshot</a:t>
                      </a:r>
                      <a:endParaRPr lang="en-US" sz="1000" dirty="0">
                        <a:solidFill>
                          <a:schemeClr val="tx1"/>
                        </a:solidFill>
                        <a:latin typeface="+mn-lt"/>
                        <a:cs typeface="Segoe UI Light" panose="020B0502040204020203" pitchFamily="34" charset="0"/>
                      </a:endParaRPr>
                    </a:p>
                  </a:txBody>
                  <a:tcPr marL="91427" marR="91427" marT="45713" marB="45713"/>
                </a:tc>
                <a:tc>
                  <a:txBody>
                    <a:bodyPr/>
                    <a:lstStyle/>
                    <a:p>
                      <a:pPr algn="ctr"/>
                      <a:r>
                        <a:rPr lang="en-US" sz="1000" dirty="0"/>
                        <a:t>Storage level snapshot</a:t>
                      </a:r>
                      <a:endParaRPr lang="en-US" sz="1000" dirty="0">
                        <a:solidFill>
                          <a:schemeClr val="tx1"/>
                        </a:solidFill>
                        <a:latin typeface="+mn-lt"/>
                        <a:cs typeface="Segoe UI Light" panose="020B0502040204020203" pitchFamily="34" charset="0"/>
                      </a:endParaRPr>
                    </a:p>
                  </a:txBody>
                  <a:tcPr marL="91427" marR="91427" marT="45713" marB="45713"/>
                </a:tc>
                <a:extLst>
                  <a:ext uri="{0D108BD9-81ED-4DB2-BD59-A6C34878D82A}">
                    <a16:rowId xmlns:a16="http://schemas.microsoft.com/office/drawing/2014/main" val="220831741"/>
                  </a:ext>
                </a:extLst>
              </a:tr>
              <a:tr h="718924">
                <a:tc>
                  <a:txBody>
                    <a:bodyPr/>
                    <a:lstStyle/>
                    <a:p>
                      <a:r>
                        <a:rPr lang="en-US" sz="1000" dirty="0"/>
                        <a:t>Backup target</a:t>
                      </a:r>
                      <a:endParaRPr lang="en-US" sz="1000" dirty="0">
                        <a:solidFill>
                          <a:schemeClr val="tx1"/>
                        </a:solidFill>
                        <a:latin typeface="+mn-lt"/>
                        <a:cs typeface="Segoe UI Light" panose="020B0502040204020203" pitchFamily="34" charset="0"/>
                      </a:endParaRPr>
                    </a:p>
                  </a:txBody>
                  <a:tcPr marL="91427" marR="91427" marT="45713" marB="45713"/>
                </a:tc>
                <a:tc gridSpan="2">
                  <a:txBody>
                    <a:bodyPr/>
                    <a:lstStyle/>
                    <a:p>
                      <a:pPr algn="ctr"/>
                      <a:r>
                        <a:rPr lang="en-US" sz="1000" dirty="0"/>
                        <a:t>DBs within Azure VMs</a:t>
                      </a:r>
                      <a:endParaRPr lang="en-US" sz="1000" dirty="0">
                        <a:solidFill>
                          <a:schemeClr val="tx1"/>
                        </a:solidFill>
                        <a:latin typeface="+mn-lt"/>
                        <a:cs typeface="Segoe UI Light" panose="020B0502040204020203" pitchFamily="34" charset="0"/>
                      </a:endParaRPr>
                    </a:p>
                  </a:txBody>
                  <a:tcPr marL="91427" marR="91427" marT="45713" marB="45713"/>
                </a:tc>
                <a:tc hMerge="1">
                  <a:txBody>
                    <a:bodyPr/>
                    <a:lstStyle/>
                    <a:p>
                      <a:pPr algn="ctr"/>
                      <a:endParaRPr lang="en-US" sz="1100" dirty="0">
                        <a:solidFill>
                          <a:schemeClr val="bg1"/>
                        </a:solidFill>
                        <a:latin typeface="+mn-lt"/>
                        <a:cs typeface="Segoe UI Light" panose="020B0502040204020203" pitchFamily="34" charset="0"/>
                      </a:endParaRPr>
                    </a:p>
                  </a:txBody>
                  <a:tcPr/>
                </a:tc>
                <a:tc>
                  <a:txBody>
                    <a:bodyPr/>
                    <a:lstStyle/>
                    <a:p>
                      <a:pPr algn="ctr"/>
                      <a:r>
                        <a:rPr lang="en-US" sz="1000" dirty="0">
                          <a:solidFill>
                            <a:schemeClr val="bg1"/>
                          </a:solidFill>
                        </a:rPr>
                        <a:t>SQL Server DBs, Files and</a:t>
                      </a:r>
                      <a:r>
                        <a:rPr lang="en-US" sz="1000" baseline="0" dirty="0">
                          <a:solidFill>
                            <a:schemeClr val="bg1"/>
                          </a:solidFill>
                        </a:rPr>
                        <a:t> OS States (Windows) within Azure VMs (</a:t>
                      </a:r>
                      <a:r>
                        <a:rPr lang="en-US" sz="1000" baseline="0" dirty="0">
                          <a:solidFill>
                            <a:schemeClr val="bg1"/>
                          </a:solidFill>
                          <a:hlinkClick r:id="rId3">
                            <a:extLst>
                              <a:ext uri="{A12FA001-AC4F-418D-AE19-62706E023703}">
                                <ahyp:hlinkClr xmlns:ahyp="http://schemas.microsoft.com/office/drawing/2018/hyperlinkcolor" val="tx"/>
                              </a:ext>
                            </a:extLst>
                          </a:hlinkClick>
                        </a:rPr>
                        <a:t>link</a:t>
                      </a:r>
                      <a:r>
                        <a:rPr lang="en-US" sz="1000" baseline="0" dirty="0">
                          <a:solidFill>
                            <a:schemeClr val="bg1"/>
                          </a:solidFill>
                        </a:rPr>
                        <a:t>) </a:t>
                      </a:r>
                      <a:endParaRPr lang="en-US" sz="1000" dirty="0">
                        <a:solidFill>
                          <a:schemeClr val="bg1"/>
                        </a:solidFill>
                        <a:latin typeface="+mn-lt"/>
                        <a:cs typeface="Segoe UI Light" panose="020B0502040204020203" pitchFamily="34" charset="0"/>
                      </a:endParaRPr>
                    </a:p>
                  </a:txBody>
                  <a:tcPr marL="91427" marR="91427" marT="45713" marB="45713"/>
                </a:tc>
                <a:tc>
                  <a:txBody>
                    <a:bodyPr/>
                    <a:lstStyle/>
                    <a:p>
                      <a:pPr marL="0" marR="0" indent="0" algn="ctr" defTabSz="914367" rtl="0" eaLnBrk="1" fontAlgn="auto" latinLnBrk="0" hangingPunct="1">
                        <a:lnSpc>
                          <a:spcPct val="100000"/>
                        </a:lnSpc>
                        <a:spcBef>
                          <a:spcPts val="0"/>
                        </a:spcBef>
                        <a:spcAft>
                          <a:spcPts val="0"/>
                        </a:spcAft>
                        <a:buClrTx/>
                        <a:buSzTx/>
                        <a:buFontTx/>
                        <a:buNone/>
                        <a:tabLst/>
                        <a:defRPr/>
                      </a:pPr>
                      <a:r>
                        <a:rPr lang="en-US" sz="1000" dirty="0">
                          <a:solidFill>
                            <a:schemeClr val="bg1"/>
                          </a:solidFill>
                        </a:rPr>
                        <a:t>SQL Server/Oracle/HANA, Files and</a:t>
                      </a:r>
                      <a:r>
                        <a:rPr lang="en-US" sz="1000" baseline="0" dirty="0">
                          <a:solidFill>
                            <a:schemeClr val="bg1"/>
                          </a:solidFill>
                        </a:rPr>
                        <a:t> OS States (Windows, Linux) within Azure VMs </a:t>
                      </a:r>
                      <a:endParaRPr lang="en-US" sz="1000" dirty="0">
                        <a:solidFill>
                          <a:schemeClr val="bg1"/>
                        </a:solidFill>
                        <a:latin typeface="+mn-lt"/>
                        <a:cs typeface="Segoe UI Light" panose="020B0502040204020203" pitchFamily="34" charset="0"/>
                      </a:endParaRPr>
                    </a:p>
                  </a:txBody>
                  <a:tcPr marL="91427" marR="91427" marT="45713" marB="45713"/>
                </a:tc>
                <a:tc>
                  <a:txBody>
                    <a:bodyPr/>
                    <a:lstStyle/>
                    <a:p>
                      <a:pPr algn="ctr"/>
                      <a:r>
                        <a:rPr lang="en-US" sz="1000" dirty="0">
                          <a:solidFill>
                            <a:schemeClr val="bg1"/>
                          </a:solidFill>
                        </a:rPr>
                        <a:t>Azure VMs (Windows, Linux) running SQL Server (</a:t>
                      </a:r>
                      <a:r>
                        <a:rPr lang="en-US" sz="1000" dirty="0">
                          <a:solidFill>
                            <a:schemeClr val="bg1"/>
                          </a:solidFill>
                          <a:hlinkClick r:id="rId4">
                            <a:extLst>
                              <a:ext uri="{A12FA001-AC4F-418D-AE19-62706E023703}">
                                <ahyp:hlinkClr xmlns:ahyp="http://schemas.microsoft.com/office/drawing/2018/hyperlinkcolor" val="tx"/>
                              </a:ext>
                            </a:extLst>
                          </a:hlinkClick>
                        </a:rPr>
                        <a:t>link</a:t>
                      </a:r>
                      <a:r>
                        <a:rPr lang="en-US" sz="1000" dirty="0">
                          <a:solidFill>
                            <a:schemeClr val="bg1"/>
                          </a:solidFill>
                        </a:rPr>
                        <a:t>)</a:t>
                      </a:r>
                      <a:endParaRPr lang="en-US" sz="1000" dirty="0">
                        <a:solidFill>
                          <a:schemeClr val="bg1"/>
                        </a:solidFill>
                        <a:latin typeface="+mn-lt"/>
                        <a:cs typeface="Segoe UI Light" panose="020B0502040204020203" pitchFamily="34" charset="0"/>
                      </a:endParaRPr>
                    </a:p>
                  </a:txBody>
                  <a:tcPr marL="91427" marR="91427" marT="45713" marB="45713"/>
                </a:tc>
                <a:tc>
                  <a:txBody>
                    <a:bodyPr/>
                    <a:lstStyle/>
                    <a:p>
                      <a:pPr algn="ctr"/>
                      <a:r>
                        <a:rPr lang="en-US" sz="1000" dirty="0">
                          <a:solidFill>
                            <a:schemeClr val="bg1"/>
                          </a:solidFill>
                        </a:rPr>
                        <a:t>HANA database volume,</a:t>
                      </a:r>
                      <a:br>
                        <a:rPr lang="en-US" sz="1000" dirty="0">
                          <a:solidFill>
                            <a:schemeClr val="bg1"/>
                          </a:solidFill>
                        </a:rPr>
                      </a:br>
                      <a:r>
                        <a:rPr lang="en-US" sz="1000" dirty="0">
                          <a:solidFill>
                            <a:schemeClr val="bg1"/>
                          </a:solidFill>
                        </a:rPr>
                        <a:t>HANA log volume,</a:t>
                      </a:r>
                      <a:br>
                        <a:rPr lang="en-US" sz="1000" dirty="0">
                          <a:solidFill>
                            <a:schemeClr val="bg1"/>
                          </a:solidFill>
                        </a:rPr>
                      </a:br>
                      <a:r>
                        <a:rPr lang="en-US" sz="1000" dirty="0">
                          <a:solidFill>
                            <a:schemeClr val="bg1"/>
                          </a:solidFill>
                        </a:rPr>
                        <a:t>boot volume (</a:t>
                      </a:r>
                      <a:r>
                        <a:rPr lang="en-US" sz="1000" dirty="0">
                          <a:solidFill>
                            <a:schemeClr val="bg1"/>
                          </a:solidFill>
                          <a:hlinkClick r:id="rId5">
                            <a:extLst>
                              <a:ext uri="{A12FA001-AC4F-418D-AE19-62706E023703}">
                                <ahyp:hlinkClr xmlns:ahyp="http://schemas.microsoft.com/office/drawing/2018/hyperlinkcolor" val="tx"/>
                              </a:ext>
                            </a:extLst>
                          </a:hlinkClick>
                        </a:rPr>
                        <a:t>link</a:t>
                      </a:r>
                      <a:r>
                        <a:rPr lang="en-US" sz="1000" dirty="0">
                          <a:solidFill>
                            <a:schemeClr val="bg1"/>
                          </a:solidFill>
                        </a:rPr>
                        <a:t>)</a:t>
                      </a:r>
                      <a:endParaRPr lang="en-US" sz="1000" dirty="0">
                        <a:solidFill>
                          <a:schemeClr val="bg1"/>
                        </a:solidFill>
                        <a:latin typeface="+mn-lt"/>
                        <a:cs typeface="Segoe UI Light" panose="020B0502040204020203" pitchFamily="34" charset="0"/>
                      </a:endParaRPr>
                    </a:p>
                  </a:txBody>
                  <a:tcPr marL="91427" marR="91427" marT="45713" marB="45713"/>
                </a:tc>
                <a:extLst>
                  <a:ext uri="{0D108BD9-81ED-4DB2-BD59-A6C34878D82A}">
                    <a16:rowId xmlns:a16="http://schemas.microsoft.com/office/drawing/2014/main" val="10001"/>
                  </a:ext>
                </a:extLst>
              </a:tr>
              <a:tr h="248301">
                <a:tc>
                  <a:txBody>
                    <a:bodyPr/>
                    <a:lstStyle/>
                    <a:p>
                      <a:r>
                        <a:rPr lang="en-US" sz="1000" dirty="0"/>
                        <a:t>Linux (Guest OS) support</a:t>
                      </a:r>
                      <a:endParaRPr lang="en-US" sz="1000" dirty="0">
                        <a:solidFill>
                          <a:schemeClr val="tx1"/>
                        </a:solidFill>
                        <a:latin typeface="+mn-lt"/>
                        <a:cs typeface="Segoe UI Light" panose="020B0502040204020203" pitchFamily="34" charset="0"/>
                      </a:endParaRPr>
                    </a:p>
                  </a:txBody>
                  <a:tcPr marL="91427" marR="91427" marT="45713" marB="45713"/>
                </a:tc>
                <a:tc gridSpan="2">
                  <a:txBody>
                    <a:bodyPr/>
                    <a:lstStyle/>
                    <a:p>
                      <a:pPr algn="ctr"/>
                      <a:r>
                        <a:rPr lang="en-US" sz="1000" dirty="0"/>
                        <a:t>-</a:t>
                      </a:r>
                      <a:endParaRPr lang="en-US" sz="1000" dirty="0">
                        <a:solidFill>
                          <a:schemeClr val="tx1"/>
                        </a:solidFill>
                        <a:latin typeface="+mn-lt"/>
                        <a:cs typeface="Segoe UI Light" panose="020B0502040204020203" pitchFamily="34" charset="0"/>
                      </a:endParaRPr>
                    </a:p>
                  </a:txBody>
                  <a:tcPr marL="91427" marR="91427" marT="45713" marB="45713"/>
                </a:tc>
                <a:tc hMerge="1">
                  <a:txBody>
                    <a:bodyPr/>
                    <a:lstStyle/>
                    <a:p>
                      <a:pPr algn="ctr"/>
                      <a:endParaRPr lang="en-US" sz="1100" dirty="0">
                        <a:solidFill>
                          <a:schemeClr val="bg1"/>
                        </a:solidFill>
                        <a:latin typeface="+mn-lt"/>
                        <a:cs typeface="Segoe UI Light" panose="020B0502040204020203" pitchFamily="34" charset="0"/>
                      </a:endParaRPr>
                    </a:p>
                  </a:txBody>
                  <a:tcPr/>
                </a:tc>
                <a:tc>
                  <a:txBody>
                    <a:bodyPr/>
                    <a:lstStyle/>
                    <a:p>
                      <a:pPr algn="ctr"/>
                      <a:r>
                        <a:rPr lang="en-US" sz="1000" dirty="0">
                          <a:solidFill>
                            <a:schemeClr val="bg1"/>
                          </a:solidFill>
                        </a:rPr>
                        <a:t>No</a:t>
                      </a:r>
                      <a:endParaRPr lang="en-US" sz="1000" dirty="0">
                        <a:solidFill>
                          <a:schemeClr val="bg1"/>
                        </a:solidFill>
                        <a:latin typeface="+mn-lt"/>
                        <a:cs typeface="Segoe UI Light" panose="020B0502040204020203" pitchFamily="34" charset="0"/>
                      </a:endParaRPr>
                    </a:p>
                  </a:txBody>
                  <a:tcPr marL="91427" marR="91427" marT="45713" marB="45713"/>
                </a:tc>
                <a:tc>
                  <a:txBody>
                    <a:bodyPr/>
                    <a:lstStyle/>
                    <a:p>
                      <a:pPr algn="ctr"/>
                      <a:r>
                        <a:rPr lang="en-US" sz="1000" dirty="0">
                          <a:solidFill>
                            <a:schemeClr val="bg1"/>
                          </a:solidFill>
                        </a:rPr>
                        <a:t>Yes</a:t>
                      </a:r>
                      <a:endParaRPr lang="en-US" sz="1000" dirty="0">
                        <a:solidFill>
                          <a:schemeClr val="bg1"/>
                        </a:solidFill>
                        <a:latin typeface="+mn-lt"/>
                        <a:cs typeface="Segoe UI Light" panose="020B0502040204020203" pitchFamily="34" charset="0"/>
                      </a:endParaRPr>
                    </a:p>
                  </a:txBody>
                  <a:tcPr marL="91427" marR="91427" marT="45713" marB="45713"/>
                </a:tc>
                <a:tc>
                  <a:txBody>
                    <a:bodyPr/>
                    <a:lstStyle/>
                    <a:p>
                      <a:pPr algn="ctr"/>
                      <a:r>
                        <a:rPr lang="en-US" sz="1000" dirty="0">
                          <a:solidFill>
                            <a:schemeClr val="bg1"/>
                          </a:solidFill>
                        </a:rPr>
                        <a:t>Yes</a:t>
                      </a:r>
                      <a:endParaRPr lang="en-US" sz="1000" dirty="0">
                        <a:solidFill>
                          <a:schemeClr val="bg1"/>
                        </a:solidFill>
                        <a:latin typeface="+mn-lt"/>
                        <a:cs typeface="Segoe UI Light" panose="020B0502040204020203" pitchFamily="34" charset="0"/>
                      </a:endParaRPr>
                    </a:p>
                  </a:txBody>
                  <a:tcPr marL="91427" marR="91427" marT="45713" marB="45713"/>
                </a:tc>
                <a:tc>
                  <a:txBody>
                    <a:bodyPr/>
                    <a:lstStyle/>
                    <a:p>
                      <a:pPr algn="ctr"/>
                      <a:r>
                        <a:rPr lang="en-US" sz="1000" dirty="0">
                          <a:solidFill>
                            <a:schemeClr val="bg1"/>
                          </a:solidFill>
                        </a:rPr>
                        <a:t>Yes</a:t>
                      </a:r>
                      <a:endParaRPr lang="en-US" sz="1000" dirty="0">
                        <a:solidFill>
                          <a:schemeClr val="bg1"/>
                        </a:solidFill>
                        <a:latin typeface="+mn-lt"/>
                        <a:cs typeface="Segoe UI Light" panose="020B0502040204020203" pitchFamily="34" charset="0"/>
                      </a:endParaRPr>
                    </a:p>
                  </a:txBody>
                  <a:tcPr marL="91427" marR="91427" marT="45713" marB="45713"/>
                </a:tc>
                <a:extLst>
                  <a:ext uri="{0D108BD9-81ED-4DB2-BD59-A6C34878D82A}">
                    <a16:rowId xmlns:a16="http://schemas.microsoft.com/office/drawing/2014/main" val="2106198512"/>
                  </a:ext>
                </a:extLst>
              </a:tr>
              <a:tr h="405175">
                <a:tc>
                  <a:txBody>
                    <a:bodyPr/>
                    <a:lstStyle/>
                    <a:p>
                      <a:r>
                        <a:rPr lang="en-US" sz="1000" dirty="0"/>
                        <a:t>SQL</a:t>
                      </a:r>
                      <a:r>
                        <a:rPr lang="en-US" sz="1000" baseline="0" dirty="0"/>
                        <a:t> Server d</a:t>
                      </a:r>
                      <a:r>
                        <a:rPr lang="en-US" sz="1000" dirty="0"/>
                        <a:t>atabase backup capability</a:t>
                      </a:r>
                      <a:endParaRPr lang="en-US" sz="1000" dirty="0">
                        <a:solidFill>
                          <a:schemeClr val="tx1"/>
                        </a:solidFill>
                        <a:latin typeface="+mn-lt"/>
                        <a:cs typeface="Segoe UI Light" panose="020B0502040204020203" pitchFamily="34" charset="0"/>
                      </a:endParaRPr>
                    </a:p>
                  </a:txBody>
                  <a:tcPr marL="91427" marR="91427" marT="45713" marB="45713"/>
                </a:tc>
                <a:tc gridSpan="2">
                  <a:txBody>
                    <a:bodyPr/>
                    <a:lstStyle/>
                    <a:p>
                      <a:pPr algn="ctr"/>
                      <a:r>
                        <a:rPr lang="en-US" sz="1000" dirty="0"/>
                        <a:t>Transaction log (every minute),</a:t>
                      </a:r>
                      <a:r>
                        <a:rPr lang="en-US" sz="1000" baseline="0" dirty="0"/>
                        <a:t> differential, full</a:t>
                      </a:r>
                      <a:endParaRPr lang="en-US" sz="1000" dirty="0">
                        <a:solidFill>
                          <a:schemeClr val="tx1"/>
                        </a:solidFill>
                        <a:latin typeface="+mn-lt"/>
                        <a:cs typeface="Segoe UI Light" panose="020B0502040204020203" pitchFamily="34" charset="0"/>
                      </a:endParaRPr>
                    </a:p>
                  </a:txBody>
                  <a:tcPr marL="91427" marR="91427" marT="45713" marB="45713"/>
                </a:tc>
                <a:tc hMerge="1">
                  <a:txBody>
                    <a:bodyPr/>
                    <a:lstStyle/>
                    <a:p>
                      <a:pPr algn="ctr"/>
                      <a:endParaRPr lang="en-US" sz="1100" dirty="0">
                        <a:solidFill>
                          <a:schemeClr val="bg1"/>
                        </a:solidFill>
                        <a:latin typeface="+mn-lt"/>
                        <a:cs typeface="Segoe UI Light" panose="020B0502040204020203" pitchFamily="34" charset="0"/>
                      </a:endParaRPr>
                    </a:p>
                  </a:txBody>
                  <a:tcPr/>
                </a:tc>
                <a:tc>
                  <a:txBody>
                    <a:bodyPr/>
                    <a:lstStyle/>
                    <a:p>
                      <a:pPr algn="ctr"/>
                      <a:r>
                        <a:rPr lang="en-US" sz="1000" dirty="0">
                          <a:solidFill>
                            <a:schemeClr val="bg1"/>
                          </a:solidFill>
                        </a:rPr>
                        <a:t>Differential every 15 minutes and full (express)</a:t>
                      </a:r>
                      <a:endParaRPr lang="en-US" sz="1000" dirty="0">
                        <a:solidFill>
                          <a:schemeClr val="bg1"/>
                        </a:solidFill>
                        <a:latin typeface="+mn-lt"/>
                        <a:cs typeface="Segoe UI Light" panose="020B0502040204020203" pitchFamily="34" charset="0"/>
                      </a:endParaRPr>
                    </a:p>
                  </a:txBody>
                  <a:tcPr marL="91427" marR="91427" marT="45713" marB="45713"/>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00" dirty="0">
                          <a:solidFill>
                            <a:schemeClr val="bg1"/>
                          </a:solidFill>
                        </a:rPr>
                        <a:t>Yes</a:t>
                      </a:r>
                      <a:endParaRPr lang="en-US" sz="1000" dirty="0">
                        <a:solidFill>
                          <a:schemeClr val="bg1"/>
                        </a:solidFill>
                        <a:latin typeface="+mn-lt"/>
                        <a:cs typeface="Segoe UI Light" panose="020B0502040204020203" pitchFamily="34" charset="0"/>
                      </a:endParaRPr>
                    </a:p>
                  </a:txBody>
                  <a:tcPr marL="91427" marR="91427" marT="45713" marB="45713"/>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00" dirty="0">
                          <a:solidFill>
                            <a:schemeClr val="bg1"/>
                          </a:solidFill>
                        </a:rPr>
                        <a:t>Up</a:t>
                      </a:r>
                      <a:r>
                        <a:rPr lang="en-US" sz="1000" baseline="0" dirty="0">
                          <a:solidFill>
                            <a:schemeClr val="bg1"/>
                          </a:solidFill>
                        </a:rPr>
                        <a:t> to 3 times per day</a:t>
                      </a:r>
                      <a:endParaRPr lang="en-US" sz="1000" dirty="0">
                        <a:solidFill>
                          <a:schemeClr val="bg1"/>
                        </a:solidFill>
                        <a:latin typeface="+mn-lt"/>
                        <a:cs typeface="Segoe UI Light" panose="020B0502040204020203" pitchFamily="34" charset="0"/>
                      </a:endParaRPr>
                    </a:p>
                  </a:txBody>
                  <a:tcPr marL="91427" marR="91427" marT="45713" marB="45713"/>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00" dirty="0">
                          <a:solidFill>
                            <a:schemeClr val="bg1"/>
                          </a:solidFill>
                        </a:rPr>
                        <a:t>-</a:t>
                      </a:r>
                      <a:endParaRPr lang="en-US" sz="1000" dirty="0">
                        <a:solidFill>
                          <a:schemeClr val="bg1"/>
                        </a:solidFill>
                        <a:latin typeface="+mn-lt"/>
                        <a:cs typeface="Segoe UI Light" panose="020B0502040204020203" pitchFamily="34" charset="0"/>
                      </a:endParaRPr>
                    </a:p>
                  </a:txBody>
                  <a:tcPr marL="91427" marR="91427" marT="45713" marB="45713"/>
                </a:tc>
                <a:extLst>
                  <a:ext uri="{0D108BD9-81ED-4DB2-BD59-A6C34878D82A}">
                    <a16:rowId xmlns:a16="http://schemas.microsoft.com/office/drawing/2014/main" val="2892677429"/>
                  </a:ext>
                </a:extLst>
              </a:tr>
              <a:tr h="248301">
                <a:tc>
                  <a:txBody>
                    <a:bodyPr/>
                    <a:lstStyle/>
                    <a:p>
                      <a:r>
                        <a:rPr lang="en-US" sz="1000" dirty="0"/>
                        <a:t>Oracle</a:t>
                      </a:r>
                      <a:r>
                        <a:rPr lang="en-US" sz="1000" baseline="0" dirty="0"/>
                        <a:t> database backup</a:t>
                      </a:r>
                      <a:endParaRPr lang="en-US" sz="1000" dirty="0">
                        <a:solidFill>
                          <a:schemeClr val="tx1"/>
                        </a:solidFill>
                        <a:latin typeface="+mn-lt"/>
                        <a:cs typeface="Segoe UI Light" panose="020B0502040204020203" pitchFamily="34" charset="0"/>
                      </a:endParaRPr>
                    </a:p>
                  </a:txBody>
                  <a:tcPr marL="91427" marR="91427" marT="45713" marB="45713"/>
                </a:tc>
                <a:tc gridSpan="2">
                  <a:txBody>
                    <a:bodyPr/>
                    <a:lstStyle/>
                    <a:p>
                      <a:pPr algn="ctr"/>
                      <a:r>
                        <a:rPr lang="en-US" sz="1000" dirty="0"/>
                        <a:t>No</a:t>
                      </a:r>
                      <a:endParaRPr lang="en-US" sz="1000" dirty="0">
                        <a:solidFill>
                          <a:schemeClr val="tx1"/>
                        </a:solidFill>
                        <a:latin typeface="+mn-lt"/>
                        <a:cs typeface="Segoe UI Light" panose="020B0502040204020203" pitchFamily="34" charset="0"/>
                      </a:endParaRPr>
                    </a:p>
                  </a:txBody>
                  <a:tcPr marL="91427" marR="91427" marT="45713" marB="45713"/>
                </a:tc>
                <a:tc hMerge="1">
                  <a:txBody>
                    <a:bodyPr/>
                    <a:lstStyle/>
                    <a:p>
                      <a:pPr algn="ctr"/>
                      <a:endParaRPr lang="en-US" sz="1100" dirty="0">
                        <a:solidFill>
                          <a:schemeClr val="bg1"/>
                        </a:solidFill>
                        <a:latin typeface="+mn-lt"/>
                        <a:cs typeface="Segoe UI Light" panose="020B0502040204020203" pitchFamily="34" charset="0"/>
                      </a:endParaRPr>
                    </a:p>
                  </a:txBody>
                  <a:tcPr/>
                </a:tc>
                <a:tc>
                  <a:txBody>
                    <a:bodyPr/>
                    <a:lstStyle/>
                    <a:p>
                      <a:pPr algn="ctr"/>
                      <a:r>
                        <a:rPr lang="en-US" sz="1000" dirty="0">
                          <a:solidFill>
                            <a:schemeClr val="bg1"/>
                          </a:solidFill>
                        </a:rPr>
                        <a:t>No</a:t>
                      </a:r>
                      <a:endParaRPr lang="en-US" sz="1000" dirty="0">
                        <a:solidFill>
                          <a:schemeClr val="bg1"/>
                        </a:solidFill>
                        <a:latin typeface="+mn-lt"/>
                        <a:cs typeface="Segoe UI Light" panose="020B0502040204020203" pitchFamily="34" charset="0"/>
                      </a:endParaRPr>
                    </a:p>
                  </a:txBody>
                  <a:tcPr marL="91427" marR="91427" marT="45713" marB="45713"/>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00" dirty="0">
                          <a:solidFill>
                            <a:schemeClr val="bg1"/>
                          </a:solidFill>
                        </a:rPr>
                        <a:t>Yes</a:t>
                      </a:r>
                      <a:endParaRPr lang="en-US" sz="1000" dirty="0">
                        <a:solidFill>
                          <a:schemeClr val="bg1"/>
                        </a:solidFill>
                        <a:latin typeface="+mn-lt"/>
                        <a:cs typeface="Segoe UI Light" panose="020B0502040204020203" pitchFamily="34" charset="0"/>
                      </a:endParaRPr>
                    </a:p>
                  </a:txBody>
                  <a:tcPr marL="91427" marR="91427" marT="45713" marB="45713"/>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00" dirty="0">
                          <a:solidFill>
                            <a:schemeClr val="bg1"/>
                          </a:solidFill>
                        </a:rPr>
                        <a:t>File consistent backup with RMAN</a:t>
                      </a:r>
                      <a:endParaRPr lang="en-US" sz="1000" dirty="0">
                        <a:solidFill>
                          <a:schemeClr val="bg1"/>
                        </a:solidFill>
                        <a:latin typeface="+mn-lt"/>
                        <a:cs typeface="Segoe UI Light" panose="020B0502040204020203" pitchFamily="34" charset="0"/>
                      </a:endParaRPr>
                    </a:p>
                  </a:txBody>
                  <a:tcPr marL="91427" marR="91427" marT="45713" marB="45713"/>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00" dirty="0">
                          <a:solidFill>
                            <a:schemeClr val="bg1"/>
                          </a:solidFill>
                        </a:rPr>
                        <a:t>-</a:t>
                      </a:r>
                      <a:endParaRPr lang="en-US" sz="1000" dirty="0">
                        <a:solidFill>
                          <a:schemeClr val="bg1"/>
                        </a:solidFill>
                        <a:latin typeface="+mn-lt"/>
                        <a:cs typeface="Segoe UI Light" panose="020B0502040204020203" pitchFamily="34" charset="0"/>
                      </a:endParaRPr>
                    </a:p>
                  </a:txBody>
                  <a:tcPr marL="91427" marR="91427" marT="45713" marB="45713"/>
                </a:tc>
                <a:extLst>
                  <a:ext uri="{0D108BD9-81ED-4DB2-BD59-A6C34878D82A}">
                    <a16:rowId xmlns:a16="http://schemas.microsoft.com/office/drawing/2014/main" val="2926209767"/>
                  </a:ext>
                </a:extLst>
              </a:tr>
              <a:tr h="405175">
                <a:tc>
                  <a:txBody>
                    <a:bodyPr/>
                    <a:lstStyle/>
                    <a:p>
                      <a:r>
                        <a:rPr lang="en-US" sz="1000" dirty="0"/>
                        <a:t>Compression</a:t>
                      </a:r>
                      <a:endParaRPr lang="en-US" sz="1000" dirty="0">
                        <a:solidFill>
                          <a:schemeClr val="tx1"/>
                        </a:solidFill>
                        <a:latin typeface="+mn-lt"/>
                        <a:cs typeface="Segoe UI Light" panose="020B0502040204020203" pitchFamily="34" charset="0"/>
                      </a:endParaRPr>
                    </a:p>
                  </a:txBody>
                  <a:tcPr marL="91427" marR="91427" marT="45713" marB="45713"/>
                </a:tc>
                <a:tc gridSpan="2">
                  <a:txBody>
                    <a:bodyPr/>
                    <a:lstStyle/>
                    <a:p>
                      <a:pPr algn="ctr"/>
                      <a:r>
                        <a:rPr lang="en-US" sz="1000" dirty="0"/>
                        <a:t>Supported</a:t>
                      </a:r>
                      <a:endParaRPr lang="en-US" sz="1000" dirty="0">
                        <a:solidFill>
                          <a:schemeClr val="tx1"/>
                        </a:solidFill>
                        <a:latin typeface="+mn-lt"/>
                        <a:cs typeface="Segoe UI Light" panose="020B0502040204020203" pitchFamily="34" charset="0"/>
                      </a:endParaRPr>
                    </a:p>
                  </a:txBody>
                  <a:tcPr marL="91427" marR="91427" marT="45713" marB="45713"/>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100" dirty="0">
                        <a:solidFill>
                          <a:schemeClr val="bg1"/>
                        </a:solidFill>
                        <a:latin typeface="+mn-lt"/>
                        <a:cs typeface="Segoe UI Light" panose="020B0502040204020203" pitchFamily="34"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00" dirty="0">
                          <a:solidFill>
                            <a:schemeClr val="bg1"/>
                          </a:solidFill>
                        </a:rPr>
                        <a:t>Supported </a:t>
                      </a:r>
                      <a:br>
                        <a:rPr lang="en-US" sz="1000" dirty="0">
                          <a:solidFill>
                            <a:schemeClr val="bg1"/>
                          </a:solidFill>
                        </a:rPr>
                      </a:br>
                      <a:r>
                        <a:rPr lang="en-US" sz="1000" dirty="0">
                          <a:solidFill>
                            <a:schemeClr val="bg1"/>
                          </a:solidFill>
                        </a:rPr>
                        <a:t>(storage sizing : </a:t>
                      </a:r>
                      <a:r>
                        <a:rPr lang="en-US" sz="1000" dirty="0">
                          <a:solidFill>
                            <a:schemeClr val="bg1"/>
                          </a:solidFill>
                          <a:hlinkClick r:id="rId6">
                            <a:extLst>
                              <a:ext uri="{A12FA001-AC4F-418D-AE19-62706E023703}">
                                <ahyp:hlinkClr xmlns:ahyp="http://schemas.microsoft.com/office/drawing/2018/hyperlinkcolor" val="tx"/>
                              </a:ext>
                            </a:extLst>
                          </a:hlinkClick>
                        </a:rPr>
                        <a:t>link</a:t>
                      </a:r>
                      <a:r>
                        <a:rPr lang="en-US" sz="1000" dirty="0">
                          <a:solidFill>
                            <a:schemeClr val="bg1"/>
                          </a:solidFill>
                        </a:rPr>
                        <a:t>)</a:t>
                      </a:r>
                      <a:endParaRPr lang="en-US" sz="1000" dirty="0">
                        <a:solidFill>
                          <a:schemeClr val="bg1"/>
                        </a:solidFill>
                        <a:latin typeface="+mn-lt"/>
                        <a:cs typeface="Segoe UI Light" panose="020B0502040204020203" pitchFamily="34" charset="0"/>
                      </a:endParaRPr>
                    </a:p>
                  </a:txBody>
                  <a:tcPr marL="91427" marR="91427" marT="45713" marB="45713"/>
                </a:tc>
                <a:tc>
                  <a:txBody>
                    <a:bodyPr/>
                    <a:lstStyle/>
                    <a:p>
                      <a:pPr algn="ctr"/>
                      <a:r>
                        <a:rPr lang="en-US" sz="1000" dirty="0">
                          <a:solidFill>
                            <a:schemeClr val="bg1"/>
                          </a:solidFill>
                        </a:rPr>
                        <a:t>Supported</a:t>
                      </a:r>
                      <a:endParaRPr lang="en-US" sz="1000" dirty="0">
                        <a:solidFill>
                          <a:schemeClr val="bg1"/>
                        </a:solidFill>
                        <a:latin typeface="+mn-lt"/>
                        <a:cs typeface="Segoe UI Light" panose="020B0502040204020203" pitchFamily="34" charset="0"/>
                      </a:endParaRPr>
                    </a:p>
                  </a:txBody>
                  <a:tcPr marL="91427" marR="91427" marT="45713" marB="45713"/>
                </a:tc>
                <a:tc>
                  <a:txBody>
                    <a:bodyPr/>
                    <a:lstStyle/>
                    <a:p>
                      <a:pPr algn="ctr"/>
                      <a:r>
                        <a:rPr lang="en-US" sz="1000" dirty="0">
                          <a:solidFill>
                            <a:schemeClr val="bg1"/>
                          </a:solidFill>
                        </a:rPr>
                        <a:t>None</a:t>
                      </a:r>
                      <a:endParaRPr lang="en-US" sz="1000" dirty="0">
                        <a:solidFill>
                          <a:schemeClr val="bg1"/>
                        </a:solidFill>
                        <a:latin typeface="+mn-lt"/>
                        <a:cs typeface="Segoe UI Light" panose="020B0502040204020203" pitchFamily="34" charset="0"/>
                      </a:endParaRPr>
                    </a:p>
                  </a:txBody>
                  <a:tcPr marL="91427" marR="91427" marT="45713" marB="45713"/>
                </a:tc>
                <a:tc>
                  <a:txBody>
                    <a:bodyPr/>
                    <a:lstStyle/>
                    <a:p>
                      <a:pPr algn="ctr"/>
                      <a:r>
                        <a:rPr lang="en-US" sz="1000" dirty="0">
                          <a:solidFill>
                            <a:schemeClr val="bg1"/>
                          </a:solidFill>
                        </a:rPr>
                        <a:t>-</a:t>
                      </a:r>
                      <a:endParaRPr lang="en-US" sz="1000" dirty="0">
                        <a:solidFill>
                          <a:schemeClr val="bg1"/>
                        </a:solidFill>
                        <a:latin typeface="+mn-lt"/>
                        <a:cs typeface="Segoe UI Light" panose="020B0502040204020203" pitchFamily="34" charset="0"/>
                      </a:endParaRPr>
                    </a:p>
                  </a:txBody>
                  <a:tcPr marL="91427" marR="91427" marT="45713" marB="45713"/>
                </a:tc>
                <a:extLst>
                  <a:ext uri="{0D108BD9-81ED-4DB2-BD59-A6C34878D82A}">
                    <a16:rowId xmlns:a16="http://schemas.microsoft.com/office/drawing/2014/main" val="3706275168"/>
                  </a:ext>
                </a:extLst>
              </a:tr>
              <a:tr h="718924">
                <a:tc>
                  <a:txBody>
                    <a:bodyPr/>
                    <a:lstStyle/>
                    <a:p>
                      <a:r>
                        <a:rPr lang="en-US" sz="1000" dirty="0"/>
                        <a:t>Backup servers running on</a:t>
                      </a:r>
                      <a:endParaRPr lang="en-US" sz="1000" dirty="0">
                        <a:solidFill>
                          <a:schemeClr val="tx1"/>
                        </a:solidFill>
                        <a:latin typeface="+mn-lt"/>
                        <a:cs typeface="Segoe UI Light" panose="020B0502040204020203" pitchFamily="34" charset="0"/>
                      </a:endParaRPr>
                    </a:p>
                  </a:txBody>
                  <a:tcPr marL="91427" marR="91427" marT="45713" marB="45713"/>
                </a:tc>
                <a:tc gridSpan="2">
                  <a:txBody>
                    <a:bodyPr/>
                    <a:lstStyle/>
                    <a:p>
                      <a:pPr algn="ctr"/>
                      <a:r>
                        <a:rPr lang="en-US" sz="1000" dirty="0"/>
                        <a:t>DB Server</a:t>
                      </a:r>
                      <a:endParaRPr lang="en-US" sz="1000" dirty="0">
                        <a:solidFill>
                          <a:schemeClr val="tx1"/>
                        </a:solidFill>
                        <a:latin typeface="+mn-lt"/>
                        <a:cs typeface="Segoe UI Light" panose="020B0502040204020203" pitchFamily="34" charset="0"/>
                      </a:endParaRPr>
                    </a:p>
                  </a:txBody>
                  <a:tcPr marL="91427" marR="91427" marT="45713" marB="45713"/>
                </a:tc>
                <a:tc hMerge="1">
                  <a:txBody>
                    <a:bodyPr/>
                    <a:lstStyle/>
                    <a:p>
                      <a:pPr algn="ctr"/>
                      <a:endParaRPr lang="en-US" sz="1100" dirty="0">
                        <a:solidFill>
                          <a:schemeClr val="bg1"/>
                        </a:solidFill>
                        <a:latin typeface="+mn-lt"/>
                        <a:cs typeface="Segoe UI Light" panose="020B0502040204020203" pitchFamily="34" charset="0"/>
                      </a:endParaRPr>
                    </a:p>
                  </a:txBody>
                  <a:tcPr/>
                </a:tc>
                <a:tc>
                  <a:txBody>
                    <a:bodyPr/>
                    <a:lstStyle/>
                    <a:p>
                      <a:pPr algn="ctr"/>
                      <a:r>
                        <a:rPr lang="en-US" sz="1000" dirty="0">
                          <a:solidFill>
                            <a:schemeClr val="bg1"/>
                          </a:solidFill>
                        </a:rPr>
                        <a:t>Microsoft</a:t>
                      </a:r>
                      <a:r>
                        <a:rPr lang="en-US" sz="1000" baseline="0" dirty="0">
                          <a:solidFill>
                            <a:schemeClr val="bg1"/>
                          </a:solidFill>
                        </a:rPr>
                        <a:t> Azure Backup Server</a:t>
                      </a:r>
                      <a:r>
                        <a:rPr lang="en-US" sz="1000" dirty="0">
                          <a:solidFill>
                            <a:schemeClr val="bg1"/>
                          </a:solidFill>
                        </a:rPr>
                        <a:t> (on VM) (installation kits downloadable from Azure Portal) (VM sizing : </a:t>
                      </a:r>
                      <a:r>
                        <a:rPr lang="en-US" sz="1000" dirty="0">
                          <a:solidFill>
                            <a:schemeClr val="bg1"/>
                          </a:solidFill>
                          <a:hlinkClick r:id="rId7">
                            <a:extLst>
                              <a:ext uri="{A12FA001-AC4F-418D-AE19-62706E023703}">
                                <ahyp:hlinkClr xmlns:ahyp="http://schemas.microsoft.com/office/drawing/2018/hyperlinkcolor" val="tx"/>
                              </a:ext>
                            </a:extLst>
                          </a:hlinkClick>
                        </a:rPr>
                        <a:t>link</a:t>
                      </a:r>
                      <a:r>
                        <a:rPr lang="en-US" sz="1000" dirty="0">
                          <a:solidFill>
                            <a:schemeClr val="bg1"/>
                          </a:solidFill>
                        </a:rPr>
                        <a:t>)</a:t>
                      </a:r>
                      <a:endParaRPr lang="en-US" sz="1000" dirty="0">
                        <a:solidFill>
                          <a:schemeClr val="bg1"/>
                        </a:solidFill>
                        <a:latin typeface="+mn-lt"/>
                        <a:cs typeface="Segoe UI Light" panose="020B0502040204020203" pitchFamily="34" charset="0"/>
                      </a:endParaRPr>
                    </a:p>
                  </a:txBody>
                  <a:tcPr marL="91427" marR="91427" marT="45713" marB="45713"/>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00" dirty="0">
                          <a:solidFill>
                            <a:schemeClr val="bg1"/>
                          </a:solidFill>
                        </a:rPr>
                        <a:t>Backup</a:t>
                      </a:r>
                      <a:r>
                        <a:rPr lang="en-US" sz="1000" baseline="0" dirty="0">
                          <a:solidFill>
                            <a:schemeClr val="bg1"/>
                          </a:solidFill>
                        </a:rPr>
                        <a:t> Server (on VM)</a:t>
                      </a:r>
                      <a:endParaRPr lang="en-US" sz="1000" dirty="0">
                        <a:solidFill>
                          <a:schemeClr val="bg1"/>
                        </a:solidFill>
                        <a:latin typeface="+mn-lt"/>
                        <a:cs typeface="Segoe UI Light" panose="020B0502040204020203" pitchFamily="34" charset="0"/>
                      </a:endParaRPr>
                    </a:p>
                  </a:txBody>
                  <a:tcPr marL="91427" marR="91427" marT="45713" marB="45713"/>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00" dirty="0">
                          <a:solidFill>
                            <a:schemeClr val="bg1"/>
                          </a:solidFill>
                        </a:rPr>
                        <a:t>None</a:t>
                      </a:r>
                      <a:r>
                        <a:rPr lang="en-US" sz="1000" baseline="0" dirty="0">
                          <a:solidFill>
                            <a:schemeClr val="bg1"/>
                          </a:solidFill>
                        </a:rPr>
                        <a:t> (Backup as a </a:t>
                      </a:r>
                      <a:r>
                        <a:rPr lang="en-US" sz="1000" dirty="0">
                          <a:solidFill>
                            <a:schemeClr val="bg1"/>
                          </a:solidFill>
                        </a:rPr>
                        <a:t>Service)</a:t>
                      </a:r>
                      <a:endParaRPr lang="en-US" sz="1000" dirty="0">
                        <a:solidFill>
                          <a:schemeClr val="bg1"/>
                        </a:solidFill>
                        <a:latin typeface="+mn-lt"/>
                        <a:cs typeface="Segoe UI Light" panose="020B0502040204020203" pitchFamily="34" charset="0"/>
                      </a:endParaRPr>
                    </a:p>
                  </a:txBody>
                  <a:tcPr marL="91427" marR="91427" marT="45713" marB="45713"/>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00" dirty="0">
                          <a:solidFill>
                            <a:schemeClr val="bg1"/>
                          </a:solidFill>
                        </a:rPr>
                        <a:t>-</a:t>
                      </a:r>
                      <a:endParaRPr lang="en-US" sz="1000" dirty="0">
                        <a:solidFill>
                          <a:schemeClr val="bg1"/>
                        </a:solidFill>
                        <a:latin typeface="+mn-lt"/>
                        <a:cs typeface="Segoe UI Light" panose="020B0502040204020203" pitchFamily="34" charset="0"/>
                      </a:endParaRPr>
                    </a:p>
                  </a:txBody>
                  <a:tcPr marL="91427" marR="91427" marT="45713" marB="45713"/>
                </a:tc>
                <a:extLst>
                  <a:ext uri="{0D108BD9-81ED-4DB2-BD59-A6C34878D82A}">
                    <a16:rowId xmlns:a16="http://schemas.microsoft.com/office/drawing/2014/main" val="10005"/>
                  </a:ext>
                </a:extLst>
              </a:tr>
              <a:tr h="562050">
                <a:tc>
                  <a:txBody>
                    <a:bodyPr/>
                    <a:lstStyle/>
                    <a:p>
                      <a:r>
                        <a:rPr lang="en-US" sz="1000" dirty="0"/>
                        <a:t>Agent</a:t>
                      </a:r>
                      <a:r>
                        <a:rPr lang="en-US" sz="1000" baseline="0" dirty="0"/>
                        <a:t> software required</a:t>
                      </a:r>
                      <a:endParaRPr lang="en-US" sz="1000" dirty="0">
                        <a:solidFill>
                          <a:schemeClr val="tx1"/>
                        </a:solidFill>
                        <a:latin typeface="+mn-lt"/>
                        <a:cs typeface="Segoe UI Light" panose="020B0502040204020203" pitchFamily="34" charset="0"/>
                      </a:endParaRPr>
                    </a:p>
                  </a:txBody>
                  <a:tcPr marL="91427" marR="91427" marT="45713" marB="45713"/>
                </a:tc>
                <a:tc gridSpan="2">
                  <a:txBody>
                    <a:bodyPr/>
                    <a:lstStyle/>
                    <a:p>
                      <a:pPr algn="ctr"/>
                      <a:r>
                        <a:rPr lang="en-US" sz="1000" dirty="0"/>
                        <a:t>No</a:t>
                      </a:r>
                      <a:endParaRPr lang="en-US" sz="1000" dirty="0">
                        <a:solidFill>
                          <a:schemeClr val="tx1"/>
                        </a:solidFill>
                        <a:latin typeface="+mn-lt"/>
                        <a:cs typeface="Segoe UI Light" panose="020B0502040204020203" pitchFamily="34" charset="0"/>
                      </a:endParaRPr>
                    </a:p>
                  </a:txBody>
                  <a:tcPr marL="91427" marR="91427" marT="45713" marB="45713"/>
                </a:tc>
                <a:tc hMerge="1">
                  <a:txBody>
                    <a:bodyPr/>
                    <a:lstStyle/>
                    <a:p>
                      <a:pPr algn="ctr"/>
                      <a:endParaRPr lang="en-US" sz="1100" dirty="0">
                        <a:solidFill>
                          <a:schemeClr val="bg1"/>
                        </a:solidFill>
                        <a:latin typeface="+mn-lt"/>
                        <a:cs typeface="Segoe UI Light" panose="020B0502040204020203" pitchFamily="34" charset="0"/>
                      </a:endParaRPr>
                    </a:p>
                  </a:txBody>
                  <a:tcPr/>
                </a:tc>
                <a:tc>
                  <a:txBody>
                    <a:bodyPr/>
                    <a:lstStyle/>
                    <a:p>
                      <a:pPr algn="ctr"/>
                      <a:r>
                        <a:rPr lang="en-US" sz="1000" dirty="0"/>
                        <a:t>Agent in backup</a:t>
                      </a:r>
                      <a:r>
                        <a:rPr lang="en-US" sz="1000" baseline="0" dirty="0"/>
                        <a:t> target VMs and Azure Backup Agent in Azure Backup Server VMs</a:t>
                      </a:r>
                      <a:endParaRPr lang="en-US" sz="1000" dirty="0">
                        <a:solidFill>
                          <a:schemeClr val="tx1"/>
                        </a:solidFill>
                        <a:latin typeface="+mn-lt"/>
                        <a:cs typeface="Segoe UI Light" panose="020B0502040204020203" pitchFamily="34" charset="0"/>
                      </a:endParaRPr>
                    </a:p>
                  </a:txBody>
                  <a:tcPr marL="91427" marR="91427" marT="45713" marB="45713"/>
                </a:tc>
                <a:tc>
                  <a:txBody>
                    <a:bodyPr/>
                    <a:lstStyle/>
                    <a:p>
                      <a:pPr algn="ctr"/>
                      <a:r>
                        <a:rPr lang="en-US" sz="1000" dirty="0"/>
                        <a:t>Yes</a:t>
                      </a:r>
                      <a:endParaRPr lang="en-US" sz="1000" dirty="0">
                        <a:solidFill>
                          <a:schemeClr val="tx1"/>
                        </a:solidFill>
                        <a:latin typeface="+mn-lt"/>
                        <a:cs typeface="Segoe UI Light" panose="020B0502040204020203" pitchFamily="34" charset="0"/>
                      </a:endParaRPr>
                    </a:p>
                  </a:txBody>
                  <a:tcPr marL="91427" marR="91427" marT="45713" marB="45713"/>
                </a:tc>
                <a:tc>
                  <a:txBody>
                    <a:bodyPr/>
                    <a:lstStyle/>
                    <a:p>
                      <a:pPr algn="ctr"/>
                      <a:r>
                        <a:rPr lang="en-US" sz="1000" dirty="0"/>
                        <a:t>No (* Only Azure VM Agent)</a:t>
                      </a:r>
                      <a:r>
                        <a:rPr lang="en-US" sz="1000" baseline="0" dirty="0"/>
                        <a:t> </a:t>
                      </a:r>
                      <a:endParaRPr lang="en-US" sz="1000" dirty="0">
                        <a:solidFill>
                          <a:schemeClr val="tx1"/>
                        </a:solidFill>
                        <a:latin typeface="+mn-lt"/>
                        <a:cs typeface="Segoe UI Light" panose="020B0502040204020203" pitchFamily="34" charset="0"/>
                      </a:endParaRPr>
                    </a:p>
                  </a:txBody>
                  <a:tcPr marL="91427" marR="91427" marT="45713" marB="45713"/>
                </a:tc>
                <a:tc>
                  <a:txBody>
                    <a:bodyPr/>
                    <a:lstStyle/>
                    <a:p>
                      <a:pPr algn="ctr"/>
                      <a:r>
                        <a:rPr lang="en-US" sz="1000" dirty="0"/>
                        <a:t>No</a:t>
                      </a:r>
                      <a:endParaRPr lang="en-US" sz="1000" dirty="0">
                        <a:solidFill>
                          <a:schemeClr val="tx1"/>
                        </a:solidFill>
                        <a:latin typeface="+mn-lt"/>
                        <a:cs typeface="Segoe UI Light" panose="020B0502040204020203" pitchFamily="34" charset="0"/>
                      </a:endParaRPr>
                    </a:p>
                  </a:txBody>
                  <a:tcPr marL="91427" marR="91427" marT="45713" marB="45713"/>
                </a:tc>
                <a:extLst>
                  <a:ext uri="{0D108BD9-81ED-4DB2-BD59-A6C34878D82A}">
                    <a16:rowId xmlns:a16="http://schemas.microsoft.com/office/drawing/2014/main" val="2729710135"/>
                  </a:ext>
                </a:extLst>
              </a:tr>
              <a:tr h="248301">
                <a:tc>
                  <a:txBody>
                    <a:bodyPr/>
                    <a:lstStyle/>
                    <a:p>
                      <a:r>
                        <a:rPr lang="en-US" sz="1000" dirty="0"/>
                        <a:t>Network</a:t>
                      </a:r>
                      <a:r>
                        <a:rPr lang="en-US" sz="1000" baseline="0" dirty="0"/>
                        <a:t> bandwidth required</a:t>
                      </a:r>
                      <a:endParaRPr lang="en-US" sz="1000" dirty="0">
                        <a:solidFill>
                          <a:schemeClr val="tx1"/>
                        </a:solidFill>
                        <a:latin typeface="+mn-lt"/>
                        <a:cs typeface="Segoe UI Light" panose="020B0502040204020203" pitchFamily="34" charset="0"/>
                      </a:endParaRPr>
                    </a:p>
                  </a:txBody>
                  <a:tcPr marL="91427" marR="91427" marT="45713" marB="45713"/>
                </a:tc>
                <a:tc gridSpan="4">
                  <a:txBody>
                    <a:bodyPr/>
                    <a:lstStyle/>
                    <a:p>
                      <a:pPr marL="0" marR="0" indent="0" algn="ctr" defTabSz="914367" rtl="0" eaLnBrk="1" fontAlgn="auto" latinLnBrk="0" hangingPunct="1">
                        <a:lnSpc>
                          <a:spcPct val="100000"/>
                        </a:lnSpc>
                        <a:spcBef>
                          <a:spcPts val="0"/>
                        </a:spcBef>
                        <a:spcAft>
                          <a:spcPts val="0"/>
                        </a:spcAft>
                        <a:buClrTx/>
                        <a:buSzTx/>
                        <a:buFontTx/>
                        <a:buNone/>
                        <a:tabLst/>
                        <a:defRPr/>
                      </a:pPr>
                      <a:r>
                        <a:rPr lang="en-US" sz="1000" dirty="0"/>
                        <a:t>Yes</a:t>
                      </a:r>
                      <a:r>
                        <a:rPr lang="en-US" sz="1000" baseline="0" dirty="0"/>
                        <a:t> but c</a:t>
                      </a:r>
                      <a:r>
                        <a:rPr lang="en-US" sz="1000" dirty="0"/>
                        <a:t>ontrollable</a:t>
                      </a:r>
                      <a:endParaRPr lang="en-US" sz="1000" dirty="0">
                        <a:solidFill>
                          <a:schemeClr val="tx1"/>
                        </a:solidFill>
                        <a:latin typeface="+mn-lt"/>
                        <a:cs typeface="Segoe UI Light" panose="020B0502040204020203" pitchFamily="34" charset="0"/>
                      </a:endParaRPr>
                    </a:p>
                  </a:txBody>
                  <a:tcPr marL="91427" marR="91427" marT="45713" marB="45713"/>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100" dirty="0">
                        <a:solidFill>
                          <a:schemeClr val="bg1"/>
                        </a:solidFill>
                        <a:latin typeface="+mn-lt"/>
                        <a:cs typeface="Segoe UI Light" panose="020B0502040204020203" pitchFamily="34" charset="0"/>
                      </a:endParaRPr>
                    </a:p>
                  </a:txBody>
                  <a:tcPr/>
                </a:tc>
                <a:tc hMerge="1">
                  <a:txBody>
                    <a:bodyPr/>
                    <a:lstStyle/>
                    <a:p>
                      <a:endParaRPr lang="en-US"/>
                    </a:p>
                  </a:txBody>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100" dirty="0">
                        <a:solidFill>
                          <a:schemeClr val="bg1"/>
                        </a:solidFill>
                        <a:latin typeface="+mn-lt"/>
                        <a:cs typeface="Segoe UI Light" panose="020B0502040204020203" pitchFamily="34"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00" dirty="0"/>
                        <a:t>None</a:t>
                      </a:r>
                      <a:endParaRPr lang="en-US" sz="1000" dirty="0">
                        <a:solidFill>
                          <a:schemeClr val="tx1"/>
                        </a:solidFill>
                        <a:latin typeface="+mn-lt"/>
                        <a:cs typeface="Segoe UI Light" panose="020B0502040204020203" pitchFamily="34" charset="0"/>
                      </a:endParaRPr>
                    </a:p>
                  </a:txBody>
                  <a:tcPr marL="91427" marR="91427" marT="45713" marB="45713"/>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00" dirty="0"/>
                        <a:t>None</a:t>
                      </a:r>
                      <a:endParaRPr lang="en-US" sz="1000" dirty="0">
                        <a:solidFill>
                          <a:schemeClr val="tx1"/>
                        </a:solidFill>
                        <a:latin typeface="+mn-lt"/>
                        <a:cs typeface="Segoe UI Light" panose="020B0502040204020203" pitchFamily="34" charset="0"/>
                      </a:endParaRPr>
                    </a:p>
                  </a:txBody>
                  <a:tcPr marL="91427" marR="91427" marT="45713" marB="45713"/>
                </a:tc>
                <a:extLst>
                  <a:ext uri="{0D108BD9-81ED-4DB2-BD59-A6C34878D82A}">
                    <a16:rowId xmlns:a16="http://schemas.microsoft.com/office/drawing/2014/main" val="3860732295"/>
                  </a:ext>
                </a:extLst>
              </a:tr>
              <a:tr h="248301">
                <a:tc>
                  <a:txBody>
                    <a:bodyPr/>
                    <a:lstStyle/>
                    <a:p>
                      <a:r>
                        <a:rPr lang="en-US" sz="1000" dirty="0"/>
                        <a:t>Short term retention</a:t>
                      </a:r>
                      <a:endParaRPr lang="en-US" sz="1000" dirty="0">
                        <a:solidFill>
                          <a:schemeClr val="tx1"/>
                        </a:solidFill>
                        <a:latin typeface="+mn-lt"/>
                        <a:cs typeface="Segoe UI Light" panose="020B0502040204020203" pitchFamily="34" charset="0"/>
                      </a:endParaRPr>
                    </a:p>
                  </a:txBody>
                  <a:tcPr marL="91427" marR="91427" marT="45713" marB="45713"/>
                </a:tc>
                <a:tc gridSpan="4">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00" dirty="0"/>
                        <a:t>Yes (on</a:t>
                      </a:r>
                      <a:r>
                        <a:rPr lang="en-US" sz="1000" baseline="0" dirty="0"/>
                        <a:t> local storage)</a:t>
                      </a:r>
                      <a:endParaRPr lang="en-US" sz="1000" dirty="0">
                        <a:solidFill>
                          <a:schemeClr val="tx1"/>
                        </a:solidFill>
                        <a:latin typeface="+mn-lt"/>
                        <a:cs typeface="Segoe UI Light" panose="020B0502040204020203" pitchFamily="34" charset="0"/>
                      </a:endParaRPr>
                    </a:p>
                  </a:txBody>
                  <a:tcPr marL="91427" marR="91427" marT="45713" marB="45713"/>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100" dirty="0">
                        <a:solidFill>
                          <a:schemeClr val="bg1"/>
                        </a:solidFill>
                        <a:latin typeface="+mn-lt"/>
                        <a:cs typeface="Segoe UI Light" panose="020B0502040204020203" pitchFamily="34" charset="0"/>
                      </a:endParaRPr>
                    </a:p>
                  </a:txBody>
                  <a:tcPr/>
                </a:tc>
                <a:tc hMerge="1">
                  <a:txBody>
                    <a:bodyPr/>
                    <a:lstStyle/>
                    <a:p>
                      <a:endParaRPr lang="en-US"/>
                    </a:p>
                  </a:txBody>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100" dirty="0">
                        <a:solidFill>
                          <a:schemeClr val="bg1"/>
                        </a:solidFill>
                        <a:latin typeface="+mn-lt"/>
                        <a:cs typeface="Segoe UI Light" panose="020B0502040204020203" pitchFamily="34"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00" dirty="0"/>
                        <a:t>None</a:t>
                      </a:r>
                      <a:endParaRPr lang="en-US" sz="1000" dirty="0">
                        <a:solidFill>
                          <a:schemeClr val="tx1"/>
                        </a:solidFill>
                        <a:latin typeface="+mn-lt"/>
                        <a:cs typeface="Segoe UI Light" panose="020B0502040204020203" pitchFamily="34" charset="0"/>
                      </a:endParaRPr>
                    </a:p>
                  </a:txBody>
                  <a:tcPr marL="91427" marR="91427" marT="45713" marB="45713"/>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00" dirty="0"/>
                        <a:t>Yes (on local NFS storage)</a:t>
                      </a:r>
                      <a:endParaRPr lang="en-US" sz="1000" dirty="0">
                        <a:solidFill>
                          <a:schemeClr val="tx1"/>
                        </a:solidFill>
                        <a:latin typeface="+mn-lt"/>
                        <a:cs typeface="Segoe UI Light" panose="020B0502040204020203" pitchFamily="34" charset="0"/>
                      </a:endParaRPr>
                    </a:p>
                  </a:txBody>
                  <a:tcPr marL="91427" marR="91427" marT="45713" marB="45713"/>
                </a:tc>
                <a:extLst>
                  <a:ext uri="{0D108BD9-81ED-4DB2-BD59-A6C34878D82A}">
                    <a16:rowId xmlns:a16="http://schemas.microsoft.com/office/drawing/2014/main" val="1351919291"/>
                  </a:ext>
                </a:extLst>
              </a:tr>
              <a:tr h="405175">
                <a:tc>
                  <a:txBody>
                    <a:bodyPr/>
                    <a:lstStyle/>
                    <a:p>
                      <a:pPr marL="0" marR="0" indent="0" algn="l" defTabSz="1096173" rtl="0" eaLnBrk="1" fontAlgn="auto" latinLnBrk="0" hangingPunct="1">
                        <a:lnSpc>
                          <a:spcPct val="100000"/>
                        </a:lnSpc>
                        <a:spcBef>
                          <a:spcPts val="0"/>
                        </a:spcBef>
                        <a:spcAft>
                          <a:spcPts val="0"/>
                        </a:spcAft>
                        <a:buClrTx/>
                        <a:buSzTx/>
                        <a:buFontTx/>
                        <a:buNone/>
                        <a:tabLst/>
                        <a:defRPr/>
                      </a:pPr>
                      <a:r>
                        <a:rPr lang="en-US" sz="1000" dirty="0"/>
                        <a:t>Long term retention</a:t>
                      </a:r>
                      <a:endParaRPr lang="en-US" sz="1000" dirty="0">
                        <a:solidFill>
                          <a:schemeClr val="tx1"/>
                        </a:solidFill>
                        <a:latin typeface="+mn-lt"/>
                        <a:cs typeface="Segoe UI Light" panose="020B0502040204020203" pitchFamily="34" charset="0"/>
                      </a:endParaRPr>
                    </a:p>
                  </a:txBody>
                  <a:tcPr marL="91427" marR="91427" marT="45713" marB="45713"/>
                </a:tc>
                <a:tc gridSpan="5">
                  <a:txBody>
                    <a:bodyPr/>
                    <a:lstStyle/>
                    <a:p>
                      <a:pPr marL="0" marR="0" indent="0" algn="ctr" defTabSz="1096173" rtl="0" eaLnBrk="1" fontAlgn="auto" latinLnBrk="0" hangingPunct="1">
                        <a:lnSpc>
                          <a:spcPct val="100000"/>
                        </a:lnSpc>
                        <a:spcBef>
                          <a:spcPts val="0"/>
                        </a:spcBef>
                        <a:spcAft>
                          <a:spcPts val="0"/>
                        </a:spcAft>
                        <a:buClrTx/>
                        <a:buSzTx/>
                        <a:buFontTx/>
                        <a:buNone/>
                        <a:tabLst/>
                        <a:defRPr/>
                      </a:pPr>
                      <a:r>
                        <a:rPr lang="en-US" sz="1000" dirty="0"/>
                        <a:t>Possible</a:t>
                      </a:r>
                      <a:endParaRPr lang="en-US" sz="1000" dirty="0">
                        <a:solidFill>
                          <a:schemeClr val="tx1"/>
                        </a:solidFill>
                        <a:latin typeface="+mn-lt"/>
                        <a:cs typeface="Segoe UI Light" panose="020B0502040204020203" pitchFamily="34" charset="0"/>
                      </a:endParaRPr>
                    </a:p>
                  </a:txBody>
                  <a:tcPr marL="91427" marR="91427" marT="45713" marB="45713"/>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100" dirty="0">
                        <a:solidFill>
                          <a:schemeClr val="bg1"/>
                        </a:solidFill>
                        <a:latin typeface="+mn-lt"/>
                        <a:cs typeface="Segoe UI Light" panose="020B0502040204020203" pitchFamily="34" charset="0"/>
                      </a:endParaRPr>
                    </a:p>
                  </a:txBody>
                  <a:tcPr/>
                </a:tc>
                <a:tc hMerge="1">
                  <a:txBody>
                    <a:bodyPr/>
                    <a:lstStyle/>
                    <a:p>
                      <a:endParaRPr lang="en-US"/>
                    </a:p>
                  </a:txBody>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100" dirty="0">
                        <a:solidFill>
                          <a:schemeClr val="bg1"/>
                        </a:solidFill>
                        <a:latin typeface="+mn-lt"/>
                        <a:cs typeface="Segoe UI Light" panose="020B0502040204020203" pitchFamily="34" charset="0"/>
                      </a:endParaRPr>
                    </a:p>
                  </a:txBody>
                  <a:tcPr/>
                </a:tc>
                <a:tc hMerge="1">
                  <a:txBody>
                    <a:bodyPr/>
                    <a:lstStyle/>
                    <a:p>
                      <a:pPr marL="0" marR="0" indent="0" algn="ctr" defTabSz="1096173" rtl="0" eaLnBrk="1" fontAlgn="auto" latinLnBrk="0" hangingPunct="1">
                        <a:lnSpc>
                          <a:spcPct val="100000"/>
                        </a:lnSpc>
                        <a:spcBef>
                          <a:spcPts val="0"/>
                        </a:spcBef>
                        <a:spcAft>
                          <a:spcPts val="0"/>
                        </a:spcAft>
                        <a:buClrTx/>
                        <a:buSzTx/>
                        <a:buFontTx/>
                        <a:buNone/>
                        <a:tabLst/>
                        <a:defRPr/>
                      </a:pPr>
                      <a:endParaRPr lang="en-US" sz="1100" dirty="0">
                        <a:solidFill>
                          <a:schemeClr val="bg1"/>
                        </a:solidFill>
                        <a:latin typeface="+mn-lt"/>
                        <a:cs typeface="Segoe UI Light" panose="020B0502040204020203" pitchFamily="34" charset="0"/>
                      </a:endParaRPr>
                    </a:p>
                  </a:txBody>
                  <a:tcPr/>
                </a:tc>
                <a:tc>
                  <a:txBody>
                    <a:bodyPr/>
                    <a:lstStyle/>
                    <a:p>
                      <a:pPr marL="0" marR="0" indent="0" algn="ctr" defTabSz="1096173" rtl="0" eaLnBrk="1" fontAlgn="auto" latinLnBrk="0" hangingPunct="1">
                        <a:lnSpc>
                          <a:spcPct val="100000"/>
                        </a:lnSpc>
                        <a:spcBef>
                          <a:spcPts val="0"/>
                        </a:spcBef>
                        <a:spcAft>
                          <a:spcPts val="0"/>
                        </a:spcAft>
                        <a:buClrTx/>
                        <a:buSzTx/>
                        <a:buFontTx/>
                        <a:buNone/>
                        <a:tabLst/>
                        <a:defRPr/>
                      </a:pPr>
                      <a:r>
                        <a:rPr lang="en-US" sz="1000" dirty="0"/>
                        <a:t>Up to 255 snapshots per volume</a:t>
                      </a:r>
                    </a:p>
                    <a:p>
                      <a:pPr marL="0" marR="0" indent="0" algn="ctr" defTabSz="1096173" rtl="0" eaLnBrk="1" fontAlgn="auto" latinLnBrk="0" hangingPunct="1">
                        <a:lnSpc>
                          <a:spcPct val="100000"/>
                        </a:lnSpc>
                        <a:spcBef>
                          <a:spcPts val="0"/>
                        </a:spcBef>
                        <a:spcAft>
                          <a:spcPts val="0"/>
                        </a:spcAft>
                        <a:buClrTx/>
                        <a:buSzTx/>
                        <a:buFontTx/>
                        <a:buNone/>
                        <a:tabLst/>
                        <a:defRPr/>
                      </a:pPr>
                      <a:r>
                        <a:rPr lang="en-US" sz="1000" dirty="0"/>
                        <a:t>(or transfer to Blob Storage)</a:t>
                      </a:r>
                      <a:endParaRPr lang="en-US" sz="1000" dirty="0">
                        <a:solidFill>
                          <a:schemeClr val="tx1"/>
                        </a:solidFill>
                        <a:latin typeface="+mn-lt"/>
                        <a:cs typeface="Segoe UI Light" panose="020B0502040204020203" pitchFamily="34" charset="0"/>
                      </a:endParaRPr>
                    </a:p>
                  </a:txBody>
                  <a:tcPr marL="91427" marR="91427" marT="45713" marB="45713"/>
                </a:tc>
                <a:extLst>
                  <a:ext uri="{0D108BD9-81ED-4DB2-BD59-A6C34878D82A}">
                    <a16:rowId xmlns:a16="http://schemas.microsoft.com/office/drawing/2014/main" val="1867114113"/>
                  </a:ext>
                </a:extLst>
              </a:tr>
              <a:tr h="248301">
                <a:tc>
                  <a:txBody>
                    <a:bodyPr/>
                    <a:lstStyle/>
                    <a:p>
                      <a:r>
                        <a:rPr lang="en-US" sz="1000" dirty="0"/>
                        <a:t>Point-in-time</a:t>
                      </a:r>
                      <a:r>
                        <a:rPr lang="en-US" sz="1000" baseline="0" dirty="0"/>
                        <a:t> recovery</a:t>
                      </a:r>
                      <a:endParaRPr lang="en-US" sz="1000" dirty="0">
                        <a:solidFill>
                          <a:schemeClr val="tx1"/>
                        </a:solidFill>
                        <a:latin typeface="+mn-lt"/>
                        <a:cs typeface="Segoe UI Light" panose="020B0502040204020203" pitchFamily="34" charset="0"/>
                      </a:endParaRPr>
                    </a:p>
                  </a:txBody>
                  <a:tcPr marL="91427" marR="91427" marT="45713" marB="45713"/>
                </a:tc>
                <a:tc gridSpan="6">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00" dirty="0"/>
                        <a:t>Possible </a:t>
                      </a:r>
                      <a:endParaRPr lang="en-US" sz="1000" dirty="0">
                        <a:solidFill>
                          <a:schemeClr val="tx1"/>
                        </a:solidFill>
                        <a:latin typeface="+mn-lt"/>
                        <a:cs typeface="Segoe UI Light" panose="020B0502040204020203" pitchFamily="34" charset="0"/>
                      </a:endParaRPr>
                    </a:p>
                  </a:txBody>
                  <a:tcPr marL="91427" marR="91427" marT="45713" marB="45713"/>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100" dirty="0">
                        <a:solidFill>
                          <a:schemeClr val="bg1"/>
                        </a:solidFill>
                        <a:latin typeface="+mn-lt"/>
                        <a:cs typeface="Segoe UI Light" panose="020B0502040204020203" pitchFamily="34" charset="0"/>
                      </a:endParaRPr>
                    </a:p>
                  </a:txBody>
                  <a:tcPr/>
                </a:tc>
                <a:tc hMerge="1">
                  <a:txBody>
                    <a:bodyPr/>
                    <a:lstStyle/>
                    <a:p>
                      <a:endParaRPr lang="en-US"/>
                    </a:p>
                  </a:txBody>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100" dirty="0">
                        <a:solidFill>
                          <a:schemeClr val="bg1"/>
                        </a:solidFill>
                        <a:latin typeface="+mn-lt"/>
                        <a:cs typeface="Segoe UI Light" panose="020B0502040204020203" pitchFamily="34" charset="0"/>
                      </a:endParaRPr>
                    </a:p>
                  </a:txBody>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100" dirty="0">
                        <a:solidFill>
                          <a:schemeClr val="bg1"/>
                        </a:solidFill>
                        <a:latin typeface="+mn-lt"/>
                        <a:cs typeface="Segoe UI Light" panose="020B0502040204020203" pitchFamily="34" charset="0"/>
                      </a:endParaRPr>
                    </a:p>
                  </a:txBody>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100" dirty="0">
                        <a:solidFill>
                          <a:schemeClr val="tx1"/>
                        </a:solidFill>
                        <a:latin typeface="+mn-lt"/>
                        <a:cs typeface="Segoe UI Light" panose="020B0502040204020203" pitchFamily="34" charset="0"/>
                      </a:endParaRPr>
                    </a:p>
                  </a:txBody>
                  <a:tcPr/>
                </a:tc>
                <a:extLst>
                  <a:ext uri="{0D108BD9-81ED-4DB2-BD59-A6C34878D82A}">
                    <a16:rowId xmlns:a16="http://schemas.microsoft.com/office/drawing/2014/main" val="193270323"/>
                  </a:ext>
                </a:extLst>
              </a:tr>
              <a:tr h="248301">
                <a:tc>
                  <a:txBody>
                    <a:bodyPr/>
                    <a:lstStyle/>
                    <a:p>
                      <a:r>
                        <a:rPr lang="en-US" sz="1000" dirty="0"/>
                        <a:t>Recovery speed</a:t>
                      </a:r>
                      <a:endParaRPr lang="en-US" sz="1000" dirty="0">
                        <a:solidFill>
                          <a:schemeClr val="tx1"/>
                        </a:solidFill>
                        <a:latin typeface="+mn-lt"/>
                        <a:cs typeface="Segoe UI Light" panose="020B0502040204020203" pitchFamily="34" charset="0"/>
                      </a:endParaRPr>
                    </a:p>
                  </a:txBody>
                  <a:tcPr marL="91427" marR="91427" marT="45713" marB="45713"/>
                </a:tc>
                <a:tc gridSpan="5">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00" dirty="0"/>
                        <a:t>Depend on I/O </a:t>
                      </a:r>
                      <a:r>
                        <a:rPr lang="en-US" sz="1000" baseline="0" dirty="0"/>
                        <a:t>speed of underneath Blob storage or Backup Vault</a:t>
                      </a:r>
                      <a:endParaRPr lang="en-US" sz="1000" dirty="0">
                        <a:solidFill>
                          <a:schemeClr val="tx1"/>
                        </a:solidFill>
                        <a:latin typeface="+mn-lt"/>
                        <a:cs typeface="Segoe UI Light" panose="020B0502040204020203" pitchFamily="34" charset="0"/>
                      </a:endParaRPr>
                    </a:p>
                  </a:txBody>
                  <a:tcPr marL="91427" marR="91427" marT="45713" marB="45713"/>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100" dirty="0">
                        <a:solidFill>
                          <a:schemeClr val="bg1"/>
                        </a:solidFill>
                        <a:latin typeface="+mn-lt"/>
                        <a:cs typeface="Segoe UI Light" panose="020B0502040204020203" pitchFamily="34" charset="0"/>
                      </a:endParaRPr>
                    </a:p>
                  </a:txBody>
                  <a:tcPr/>
                </a:tc>
                <a:tc hMerge="1">
                  <a:txBody>
                    <a:bodyPr/>
                    <a:lstStyle/>
                    <a:p>
                      <a:endParaRPr lang="en-US"/>
                    </a:p>
                  </a:txBody>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100" dirty="0">
                        <a:solidFill>
                          <a:schemeClr val="bg1"/>
                        </a:solidFill>
                        <a:latin typeface="+mn-lt"/>
                        <a:cs typeface="Segoe UI Light" panose="020B0502040204020203" pitchFamily="34" charset="0"/>
                      </a:endParaRPr>
                    </a:p>
                  </a:txBody>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100" dirty="0">
                        <a:solidFill>
                          <a:schemeClr val="bg1"/>
                        </a:solidFill>
                        <a:latin typeface="+mn-lt"/>
                        <a:cs typeface="Segoe UI Light" panose="020B0502040204020203" pitchFamily="34"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00" dirty="0"/>
                        <a:t>Fast</a:t>
                      </a:r>
                      <a:endParaRPr lang="en-US" sz="1000" dirty="0">
                        <a:solidFill>
                          <a:schemeClr val="tx1"/>
                        </a:solidFill>
                        <a:latin typeface="+mn-lt"/>
                        <a:cs typeface="Segoe UI Light" panose="020B0502040204020203" pitchFamily="34" charset="0"/>
                      </a:endParaRPr>
                    </a:p>
                  </a:txBody>
                  <a:tcPr marL="91427" marR="91427" marT="45713" marB="45713"/>
                </a:tc>
                <a:extLst>
                  <a:ext uri="{0D108BD9-81ED-4DB2-BD59-A6C34878D82A}">
                    <a16:rowId xmlns:a16="http://schemas.microsoft.com/office/drawing/2014/main" val="10009"/>
                  </a:ext>
                </a:extLst>
              </a:tr>
              <a:tr h="248301">
                <a:tc>
                  <a:txBody>
                    <a:bodyPr/>
                    <a:lstStyle/>
                    <a:p>
                      <a:r>
                        <a:rPr lang="en-US" sz="1000" dirty="0"/>
                        <a:t>Monitoring/</a:t>
                      </a:r>
                      <a:r>
                        <a:rPr lang="en-US" sz="1000" baseline="0" dirty="0"/>
                        <a:t>alerting console</a:t>
                      </a:r>
                      <a:endParaRPr lang="en-US" sz="1000" dirty="0">
                        <a:solidFill>
                          <a:schemeClr val="tx1"/>
                        </a:solidFill>
                        <a:latin typeface="+mn-lt"/>
                        <a:cs typeface="Segoe UI Light" panose="020B0502040204020203" pitchFamily="34" charset="0"/>
                      </a:endParaRPr>
                    </a:p>
                  </a:txBody>
                  <a:tcPr marL="91427" marR="91427" marT="45713" marB="45713"/>
                </a:tc>
                <a:tc>
                  <a:txBody>
                    <a:bodyPr/>
                    <a:lstStyle/>
                    <a:p>
                      <a:pPr algn="ctr"/>
                      <a:r>
                        <a:rPr lang="en-US" sz="1000" dirty="0"/>
                        <a:t>Database console</a:t>
                      </a:r>
                      <a:endParaRPr lang="en-US" sz="1000" dirty="0">
                        <a:solidFill>
                          <a:schemeClr val="tx1"/>
                        </a:solidFill>
                        <a:latin typeface="+mn-lt"/>
                        <a:cs typeface="Segoe UI Light" panose="020B0502040204020203" pitchFamily="34" charset="0"/>
                      </a:endParaRPr>
                    </a:p>
                  </a:txBody>
                  <a:tcPr marL="91427" marR="91427" marT="45713" marB="45713"/>
                </a:tc>
                <a:tc gridSpan="2">
                  <a:txBody>
                    <a:bodyPr/>
                    <a:lstStyle/>
                    <a:p>
                      <a:pPr algn="ctr"/>
                      <a:r>
                        <a:rPr lang="en-US" sz="1000" dirty="0"/>
                        <a:t>Azure Backup Server Console</a:t>
                      </a:r>
                      <a:endParaRPr lang="en-US" sz="1000" dirty="0">
                        <a:solidFill>
                          <a:schemeClr val="tx1"/>
                        </a:solidFill>
                        <a:latin typeface="+mn-lt"/>
                        <a:cs typeface="Segoe UI Light" panose="020B0502040204020203" pitchFamily="34" charset="0"/>
                      </a:endParaRPr>
                    </a:p>
                  </a:txBody>
                  <a:tcPr marL="91427" marR="91427" marT="45713" marB="45713"/>
                </a:tc>
                <a:tc hMerge="1">
                  <a:txBody>
                    <a:bodyPr/>
                    <a:lstStyle/>
                    <a:p>
                      <a:endParaRPr lang="en-US"/>
                    </a:p>
                  </a:txBody>
                  <a:tcPr/>
                </a:tc>
                <a:tc>
                  <a:txBody>
                    <a:bodyPr/>
                    <a:lstStyle/>
                    <a:p>
                      <a:pPr algn="ctr"/>
                      <a:r>
                        <a:rPr lang="en-US" sz="1000" dirty="0"/>
                        <a:t>Backup Server Console</a:t>
                      </a:r>
                      <a:endParaRPr lang="en-US" sz="1000" dirty="0">
                        <a:solidFill>
                          <a:schemeClr val="tx1"/>
                        </a:solidFill>
                        <a:latin typeface="+mn-lt"/>
                        <a:cs typeface="Segoe UI Light" panose="020B0502040204020203" pitchFamily="34" charset="0"/>
                      </a:endParaRPr>
                    </a:p>
                  </a:txBody>
                  <a:tcPr marL="91427" marR="91427" marT="45713" marB="45713"/>
                </a:tc>
                <a:tc>
                  <a:txBody>
                    <a:bodyPr/>
                    <a:lstStyle/>
                    <a:p>
                      <a:pPr algn="ctr"/>
                      <a:r>
                        <a:rPr lang="en-US" sz="1000" dirty="0"/>
                        <a:t>Azure Management Portal</a:t>
                      </a:r>
                      <a:endParaRPr lang="en-US" sz="1000" dirty="0">
                        <a:solidFill>
                          <a:schemeClr val="tx1"/>
                        </a:solidFill>
                        <a:latin typeface="+mn-lt"/>
                        <a:cs typeface="Segoe UI Light" panose="020B0502040204020203" pitchFamily="34" charset="0"/>
                      </a:endParaRPr>
                    </a:p>
                  </a:txBody>
                  <a:tcPr marL="91427" marR="91427" marT="45713" marB="45713"/>
                </a:tc>
                <a:tc>
                  <a:txBody>
                    <a:bodyPr/>
                    <a:lstStyle/>
                    <a:p>
                      <a:pPr algn="ctr"/>
                      <a:r>
                        <a:rPr lang="en-US" sz="1000" dirty="0"/>
                        <a:t>Script</a:t>
                      </a:r>
                      <a:endParaRPr lang="en-US" sz="1000" dirty="0">
                        <a:solidFill>
                          <a:schemeClr val="tx1"/>
                        </a:solidFill>
                        <a:latin typeface="+mn-lt"/>
                        <a:cs typeface="Segoe UI Light" panose="020B0502040204020203" pitchFamily="34" charset="0"/>
                      </a:endParaRPr>
                    </a:p>
                  </a:txBody>
                  <a:tcPr marL="91427" marR="91427" marT="45713" marB="45713"/>
                </a:tc>
                <a:extLst>
                  <a:ext uri="{0D108BD9-81ED-4DB2-BD59-A6C34878D82A}">
                    <a16:rowId xmlns:a16="http://schemas.microsoft.com/office/drawing/2014/main" val="10011"/>
                  </a:ext>
                </a:extLst>
              </a:tr>
              <a:tr h="248301">
                <a:tc>
                  <a:txBody>
                    <a:bodyPr/>
                    <a:lstStyle/>
                    <a:p>
                      <a:r>
                        <a:rPr lang="en-US" sz="1000" dirty="0"/>
                        <a:t>Reporting</a:t>
                      </a:r>
                      <a:endParaRPr lang="en-US" sz="1000" dirty="0">
                        <a:solidFill>
                          <a:schemeClr val="tx1"/>
                        </a:solidFill>
                        <a:latin typeface="+mn-lt"/>
                        <a:cs typeface="Segoe UI Light" panose="020B0502040204020203" pitchFamily="34" charset="0"/>
                      </a:endParaRPr>
                    </a:p>
                  </a:txBody>
                  <a:tcPr marL="91427" marR="91427" marT="45713" marB="45713"/>
                </a:tc>
                <a:tc>
                  <a:txBody>
                    <a:bodyPr/>
                    <a:lstStyle/>
                    <a:p>
                      <a:pPr algn="ctr"/>
                      <a:r>
                        <a:rPr lang="en-US" sz="1000" dirty="0"/>
                        <a:t>Database console</a:t>
                      </a:r>
                      <a:endParaRPr lang="en-US" sz="1000" dirty="0">
                        <a:solidFill>
                          <a:schemeClr val="tx1"/>
                        </a:solidFill>
                        <a:latin typeface="+mn-lt"/>
                        <a:cs typeface="Segoe UI Light" panose="020B0502040204020203" pitchFamily="34" charset="0"/>
                      </a:endParaRPr>
                    </a:p>
                  </a:txBody>
                  <a:tcPr marL="91427" marR="91427" marT="45713" marB="45713"/>
                </a:tc>
                <a:tc gridSpan="2">
                  <a:txBody>
                    <a:bodyPr/>
                    <a:lstStyle/>
                    <a:p>
                      <a:pPr algn="ctr"/>
                      <a:r>
                        <a:rPr lang="en-US" sz="1000" dirty="0"/>
                        <a:t>System</a:t>
                      </a:r>
                      <a:r>
                        <a:rPr lang="en-US" sz="1000" baseline="0" dirty="0"/>
                        <a:t> Center Service Manager</a:t>
                      </a:r>
                      <a:endParaRPr lang="en-US" sz="1000" dirty="0">
                        <a:solidFill>
                          <a:schemeClr val="tx1"/>
                        </a:solidFill>
                        <a:latin typeface="+mn-lt"/>
                        <a:cs typeface="Segoe UI Light" panose="020B0502040204020203" pitchFamily="34" charset="0"/>
                      </a:endParaRPr>
                    </a:p>
                  </a:txBody>
                  <a:tcPr marL="91427" marR="91427" marT="45713" marB="45713"/>
                </a:tc>
                <a:tc hMerge="1">
                  <a:txBody>
                    <a:bodyPr/>
                    <a:lstStyle/>
                    <a:p>
                      <a:endParaRPr lang="en-US"/>
                    </a:p>
                  </a:txBody>
                  <a:tcPr/>
                </a:tc>
                <a:tc>
                  <a:txBody>
                    <a:bodyPr/>
                    <a:lstStyle/>
                    <a:p>
                      <a:pPr algn="ctr"/>
                      <a:r>
                        <a:rPr lang="en-US" sz="1000" dirty="0"/>
                        <a:t>Backup Server Reporting</a:t>
                      </a:r>
                      <a:endParaRPr lang="en-US" sz="1000" dirty="0">
                        <a:solidFill>
                          <a:schemeClr val="tx1"/>
                        </a:solidFill>
                        <a:latin typeface="+mn-lt"/>
                        <a:cs typeface="Segoe UI Light" panose="020B0502040204020203" pitchFamily="34" charset="0"/>
                      </a:endParaRPr>
                    </a:p>
                  </a:txBody>
                  <a:tcPr marL="91427" marR="91427" marT="45713" marB="45713"/>
                </a:tc>
                <a:tc>
                  <a:txBody>
                    <a:bodyPr/>
                    <a:lstStyle/>
                    <a:p>
                      <a:pPr algn="ctr"/>
                      <a:r>
                        <a:rPr lang="en-US" sz="1000" dirty="0"/>
                        <a:t>None</a:t>
                      </a:r>
                      <a:endParaRPr lang="en-US" sz="1000" dirty="0">
                        <a:solidFill>
                          <a:schemeClr val="tx1"/>
                        </a:solidFill>
                        <a:latin typeface="+mn-lt"/>
                        <a:cs typeface="Segoe UI Light" panose="020B0502040204020203" pitchFamily="34" charset="0"/>
                      </a:endParaRPr>
                    </a:p>
                  </a:txBody>
                  <a:tcPr marL="91427" marR="91427" marT="45713" marB="45713"/>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dirty="0"/>
                        <a:t>Script</a:t>
                      </a:r>
                      <a:endParaRPr lang="en-US" sz="1000" dirty="0">
                        <a:solidFill>
                          <a:schemeClr val="tx1"/>
                        </a:solidFill>
                        <a:latin typeface="+mn-lt"/>
                        <a:cs typeface="Segoe UI Light" panose="020B0502040204020203" pitchFamily="34" charset="0"/>
                      </a:endParaRPr>
                    </a:p>
                  </a:txBody>
                  <a:tcPr marL="91427" marR="91427" marT="45713" marB="45713"/>
                </a:tc>
                <a:extLst>
                  <a:ext uri="{0D108BD9-81ED-4DB2-BD59-A6C34878D82A}">
                    <a16:rowId xmlns:a16="http://schemas.microsoft.com/office/drawing/2014/main" val="3115438603"/>
                  </a:ext>
                </a:extLst>
              </a:tr>
              <a:tr h="248301">
                <a:tc>
                  <a:txBody>
                    <a:bodyPr/>
                    <a:lstStyle/>
                    <a:p>
                      <a:r>
                        <a:rPr lang="en-US" sz="1000" dirty="0"/>
                        <a:t>Licensing</a:t>
                      </a:r>
                      <a:endParaRPr lang="en-US" sz="1000" dirty="0">
                        <a:solidFill>
                          <a:schemeClr val="tx1"/>
                        </a:solidFill>
                        <a:latin typeface="+mn-lt"/>
                        <a:cs typeface="Segoe UI Light" panose="020B0502040204020203" pitchFamily="34" charset="0"/>
                      </a:endParaRPr>
                    </a:p>
                  </a:txBody>
                  <a:tcPr marL="91427" marR="91427" marT="45713" marB="45713"/>
                </a:tc>
                <a:tc>
                  <a:txBody>
                    <a:bodyPr/>
                    <a:lstStyle/>
                    <a:p>
                      <a:pPr algn="ctr"/>
                      <a:r>
                        <a:rPr lang="en-US" sz="1000" dirty="0"/>
                        <a:t>Built-in</a:t>
                      </a:r>
                      <a:endParaRPr lang="en-US" sz="1000" dirty="0">
                        <a:solidFill>
                          <a:schemeClr val="tx1"/>
                        </a:solidFill>
                        <a:latin typeface="+mn-lt"/>
                        <a:cs typeface="Segoe UI Light" panose="020B0502040204020203" pitchFamily="34" charset="0"/>
                      </a:endParaRPr>
                    </a:p>
                  </a:txBody>
                  <a:tcPr marL="91427" marR="91427" marT="45713" marB="45713"/>
                </a:tc>
                <a:tc gridSpan="2">
                  <a:txBody>
                    <a:bodyPr/>
                    <a:lstStyle/>
                    <a:p>
                      <a:pPr algn="ctr"/>
                      <a:r>
                        <a:rPr lang="en-US" sz="1000" dirty="0"/>
                        <a:t>Pay-per-use on Azure (</a:t>
                      </a:r>
                      <a:r>
                        <a:rPr lang="en-US" sz="1000" dirty="0">
                          <a:hlinkClick r:id="rId8"/>
                        </a:rPr>
                        <a:t>link</a:t>
                      </a:r>
                      <a:r>
                        <a:rPr lang="en-US" sz="1000" dirty="0"/>
                        <a:t>)</a:t>
                      </a:r>
                      <a:endParaRPr lang="en-US" sz="1000" dirty="0">
                        <a:solidFill>
                          <a:schemeClr val="tx1"/>
                        </a:solidFill>
                        <a:latin typeface="+mn-lt"/>
                        <a:cs typeface="Segoe UI Light" panose="020B0502040204020203" pitchFamily="34" charset="0"/>
                      </a:endParaRPr>
                    </a:p>
                  </a:txBody>
                  <a:tcPr marL="91427" marR="91427" marT="45713" marB="45713"/>
                </a:tc>
                <a:tc hMerge="1">
                  <a:txBody>
                    <a:bodyPr/>
                    <a:lstStyle/>
                    <a:p>
                      <a:endParaRPr lang="en-US"/>
                    </a:p>
                  </a:txBody>
                  <a:tcPr/>
                </a:tc>
                <a:tc>
                  <a:txBody>
                    <a:bodyPr/>
                    <a:lstStyle/>
                    <a:p>
                      <a:pPr algn="ctr"/>
                      <a:r>
                        <a:rPr lang="en-US" sz="1000" dirty="0"/>
                        <a:t>Check vendor</a:t>
                      </a:r>
                      <a:endParaRPr lang="en-US" sz="1000" dirty="0">
                        <a:solidFill>
                          <a:schemeClr val="tx1"/>
                        </a:solidFill>
                        <a:latin typeface="+mn-lt"/>
                        <a:cs typeface="Segoe UI Light" panose="020B0502040204020203" pitchFamily="34" charset="0"/>
                      </a:endParaRPr>
                    </a:p>
                  </a:txBody>
                  <a:tcPr marL="91427" marR="91427" marT="45713" marB="45713"/>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dirty="0">
                          <a:ln>
                            <a:noFill/>
                          </a:ln>
                          <a:effectLst/>
                          <a:uLnTx/>
                          <a:uFillTx/>
                        </a:rPr>
                        <a:t>Pay-per-use on Azure (</a:t>
                      </a:r>
                      <a:r>
                        <a:rPr kumimoji="0" lang="en-US" sz="1000" u="none" strike="noStrike" kern="1200" cap="none" spc="0" normalizeH="0" baseline="0" noProof="0" dirty="0">
                          <a:ln>
                            <a:noFill/>
                          </a:ln>
                          <a:effectLst/>
                          <a:uLnTx/>
                          <a:uFillTx/>
                          <a:hlinkClick r:id="rId8"/>
                        </a:rPr>
                        <a:t>link</a:t>
                      </a:r>
                      <a:r>
                        <a:rPr kumimoji="0" lang="en-US" sz="1000" u="none" strike="noStrike" kern="1200" cap="none" spc="0" normalizeH="0" baseline="0" noProof="0" dirty="0">
                          <a:ln>
                            <a:noFill/>
                          </a:ln>
                          <a:effectLst/>
                          <a:uLnTx/>
                          <a:uFillTx/>
                        </a:rPr>
                        <a:t>)</a:t>
                      </a:r>
                      <a:endParaRPr lang="en-US" sz="1800" dirty="0">
                        <a:solidFill>
                          <a:schemeClr val="tx1"/>
                        </a:solidFill>
                      </a:endParaRPr>
                    </a:p>
                  </a:txBody>
                  <a:tcPr marL="91427" marR="91427" marT="45713" marB="45713"/>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1000" dirty="0"/>
                        <a:t>Built-in</a:t>
                      </a:r>
                      <a:endParaRPr lang="en-US" sz="1000" dirty="0">
                        <a:solidFill>
                          <a:schemeClr val="tx1"/>
                        </a:solidFill>
                      </a:endParaRPr>
                    </a:p>
                  </a:txBody>
                  <a:tcPr marL="91427" marR="91427" marT="45713" marB="45713"/>
                </a:tc>
                <a:extLst>
                  <a:ext uri="{0D108BD9-81ED-4DB2-BD59-A6C34878D82A}">
                    <a16:rowId xmlns:a16="http://schemas.microsoft.com/office/drawing/2014/main" val="10012"/>
                  </a:ext>
                </a:extLst>
              </a:tr>
            </a:tbl>
          </a:graphicData>
        </a:graphic>
      </p:graphicFrame>
      <p:sp>
        <p:nvSpPr>
          <p:cNvPr id="4" name="Rectangle 3">
            <a:extLst>
              <a:ext uri="{FF2B5EF4-FFF2-40B4-BE49-F238E27FC236}">
                <a16:creationId xmlns:a16="http://schemas.microsoft.com/office/drawing/2014/main" id="{448F58A6-E89A-4C68-9610-301D278CE6BF}"/>
              </a:ext>
            </a:extLst>
          </p:cNvPr>
          <p:cNvSpPr/>
          <p:nvPr/>
        </p:nvSpPr>
        <p:spPr bwMode="auto">
          <a:xfrm>
            <a:off x="2088401" y="632954"/>
            <a:ext cx="3660401" cy="6105703"/>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Rectangle 4">
            <a:extLst>
              <a:ext uri="{FF2B5EF4-FFF2-40B4-BE49-F238E27FC236}">
                <a16:creationId xmlns:a16="http://schemas.microsoft.com/office/drawing/2014/main" id="{8389A69E-D1E3-4ECD-A441-1B6FB2E24CE8}"/>
              </a:ext>
            </a:extLst>
          </p:cNvPr>
          <p:cNvSpPr/>
          <p:nvPr/>
        </p:nvSpPr>
        <p:spPr bwMode="auto">
          <a:xfrm>
            <a:off x="7616353" y="656411"/>
            <a:ext cx="2270469" cy="6105703"/>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7285062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1000"/>
                                        <p:tgtEl>
                                          <p:spTgt spid="5"/>
                                        </p:tgtEl>
                                      </p:cBhvr>
                                    </p:animEffect>
                                    <p:anim calcmode="lin" valueType="num">
                                      <p:cBhvr>
                                        <p:cTn id="14" dur="1000" fill="hold"/>
                                        <p:tgtEl>
                                          <p:spTgt spid="5"/>
                                        </p:tgtEl>
                                        <p:attrNameLst>
                                          <p:attrName>ppt_x</p:attrName>
                                        </p:attrNameLst>
                                      </p:cBhvr>
                                      <p:tavLst>
                                        <p:tav tm="0">
                                          <p:val>
                                            <p:strVal val="#ppt_x"/>
                                          </p:val>
                                        </p:tav>
                                        <p:tav tm="100000">
                                          <p:val>
                                            <p:strVal val="#ppt_x"/>
                                          </p:val>
                                        </p:tav>
                                      </p:tavLst>
                                    </p:anim>
                                    <p:anim calcmode="lin" valueType="num">
                                      <p:cBhvr>
                                        <p:cTn id="15"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D0B9C8-0117-490B-8117-54CE70CC6B78}"/>
              </a:ext>
            </a:extLst>
          </p:cNvPr>
          <p:cNvSpPr>
            <a:spLocks noGrp="1"/>
          </p:cNvSpPr>
          <p:nvPr>
            <p:ph type="title"/>
          </p:nvPr>
        </p:nvSpPr>
        <p:spPr/>
        <p:txBody>
          <a:bodyPr/>
          <a:lstStyle/>
          <a:p>
            <a:r>
              <a:rPr lang="en-US" sz="2800" spc="0" dirty="0">
                <a:ln>
                  <a:noFill/>
                </a:ln>
                <a:solidFill>
                  <a:srgbClr val="FFFFFF"/>
                </a:solidFill>
                <a:latin typeface="Segoe UI Light" panose="020B0502040204020203" pitchFamily="34" charset="0"/>
                <a:cs typeface="Segoe UI Light" panose="020B0502040204020203" pitchFamily="34" charset="0"/>
              </a:rPr>
              <a:t>Disaster Recovery Solutions for LOB applications/SAP on Azure</a:t>
            </a:r>
            <a:br>
              <a:rPr lang="en-US" sz="2800" spc="0" dirty="0">
                <a:ln>
                  <a:noFill/>
                </a:ln>
                <a:solidFill>
                  <a:srgbClr val="FFFFFF"/>
                </a:solidFill>
                <a:latin typeface="Segoe UI Light" panose="020B0502040204020203" pitchFamily="34" charset="0"/>
                <a:cs typeface="Segoe UI Light" panose="020B0502040204020203" pitchFamily="34" charset="0"/>
              </a:rPr>
            </a:br>
            <a:endParaRPr lang="en-US" sz="2800" dirty="0"/>
          </a:p>
        </p:txBody>
      </p:sp>
      <p:sp>
        <p:nvSpPr>
          <p:cNvPr id="12" name="Content Placeholder 2">
            <a:extLst>
              <a:ext uri="{FF2B5EF4-FFF2-40B4-BE49-F238E27FC236}">
                <a16:creationId xmlns:a16="http://schemas.microsoft.com/office/drawing/2014/main" id="{228A5E0B-5DC3-4BE2-BB9F-8203E7A09C6A}"/>
              </a:ext>
            </a:extLst>
          </p:cNvPr>
          <p:cNvSpPr txBox="1">
            <a:spLocks/>
          </p:cNvSpPr>
          <p:nvPr/>
        </p:nvSpPr>
        <p:spPr>
          <a:xfrm>
            <a:off x="568047" y="3948373"/>
            <a:ext cx="10757098" cy="1441498"/>
          </a:xfrm>
          <a:prstGeom prst="rect">
            <a:avLst/>
          </a:prstGeom>
        </p:spPr>
        <p:txBody>
          <a:bodyPr>
            <a:no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514190" indent="-514190" algn="ctr">
              <a:buFont typeface="+mj-lt"/>
              <a:buAutoNum type="arabicPeriod"/>
            </a:pPr>
            <a:r>
              <a:rPr lang="en-US" sz="3200" dirty="0">
                <a:solidFill>
                  <a:schemeClr val="tx1"/>
                </a:solidFill>
              </a:rPr>
              <a:t>Database Replication (e.g. SQL Server AlwaysOn)</a:t>
            </a:r>
            <a:br>
              <a:rPr lang="en-US" sz="3200" dirty="0">
                <a:solidFill>
                  <a:schemeClr val="tx1"/>
                </a:solidFill>
              </a:rPr>
            </a:br>
            <a:endParaRPr lang="en-US" sz="3200" dirty="0">
              <a:solidFill>
                <a:schemeClr val="tx1"/>
              </a:solidFill>
            </a:endParaRPr>
          </a:p>
          <a:p>
            <a:pPr marL="514190" indent="-514190" algn="ctr">
              <a:buFont typeface="+mj-lt"/>
              <a:buAutoNum type="arabicPeriod"/>
            </a:pPr>
            <a:r>
              <a:rPr lang="en-US" sz="3200" dirty="0">
                <a:solidFill>
                  <a:schemeClr val="tx1"/>
                </a:solidFill>
              </a:rPr>
              <a:t>File Replication (e.g. File Copy)</a:t>
            </a:r>
          </a:p>
          <a:p>
            <a:pPr marL="514190" indent="-514190" algn="ctr">
              <a:buFont typeface="+mj-lt"/>
              <a:buAutoNum type="arabicPeriod"/>
            </a:pPr>
            <a:endParaRPr lang="en-US" sz="3200" dirty="0">
              <a:solidFill>
                <a:schemeClr val="tx1"/>
              </a:solidFill>
            </a:endParaRPr>
          </a:p>
          <a:p>
            <a:pPr marL="514190" indent="-514190" algn="ctr">
              <a:buFont typeface="+mj-lt"/>
              <a:buAutoNum type="arabicPeriod"/>
            </a:pPr>
            <a:r>
              <a:rPr lang="en-US" sz="3200" dirty="0">
                <a:solidFill>
                  <a:schemeClr val="tx1"/>
                </a:solidFill>
              </a:rPr>
              <a:t>VM Replication (Azure Site Recovery)</a:t>
            </a:r>
          </a:p>
        </p:txBody>
      </p:sp>
      <p:sp>
        <p:nvSpPr>
          <p:cNvPr id="13" name="Rectangle 12">
            <a:extLst>
              <a:ext uri="{FF2B5EF4-FFF2-40B4-BE49-F238E27FC236}">
                <a16:creationId xmlns:a16="http://schemas.microsoft.com/office/drawing/2014/main" id="{CD1E3C74-9954-4E3E-AE87-493AE74D8B4F}"/>
              </a:ext>
            </a:extLst>
          </p:cNvPr>
          <p:cNvSpPr/>
          <p:nvPr/>
        </p:nvSpPr>
        <p:spPr>
          <a:xfrm>
            <a:off x="6499700" y="1028248"/>
            <a:ext cx="5333913" cy="2785709"/>
          </a:xfrm>
          <a:prstGeom prst="rect">
            <a:avLst/>
          </a:prstGeom>
          <a:solidFill>
            <a:schemeClr val="accent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1" indent="0" algn="l" defTabSz="912768" rtl="0" eaLnBrk="1" fontAlgn="auto" latinLnBrk="0" hangingPunct="1">
              <a:lnSpc>
                <a:spcPct val="100000"/>
              </a:lnSpc>
              <a:spcBef>
                <a:spcPts val="0"/>
              </a:spcBef>
              <a:spcAft>
                <a:spcPts val="0"/>
              </a:spcAft>
              <a:buClrTx/>
              <a:buSzTx/>
              <a:buFontTx/>
              <a:buNone/>
              <a:tabLst/>
              <a:defRPr/>
            </a:pPr>
            <a:r>
              <a:rPr kumimoji="0" lang="en-US" sz="30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     IT requirements </a:t>
            </a:r>
            <a:br>
              <a:rPr kumimoji="0" lang="en-US" sz="30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br>
            <a:endParaRPr kumimoji="0" lang="en-US" sz="15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456387" marR="0" lvl="1" indent="-457057" algn="l" defTabSz="912768" rtl="0" eaLnBrk="1" fontAlgn="auto" latinLnBrk="0" hangingPunct="1">
              <a:lnSpc>
                <a:spcPct val="100000"/>
              </a:lnSpc>
              <a:spcBef>
                <a:spcPts val="0"/>
              </a:spcBef>
              <a:spcAft>
                <a:spcPts val="0"/>
              </a:spcAft>
              <a:buClrTx/>
              <a:buSzTx/>
              <a:buFont typeface="+mj-lt"/>
              <a:buAutoNum type="arabicPeriod"/>
              <a:tabLst/>
              <a:defRPr/>
            </a:pPr>
            <a:r>
              <a:rPr kumimoji="0" lang="en-US" sz="20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Production environment is on virtualization, bare metal or cloud</a:t>
            </a:r>
          </a:p>
          <a:p>
            <a:pPr marL="456387" marR="0" lvl="1" indent="-457057" algn="l" defTabSz="912768" rtl="0" eaLnBrk="1" fontAlgn="auto" latinLnBrk="0" hangingPunct="1">
              <a:lnSpc>
                <a:spcPct val="100000"/>
              </a:lnSpc>
              <a:spcBef>
                <a:spcPts val="0"/>
              </a:spcBef>
              <a:spcAft>
                <a:spcPts val="0"/>
              </a:spcAft>
              <a:buClrTx/>
              <a:buSzTx/>
              <a:buFont typeface="+mj-lt"/>
              <a:buAutoNum type="arabicPeriod"/>
              <a:tabLst/>
              <a:defRPr/>
            </a:pPr>
            <a:r>
              <a:rPr kumimoji="0" lang="en-US" sz="20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Minimum overhead on Production systems and network</a:t>
            </a:r>
          </a:p>
          <a:p>
            <a:pPr marL="456387" marR="0" lvl="1" indent="-457057" algn="l" defTabSz="912768" rtl="0" eaLnBrk="1" fontAlgn="auto" latinLnBrk="0" hangingPunct="1">
              <a:lnSpc>
                <a:spcPct val="100000"/>
              </a:lnSpc>
              <a:spcBef>
                <a:spcPts val="0"/>
              </a:spcBef>
              <a:spcAft>
                <a:spcPts val="0"/>
              </a:spcAft>
              <a:buClrTx/>
              <a:buSzTx/>
              <a:buFont typeface="+mj-lt"/>
              <a:buAutoNum type="arabicPeriod"/>
              <a:tabLst/>
              <a:defRPr/>
            </a:pPr>
            <a:r>
              <a:rPr kumimoji="0" lang="en-US" sz="20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Retire traditional SAN/Tape-based solutions </a:t>
            </a:r>
          </a:p>
        </p:txBody>
      </p:sp>
      <p:sp>
        <p:nvSpPr>
          <p:cNvPr id="14" name="Rectangle 13">
            <a:extLst>
              <a:ext uri="{FF2B5EF4-FFF2-40B4-BE49-F238E27FC236}">
                <a16:creationId xmlns:a16="http://schemas.microsoft.com/office/drawing/2014/main" id="{1FDFB358-0174-424F-B527-48296AF78F09}"/>
              </a:ext>
            </a:extLst>
          </p:cNvPr>
          <p:cNvSpPr/>
          <p:nvPr/>
        </p:nvSpPr>
        <p:spPr>
          <a:xfrm>
            <a:off x="730008" y="1028251"/>
            <a:ext cx="5333913" cy="2785708"/>
          </a:xfrm>
          <a:prstGeom prst="rect">
            <a:avLst/>
          </a:prstGeom>
          <a:solidFill>
            <a:schemeClr val="accent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457057" algn="l" defTabSz="912768" rtl="0" eaLnBrk="1" fontAlgn="auto" latinLnBrk="0" hangingPunct="1">
              <a:lnSpc>
                <a:spcPct val="100000"/>
              </a:lnSpc>
              <a:spcBef>
                <a:spcPts val="0"/>
              </a:spcBef>
              <a:spcAft>
                <a:spcPts val="0"/>
              </a:spcAft>
              <a:buClrTx/>
              <a:buSzTx/>
              <a:buFontTx/>
              <a:buNone/>
              <a:tabLst/>
              <a:defRPr/>
            </a:pPr>
            <a:r>
              <a:rPr kumimoji="0" lang="en-US" sz="30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     Business requirements</a:t>
            </a:r>
            <a:br>
              <a:rPr kumimoji="0" lang="en-US" sz="30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br>
            <a:r>
              <a:rPr kumimoji="0" lang="en-US" sz="15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 </a:t>
            </a:r>
          </a:p>
          <a:p>
            <a:pPr marL="342792" marR="0" lvl="1" indent="-342792" algn="l" defTabSz="912768" rtl="0" eaLnBrk="1" fontAlgn="auto" latinLnBrk="0" hangingPunct="1">
              <a:lnSpc>
                <a:spcPct val="100000"/>
              </a:lnSpc>
              <a:spcBef>
                <a:spcPts val="0"/>
              </a:spcBef>
              <a:spcAft>
                <a:spcPts val="0"/>
              </a:spcAft>
              <a:buClrTx/>
              <a:buSzTx/>
              <a:buFont typeface="+mj-lt"/>
              <a:buAutoNum type="arabicPeriod"/>
              <a:tabLst/>
              <a:defRPr/>
            </a:pPr>
            <a:r>
              <a:rPr kumimoji="0" lang="en-US" sz="20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Minimum data loss in case of a disaster</a:t>
            </a:r>
          </a:p>
          <a:p>
            <a:pPr marL="342792" marR="0" lvl="1" indent="-342792" algn="l" defTabSz="912768" rtl="0" eaLnBrk="1" fontAlgn="auto" latinLnBrk="0" hangingPunct="1">
              <a:lnSpc>
                <a:spcPct val="100000"/>
              </a:lnSpc>
              <a:spcBef>
                <a:spcPts val="0"/>
              </a:spcBef>
              <a:spcAft>
                <a:spcPts val="0"/>
              </a:spcAft>
              <a:buClrTx/>
              <a:buSzTx/>
              <a:buFont typeface="+mj-lt"/>
              <a:buAutoNum type="arabicPeriod"/>
              <a:tabLst/>
              <a:defRPr/>
            </a:pPr>
            <a:r>
              <a:rPr kumimoji="0" lang="en-US" sz="20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Failover complete within hours including SAP application layer</a:t>
            </a:r>
          </a:p>
          <a:p>
            <a:pPr marL="342792" marR="0" lvl="1" indent="-342792" algn="l" defTabSz="912768" rtl="0" eaLnBrk="1" fontAlgn="auto" latinLnBrk="0" hangingPunct="1">
              <a:lnSpc>
                <a:spcPct val="100000"/>
              </a:lnSpc>
              <a:spcBef>
                <a:spcPts val="0"/>
              </a:spcBef>
              <a:spcAft>
                <a:spcPts val="0"/>
              </a:spcAft>
              <a:buClrTx/>
              <a:buSzTx/>
              <a:buFont typeface="+mj-lt"/>
              <a:buAutoNum type="arabicPeriod"/>
              <a:tabLst/>
              <a:defRPr/>
            </a:pPr>
            <a:r>
              <a:rPr kumimoji="0" lang="en-US" sz="20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Clear failover process</a:t>
            </a:r>
          </a:p>
          <a:p>
            <a:pPr marL="342792" marR="0" lvl="1" indent="-342792" algn="l" defTabSz="912768" rtl="0" eaLnBrk="1" fontAlgn="auto" latinLnBrk="0" hangingPunct="1">
              <a:lnSpc>
                <a:spcPct val="100000"/>
              </a:lnSpc>
              <a:spcBef>
                <a:spcPts val="0"/>
              </a:spcBef>
              <a:spcAft>
                <a:spcPts val="0"/>
              </a:spcAft>
              <a:buClrTx/>
              <a:buSzTx/>
              <a:buFont typeface="+mj-lt"/>
              <a:buAutoNum type="arabicPeriod"/>
              <a:tabLst/>
              <a:defRPr/>
            </a:pPr>
            <a:r>
              <a:rPr kumimoji="0" lang="en-US" sz="20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Failover transparent to users &amp; sub systems </a:t>
            </a:r>
          </a:p>
          <a:p>
            <a:pPr marL="342792" marR="0" lvl="1" indent="-342792" algn="l" defTabSz="912768" rtl="0" eaLnBrk="1" fontAlgn="auto" latinLnBrk="0" hangingPunct="1">
              <a:lnSpc>
                <a:spcPct val="100000"/>
              </a:lnSpc>
              <a:spcBef>
                <a:spcPts val="0"/>
              </a:spcBef>
              <a:spcAft>
                <a:spcPts val="0"/>
              </a:spcAft>
              <a:buClrTx/>
              <a:buSzTx/>
              <a:buFont typeface="+mj-lt"/>
              <a:buAutoNum type="arabicPeriod"/>
              <a:tabLst/>
              <a:defRPr/>
            </a:pPr>
            <a:r>
              <a:rPr kumimoji="0" lang="en-US" sz="20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Minimum costs for DR </a:t>
            </a:r>
          </a:p>
        </p:txBody>
      </p:sp>
      <p:sp>
        <p:nvSpPr>
          <p:cNvPr id="15" name="Oval 14">
            <a:extLst>
              <a:ext uri="{FF2B5EF4-FFF2-40B4-BE49-F238E27FC236}">
                <a16:creationId xmlns:a16="http://schemas.microsoft.com/office/drawing/2014/main" id="{5AD07B10-2B53-4E1A-91D5-22053F1F6457}"/>
              </a:ext>
            </a:extLst>
          </p:cNvPr>
          <p:cNvSpPr/>
          <p:nvPr/>
        </p:nvSpPr>
        <p:spPr>
          <a:xfrm>
            <a:off x="854361" y="1196565"/>
            <a:ext cx="408651" cy="415577"/>
          </a:xfrm>
          <a:prstGeom prst="ellipse">
            <a:avLst/>
          </a:prstGeom>
          <a:solidFill>
            <a:schemeClr val="bg1">
              <a:lumMod val="75000"/>
            </a:schemeClr>
          </a:solidFill>
          <a:ln>
            <a:solidFill>
              <a:srgbClr val="1919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2768"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Segoe UI"/>
                <a:ea typeface="+mn-ea"/>
                <a:cs typeface="+mn-cs"/>
              </a:rPr>
              <a:t>1</a:t>
            </a:r>
          </a:p>
        </p:txBody>
      </p:sp>
      <p:sp>
        <p:nvSpPr>
          <p:cNvPr id="16" name="Oval 15">
            <a:extLst>
              <a:ext uri="{FF2B5EF4-FFF2-40B4-BE49-F238E27FC236}">
                <a16:creationId xmlns:a16="http://schemas.microsoft.com/office/drawing/2014/main" id="{9D6983EE-7942-4920-8BBF-691427B76327}"/>
              </a:ext>
            </a:extLst>
          </p:cNvPr>
          <p:cNvSpPr/>
          <p:nvPr/>
        </p:nvSpPr>
        <p:spPr>
          <a:xfrm>
            <a:off x="6567757" y="1167516"/>
            <a:ext cx="408651" cy="415577"/>
          </a:xfrm>
          <a:prstGeom prst="ellipse">
            <a:avLst/>
          </a:prstGeom>
          <a:solidFill>
            <a:schemeClr val="bg1">
              <a:lumMod val="75000"/>
            </a:schemeClr>
          </a:solidFill>
          <a:ln>
            <a:solidFill>
              <a:srgbClr val="1919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2768"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Segoe UI"/>
                <a:ea typeface="+mn-ea"/>
                <a:cs typeface="+mn-cs"/>
              </a:rPr>
              <a:t>2</a:t>
            </a:r>
          </a:p>
        </p:txBody>
      </p:sp>
      <p:sp>
        <p:nvSpPr>
          <p:cNvPr id="17" name="Plus 8">
            <a:extLst>
              <a:ext uri="{FF2B5EF4-FFF2-40B4-BE49-F238E27FC236}">
                <a16:creationId xmlns:a16="http://schemas.microsoft.com/office/drawing/2014/main" id="{DDCF9EB3-5423-417D-AA1F-7833DE589515}"/>
              </a:ext>
            </a:extLst>
          </p:cNvPr>
          <p:cNvSpPr/>
          <p:nvPr/>
        </p:nvSpPr>
        <p:spPr>
          <a:xfrm>
            <a:off x="5866627" y="4512508"/>
            <a:ext cx="489575" cy="465386"/>
          </a:xfrm>
          <a:prstGeom prst="mathPlus">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2768"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white"/>
              </a:solidFill>
              <a:effectLst/>
              <a:uLnTx/>
              <a:uFillTx/>
              <a:latin typeface="Segoe UI"/>
              <a:ea typeface="+mn-ea"/>
              <a:cs typeface="+mn-cs"/>
            </a:endParaRPr>
          </a:p>
        </p:txBody>
      </p:sp>
      <p:sp>
        <p:nvSpPr>
          <p:cNvPr id="18" name="Plus 9">
            <a:extLst>
              <a:ext uri="{FF2B5EF4-FFF2-40B4-BE49-F238E27FC236}">
                <a16:creationId xmlns:a16="http://schemas.microsoft.com/office/drawing/2014/main" id="{DFB59EA4-12A3-4E04-BC55-2CB66191DCE7}"/>
              </a:ext>
            </a:extLst>
          </p:cNvPr>
          <p:cNvSpPr/>
          <p:nvPr/>
        </p:nvSpPr>
        <p:spPr>
          <a:xfrm>
            <a:off x="5866627" y="5558172"/>
            <a:ext cx="489575" cy="465386"/>
          </a:xfrm>
          <a:prstGeom prst="mathPlus">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2768"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white"/>
              </a:solidFill>
              <a:effectLst/>
              <a:uLnTx/>
              <a:uFillTx/>
              <a:latin typeface="Segoe UI"/>
              <a:ea typeface="+mn-ea"/>
              <a:cs typeface="+mn-cs"/>
            </a:endParaRPr>
          </a:p>
        </p:txBody>
      </p:sp>
      <p:sp>
        <p:nvSpPr>
          <p:cNvPr id="19" name="TextBox 18">
            <a:extLst>
              <a:ext uri="{FF2B5EF4-FFF2-40B4-BE49-F238E27FC236}">
                <a16:creationId xmlns:a16="http://schemas.microsoft.com/office/drawing/2014/main" id="{6F61299D-CA5B-44E9-B699-9FD5C03F25EA}"/>
              </a:ext>
            </a:extLst>
          </p:cNvPr>
          <p:cNvSpPr txBox="1"/>
          <p:nvPr/>
        </p:nvSpPr>
        <p:spPr>
          <a:xfrm>
            <a:off x="9831103" y="5566116"/>
            <a:ext cx="2350986" cy="1158357"/>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568" b="0" i="0" u="none" strike="noStrike" kern="1200" cap="none" spc="0" normalizeH="0" baseline="0" noProof="0" dirty="0">
                <a:ln>
                  <a:noFill/>
                </a:ln>
                <a:solidFill>
                  <a:srgbClr val="FFFFFF"/>
                </a:solidFill>
                <a:effectLst/>
                <a:uLnTx/>
                <a:uFillTx/>
                <a:latin typeface="+mj-lt"/>
                <a:ea typeface="+mn-ea"/>
                <a:cs typeface="+mn-cs"/>
              </a:rPr>
              <a:t>(*) Note : ASR now support replication from shared cluster disk or Win 2016 SOFS</a:t>
            </a:r>
          </a:p>
        </p:txBody>
      </p:sp>
    </p:spTree>
    <p:extLst>
      <p:ext uri="{BB962C8B-B14F-4D97-AF65-F5344CB8AC3E}">
        <p14:creationId xmlns:p14="http://schemas.microsoft.com/office/powerpoint/2010/main" val="10536272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fade">
                                      <p:cBhvr>
                                        <p:cTn id="7" dur="1000"/>
                                        <p:tgtEl>
                                          <p:spTgt spid="12">
                                            <p:txEl>
                                              <p:pRg st="0" end="0"/>
                                            </p:txEl>
                                          </p:spTgt>
                                        </p:tgtEl>
                                      </p:cBhvr>
                                    </p:animEffect>
                                    <p:anim calcmode="lin" valueType="num">
                                      <p:cBhvr>
                                        <p:cTn id="8" dur="1000" fill="hold"/>
                                        <p:tgtEl>
                                          <p:spTgt spid="12">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2">
                                            <p:txEl>
                                              <p:pRg st="1" end="1"/>
                                            </p:txEl>
                                          </p:spTgt>
                                        </p:tgtEl>
                                        <p:attrNameLst>
                                          <p:attrName>style.visibility</p:attrName>
                                        </p:attrNameLst>
                                      </p:cBhvr>
                                      <p:to>
                                        <p:strVal val="visible"/>
                                      </p:to>
                                    </p:set>
                                    <p:animEffect transition="in" filter="fade">
                                      <p:cBhvr>
                                        <p:cTn id="14" dur="1000"/>
                                        <p:tgtEl>
                                          <p:spTgt spid="12">
                                            <p:txEl>
                                              <p:pRg st="1" end="1"/>
                                            </p:txEl>
                                          </p:spTgt>
                                        </p:tgtEl>
                                      </p:cBhvr>
                                    </p:animEffect>
                                    <p:anim calcmode="lin" valueType="num">
                                      <p:cBhvr>
                                        <p:cTn id="15" dur="1000" fill="hold"/>
                                        <p:tgtEl>
                                          <p:spTgt spid="12">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12">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2">
                                            <p:txEl>
                                              <p:pRg st="3" end="3"/>
                                            </p:txEl>
                                          </p:spTgt>
                                        </p:tgtEl>
                                        <p:attrNameLst>
                                          <p:attrName>style.visibility</p:attrName>
                                        </p:attrNameLst>
                                      </p:cBhvr>
                                      <p:to>
                                        <p:strVal val="visible"/>
                                      </p:to>
                                    </p:set>
                                    <p:animEffect transition="in" filter="fade">
                                      <p:cBhvr>
                                        <p:cTn id="21" dur="1000"/>
                                        <p:tgtEl>
                                          <p:spTgt spid="12">
                                            <p:txEl>
                                              <p:pRg st="3" end="3"/>
                                            </p:txEl>
                                          </p:spTgt>
                                        </p:tgtEl>
                                      </p:cBhvr>
                                    </p:animEffect>
                                    <p:anim calcmode="lin" valueType="num">
                                      <p:cBhvr>
                                        <p:cTn id="22" dur="1000" fill="hold"/>
                                        <p:tgtEl>
                                          <p:spTgt spid="12">
                                            <p:txEl>
                                              <p:pRg st="3" end="3"/>
                                            </p:txEl>
                                          </p:spTgt>
                                        </p:tgtEl>
                                        <p:attrNameLst>
                                          <p:attrName>ppt_x</p:attrName>
                                        </p:attrNameLst>
                                      </p:cBhvr>
                                      <p:tavLst>
                                        <p:tav tm="0">
                                          <p:val>
                                            <p:strVal val="#ppt_x"/>
                                          </p:val>
                                        </p:tav>
                                        <p:tav tm="100000">
                                          <p:val>
                                            <p:strVal val="#ppt_x"/>
                                          </p:val>
                                        </p:tav>
                                      </p:tavLst>
                                    </p:anim>
                                    <p:anim calcmode="lin" valueType="num">
                                      <p:cBhvr>
                                        <p:cTn id="23" dur="1000" fill="hold"/>
                                        <p:tgtEl>
                                          <p:spTgt spid="12">
                                            <p:txEl>
                                              <p:pRg st="3" end="3"/>
                                            </p:txEl>
                                          </p:spTgt>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fade">
                                      <p:cBhvr>
                                        <p:cTn id="26" dur="1000"/>
                                        <p:tgtEl>
                                          <p:spTgt spid="17"/>
                                        </p:tgtEl>
                                      </p:cBhvr>
                                    </p:animEffect>
                                    <p:anim calcmode="lin" valueType="num">
                                      <p:cBhvr>
                                        <p:cTn id="27" dur="1000" fill="hold"/>
                                        <p:tgtEl>
                                          <p:spTgt spid="17"/>
                                        </p:tgtEl>
                                        <p:attrNameLst>
                                          <p:attrName>ppt_x</p:attrName>
                                        </p:attrNameLst>
                                      </p:cBhvr>
                                      <p:tavLst>
                                        <p:tav tm="0">
                                          <p:val>
                                            <p:strVal val="#ppt_x"/>
                                          </p:val>
                                        </p:tav>
                                        <p:tav tm="100000">
                                          <p:val>
                                            <p:strVal val="#ppt_x"/>
                                          </p:val>
                                        </p:tav>
                                      </p:tavLst>
                                    </p:anim>
                                    <p:anim calcmode="lin" valueType="num">
                                      <p:cBhvr>
                                        <p:cTn id="28" dur="1000" fill="hold"/>
                                        <p:tgtEl>
                                          <p:spTgt spid="17"/>
                                        </p:tgtEl>
                                        <p:attrNameLst>
                                          <p:attrName>ppt_y</p:attrName>
                                        </p:attrNameLst>
                                      </p:cBhvr>
                                      <p:tavLst>
                                        <p:tav tm="0">
                                          <p:val>
                                            <p:strVal val="#ppt_y+.1"/>
                                          </p:val>
                                        </p:tav>
                                        <p:tav tm="100000">
                                          <p:val>
                                            <p:strVal val="#ppt_y"/>
                                          </p:val>
                                        </p:tav>
                                      </p:tavLst>
                                    </p:anim>
                                  </p:childTnLst>
                                </p:cTn>
                              </p:par>
                              <p:par>
                                <p:cTn id="29" presetID="42" presetClass="entr" presetSubtype="0"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fade">
                                      <p:cBhvr>
                                        <p:cTn id="31" dur="1000"/>
                                        <p:tgtEl>
                                          <p:spTgt spid="18"/>
                                        </p:tgtEl>
                                      </p:cBhvr>
                                    </p:animEffect>
                                    <p:anim calcmode="lin" valueType="num">
                                      <p:cBhvr>
                                        <p:cTn id="32" dur="1000" fill="hold"/>
                                        <p:tgtEl>
                                          <p:spTgt spid="18"/>
                                        </p:tgtEl>
                                        <p:attrNameLst>
                                          <p:attrName>ppt_x</p:attrName>
                                        </p:attrNameLst>
                                      </p:cBhvr>
                                      <p:tavLst>
                                        <p:tav tm="0">
                                          <p:val>
                                            <p:strVal val="#ppt_x"/>
                                          </p:val>
                                        </p:tav>
                                        <p:tav tm="100000">
                                          <p:val>
                                            <p:strVal val="#ppt_x"/>
                                          </p:val>
                                        </p:tav>
                                      </p:tavLst>
                                    </p:anim>
                                    <p:anim calcmode="lin" valueType="num">
                                      <p:cBhvr>
                                        <p:cTn id="33" dur="1000" fill="hold"/>
                                        <p:tgtEl>
                                          <p:spTgt spid="18"/>
                                        </p:tgtEl>
                                        <p:attrNameLst>
                                          <p:attrName>ppt_y</p:attrName>
                                        </p:attrNameLst>
                                      </p:cBhvr>
                                      <p:tavLst>
                                        <p:tav tm="0">
                                          <p:val>
                                            <p:strVal val="#ppt_y+.1"/>
                                          </p:val>
                                        </p:tav>
                                        <p:tav tm="100000">
                                          <p:val>
                                            <p:strVal val="#ppt_y"/>
                                          </p:val>
                                        </p:tav>
                                      </p:tavLst>
                                    </p:anim>
                                  </p:childTnLst>
                                </p:cTn>
                              </p:par>
                            </p:childTnLst>
                          </p:cTn>
                        </p:par>
                        <p:par>
                          <p:cTn id="34" fill="hold">
                            <p:stCondLst>
                              <p:cond delay="1000"/>
                            </p:stCondLst>
                            <p:childTnLst>
                              <p:par>
                                <p:cTn id="35" presetID="42" presetClass="entr" presetSubtype="0" fill="hold" grpId="0" nodeType="after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fade">
                                      <p:cBhvr>
                                        <p:cTn id="37" dur="1000"/>
                                        <p:tgtEl>
                                          <p:spTgt spid="19"/>
                                        </p:tgtEl>
                                      </p:cBhvr>
                                    </p:animEffect>
                                    <p:anim calcmode="lin" valueType="num">
                                      <p:cBhvr>
                                        <p:cTn id="38" dur="1000" fill="hold"/>
                                        <p:tgtEl>
                                          <p:spTgt spid="19"/>
                                        </p:tgtEl>
                                        <p:attrNameLst>
                                          <p:attrName>ppt_x</p:attrName>
                                        </p:attrNameLst>
                                      </p:cBhvr>
                                      <p:tavLst>
                                        <p:tav tm="0">
                                          <p:val>
                                            <p:strVal val="#ppt_x"/>
                                          </p:val>
                                        </p:tav>
                                        <p:tav tm="100000">
                                          <p:val>
                                            <p:strVal val="#ppt_x"/>
                                          </p:val>
                                        </p:tav>
                                      </p:tavLst>
                                    </p:anim>
                                    <p:anim calcmode="lin" valueType="num">
                                      <p:cBhvr>
                                        <p:cTn id="39"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bldP spid="17" grpId="0" animBg="1"/>
      <p:bldP spid="18" grpId="0" animBg="1"/>
      <p:bldP spid="1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6" name="Table 35">
            <a:extLst>
              <a:ext uri="{FF2B5EF4-FFF2-40B4-BE49-F238E27FC236}">
                <a16:creationId xmlns:a16="http://schemas.microsoft.com/office/drawing/2014/main" id="{0D5D248B-B903-4187-88BB-43815C4F382B}"/>
              </a:ext>
            </a:extLst>
          </p:cNvPr>
          <p:cNvGraphicFramePr>
            <a:graphicFrameLocks noGrp="1"/>
          </p:cNvGraphicFramePr>
          <p:nvPr>
            <p:extLst>
              <p:ext uri="{D42A27DB-BD31-4B8C-83A1-F6EECF244321}">
                <p14:modId xmlns:p14="http://schemas.microsoft.com/office/powerpoint/2010/main" val="3668952011"/>
              </p:ext>
            </p:extLst>
          </p:nvPr>
        </p:nvGraphicFramePr>
        <p:xfrm>
          <a:off x="171467" y="3115304"/>
          <a:ext cx="11770396" cy="3646155"/>
        </p:xfrm>
        <a:graphic>
          <a:graphicData uri="http://schemas.openxmlformats.org/drawingml/2006/table">
            <a:tbl>
              <a:tblPr firstRow="1" bandRow="1">
                <a:tableStyleId>{5C22544A-7EE6-4342-B048-85BDC9FD1C3A}</a:tableStyleId>
              </a:tblPr>
              <a:tblGrid>
                <a:gridCol w="1077894">
                  <a:extLst>
                    <a:ext uri="{9D8B030D-6E8A-4147-A177-3AD203B41FA5}">
                      <a16:colId xmlns:a16="http://schemas.microsoft.com/office/drawing/2014/main" val="20000"/>
                    </a:ext>
                  </a:extLst>
                </a:gridCol>
                <a:gridCol w="771517">
                  <a:extLst>
                    <a:ext uri="{9D8B030D-6E8A-4147-A177-3AD203B41FA5}">
                      <a16:colId xmlns:a16="http://schemas.microsoft.com/office/drawing/2014/main" val="20001"/>
                    </a:ext>
                  </a:extLst>
                </a:gridCol>
                <a:gridCol w="794506">
                  <a:extLst>
                    <a:ext uri="{9D8B030D-6E8A-4147-A177-3AD203B41FA5}">
                      <a16:colId xmlns:a16="http://schemas.microsoft.com/office/drawing/2014/main" val="20002"/>
                    </a:ext>
                  </a:extLst>
                </a:gridCol>
                <a:gridCol w="705198">
                  <a:extLst>
                    <a:ext uri="{9D8B030D-6E8A-4147-A177-3AD203B41FA5}">
                      <a16:colId xmlns:a16="http://schemas.microsoft.com/office/drawing/2014/main" val="20003"/>
                    </a:ext>
                  </a:extLst>
                </a:gridCol>
                <a:gridCol w="818338">
                  <a:extLst>
                    <a:ext uri="{9D8B030D-6E8A-4147-A177-3AD203B41FA5}">
                      <a16:colId xmlns:a16="http://schemas.microsoft.com/office/drawing/2014/main" val="20004"/>
                    </a:ext>
                  </a:extLst>
                </a:gridCol>
                <a:gridCol w="529646">
                  <a:extLst>
                    <a:ext uri="{9D8B030D-6E8A-4147-A177-3AD203B41FA5}">
                      <a16:colId xmlns:a16="http://schemas.microsoft.com/office/drawing/2014/main" val="20005"/>
                    </a:ext>
                  </a:extLst>
                </a:gridCol>
                <a:gridCol w="759933">
                  <a:extLst>
                    <a:ext uri="{9D8B030D-6E8A-4147-A177-3AD203B41FA5}">
                      <a16:colId xmlns:a16="http://schemas.microsoft.com/office/drawing/2014/main" val="20006"/>
                    </a:ext>
                  </a:extLst>
                </a:gridCol>
                <a:gridCol w="893153">
                  <a:extLst>
                    <a:ext uri="{9D8B030D-6E8A-4147-A177-3AD203B41FA5}">
                      <a16:colId xmlns:a16="http://schemas.microsoft.com/office/drawing/2014/main" val="20007"/>
                    </a:ext>
                  </a:extLst>
                </a:gridCol>
                <a:gridCol w="1480654">
                  <a:extLst>
                    <a:ext uri="{9D8B030D-6E8A-4147-A177-3AD203B41FA5}">
                      <a16:colId xmlns:a16="http://schemas.microsoft.com/office/drawing/2014/main" val="20008"/>
                    </a:ext>
                  </a:extLst>
                </a:gridCol>
                <a:gridCol w="857671">
                  <a:extLst>
                    <a:ext uri="{9D8B030D-6E8A-4147-A177-3AD203B41FA5}">
                      <a16:colId xmlns:a16="http://schemas.microsoft.com/office/drawing/2014/main" val="20009"/>
                    </a:ext>
                  </a:extLst>
                </a:gridCol>
                <a:gridCol w="971127">
                  <a:extLst>
                    <a:ext uri="{9D8B030D-6E8A-4147-A177-3AD203B41FA5}">
                      <a16:colId xmlns:a16="http://schemas.microsoft.com/office/drawing/2014/main" val="20010"/>
                    </a:ext>
                  </a:extLst>
                </a:gridCol>
                <a:gridCol w="1296066">
                  <a:extLst>
                    <a:ext uri="{9D8B030D-6E8A-4147-A177-3AD203B41FA5}">
                      <a16:colId xmlns:a16="http://schemas.microsoft.com/office/drawing/2014/main" val="20011"/>
                    </a:ext>
                  </a:extLst>
                </a:gridCol>
                <a:gridCol w="814693">
                  <a:extLst>
                    <a:ext uri="{9D8B030D-6E8A-4147-A177-3AD203B41FA5}">
                      <a16:colId xmlns:a16="http://schemas.microsoft.com/office/drawing/2014/main" val="20012"/>
                    </a:ext>
                  </a:extLst>
                </a:gridCol>
              </a:tblGrid>
              <a:tr h="821045">
                <a:tc>
                  <a:txBody>
                    <a:bodyPr/>
                    <a:lstStyle>
                      <a:lvl1pPr marL="0" algn="l" defTabSz="1184575" rtl="0" eaLnBrk="1" latinLnBrk="0" hangingPunct="1">
                        <a:defRPr sz="2353" b="1" kern="1200">
                          <a:solidFill>
                            <a:schemeClr val="lt1"/>
                          </a:solidFill>
                          <a:latin typeface="Segoe UI"/>
                        </a:defRPr>
                      </a:lvl1pPr>
                      <a:lvl2pPr marL="592287" algn="l" defTabSz="1184575" rtl="0" eaLnBrk="1" latinLnBrk="0" hangingPunct="1">
                        <a:defRPr sz="2353" b="1" kern="1200">
                          <a:solidFill>
                            <a:schemeClr val="lt1"/>
                          </a:solidFill>
                          <a:latin typeface="Segoe UI"/>
                        </a:defRPr>
                      </a:lvl2pPr>
                      <a:lvl3pPr marL="1184575" algn="l" defTabSz="1184575" rtl="0" eaLnBrk="1" latinLnBrk="0" hangingPunct="1">
                        <a:defRPr sz="2353" b="1" kern="1200">
                          <a:solidFill>
                            <a:schemeClr val="lt1"/>
                          </a:solidFill>
                          <a:latin typeface="Segoe UI"/>
                        </a:defRPr>
                      </a:lvl3pPr>
                      <a:lvl4pPr marL="1776861" algn="l" defTabSz="1184575" rtl="0" eaLnBrk="1" latinLnBrk="0" hangingPunct="1">
                        <a:defRPr sz="2353" b="1" kern="1200">
                          <a:solidFill>
                            <a:schemeClr val="lt1"/>
                          </a:solidFill>
                          <a:latin typeface="Segoe UI"/>
                        </a:defRPr>
                      </a:lvl4pPr>
                      <a:lvl5pPr marL="2369149" algn="l" defTabSz="1184575" rtl="0" eaLnBrk="1" latinLnBrk="0" hangingPunct="1">
                        <a:defRPr sz="2353" b="1" kern="1200">
                          <a:solidFill>
                            <a:schemeClr val="lt1"/>
                          </a:solidFill>
                          <a:latin typeface="Segoe UI"/>
                        </a:defRPr>
                      </a:lvl5pPr>
                      <a:lvl6pPr marL="2961436" algn="l" defTabSz="1184575" rtl="0" eaLnBrk="1" latinLnBrk="0" hangingPunct="1">
                        <a:defRPr sz="2353" b="1" kern="1200">
                          <a:solidFill>
                            <a:schemeClr val="lt1"/>
                          </a:solidFill>
                          <a:latin typeface="Segoe UI"/>
                        </a:defRPr>
                      </a:lvl6pPr>
                      <a:lvl7pPr marL="3553724" algn="l" defTabSz="1184575" rtl="0" eaLnBrk="1" latinLnBrk="0" hangingPunct="1">
                        <a:defRPr sz="2353" b="1" kern="1200">
                          <a:solidFill>
                            <a:schemeClr val="lt1"/>
                          </a:solidFill>
                          <a:latin typeface="Segoe UI"/>
                        </a:defRPr>
                      </a:lvl7pPr>
                      <a:lvl8pPr marL="4146011" algn="l" defTabSz="1184575" rtl="0" eaLnBrk="1" latinLnBrk="0" hangingPunct="1">
                        <a:defRPr sz="2353" b="1" kern="1200">
                          <a:solidFill>
                            <a:schemeClr val="lt1"/>
                          </a:solidFill>
                          <a:latin typeface="Segoe UI"/>
                        </a:defRPr>
                      </a:lvl8pPr>
                      <a:lvl9pPr marL="4738298" algn="l" defTabSz="1184575" rtl="0" eaLnBrk="1" latinLnBrk="0" hangingPunct="1">
                        <a:defRPr sz="2353" b="1" kern="1200">
                          <a:solidFill>
                            <a:schemeClr val="lt1"/>
                          </a:solidFill>
                          <a:latin typeface="Segoe UI"/>
                        </a:defRPr>
                      </a:lvl9pPr>
                    </a:lstStyle>
                    <a:p>
                      <a:endParaRPr lang="en-US" sz="1100" dirty="0">
                        <a:latin typeface="+mj-lt"/>
                        <a:cs typeface="Segoe UI Light" panose="020B0502040204020203" pitchFamily="34" charset="0"/>
                      </a:endParaRPr>
                    </a:p>
                  </a:txBody>
                  <a:tcPr marL="89631" marR="89631" marT="44814" marB="44814"/>
                </a:tc>
                <a:tc>
                  <a:txBody>
                    <a:bodyPr/>
                    <a:lstStyle>
                      <a:lvl1pPr marL="0" algn="l" defTabSz="1184575" rtl="0" eaLnBrk="1" latinLnBrk="0" hangingPunct="1">
                        <a:defRPr sz="2353" b="1" kern="1200">
                          <a:solidFill>
                            <a:schemeClr val="lt1"/>
                          </a:solidFill>
                          <a:latin typeface="Segoe UI"/>
                        </a:defRPr>
                      </a:lvl1pPr>
                      <a:lvl2pPr marL="592287" algn="l" defTabSz="1184575" rtl="0" eaLnBrk="1" latinLnBrk="0" hangingPunct="1">
                        <a:defRPr sz="2353" b="1" kern="1200">
                          <a:solidFill>
                            <a:schemeClr val="lt1"/>
                          </a:solidFill>
                          <a:latin typeface="Segoe UI"/>
                        </a:defRPr>
                      </a:lvl2pPr>
                      <a:lvl3pPr marL="1184575" algn="l" defTabSz="1184575" rtl="0" eaLnBrk="1" latinLnBrk="0" hangingPunct="1">
                        <a:defRPr sz="2353" b="1" kern="1200">
                          <a:solidFill>
                            <a:schemeClr val="lt1"/>
                          </a:solidFill>
                          <a:latin typeface="Segoe UI"/>
                        </a:defRPr>
                      </a:lvl3pPr>
                      <a:lvl4pPr marL="1776861" algn="l" defTabSz="1184575" rtl="0" eaLnBrk="1" latinLnBrk="0" hangingPunct="1">
                        <a:defRPr sz="2353" b="1" kern="1200">
                          <a:solidFill>
                            <a:schemeClr val="lt1"/>
                          </a:solidFill>
                          <a:latin typeface="Segoe UI"/>
                        </a:defRPr>
                      </a:lvl4pPr>
                      <a:lvl5pPr marL="2369149" algn="l" defTabSz="1184575" rtl="0" eaLnBrk="1" latinLnBrk="0" hangingPunct="1">
                        <a:defRPr sz="2353" b="1" kern="1200">
                          <a:solidFill>
                            <a:schemeClr val="lt1"/>
                          </a:solidFill>
                          <a:latin typeface="Segoe UI"/>
                        </a:defRPr>
                      </a:lvl5pPr>
                      <a:lvl6pPr marL="2961436" algn="l" defTabSz="1184575" rtl="0" eaLnBrk="1" latinLnBrk="0" hangingPunct="1">
                        <a:defRPr sz="2353" b="1" kern="1200">
                          <a:solidFill>
                            <a:schemeClr val="lt1"/>
                          </a:solidFill>
                          <a:latin typeface="Segoe UI"/>
                        </a:defRPr>
                      </a:lvl6pPr>
                      <a:lvl7pPr marL="3553724" algn="l" defTabSz="1184575" rtl="0" eaLnBrk="1" latinLnBrk="0" hangingPunct="1">
                        <a:defRPr sz="2353" b="1" kern="1200">
                          <a:solidFill>
                            <a:schemeClr val="lt1"/>
                          </a:solidFill>
                          <a:latin typeface="Segoe UI"/>
                        </a:defRPr>
                      </a:lvl7pPr>
                      <a:lvl8pPr marL="4146011" algn="l" defTabSz="1184575" rtl="0" eaLnBrk="1" latinLnBrk="0" hangingPunct="1">
                        <a:defRPr sz="2353" b="1" kern="1200">
                          <a:solidFill>
                            <a:schemeClr val="lt1"/>
                          </a:solidFill>
                          <a:latin typeface="Segoe UI"/>
                        </a:defRPr>
                      </a:lvl8pPr>
                      <a:lvl9pPr marL="4738298" algn="l" defTabSz="1184575" rtl="0" eaLnBrk="1" latinLnBrk="0" hangingPunct="1">
                        <a:defRPr sz="2353" b="1" kern="1200">
                          <a:solidFill>
                            <a:schemeClr val="lt1"/>
                          </a:solidFill>
                          <a:latin typeface="Segoe UI"/>
                        </a:defRPr>
                      </a:lvl9pPr>
                    </a:lstStyle>
                    <a:p>
                      <a:r>
                        <a:rPr lang="en-US" sz="1100" dirty="0"/>
                        <a:t>SAPS needed</a:t>
                      </a:r>
                      <a:endParaRPr lang="en-US" sz="1100" dirty="0">
                        <a:latin typeface="+mj-lt"/>
                        <a:cs typeface="Segoe UI Light" panose="020B0502040204020203" pitchFamily="34" charset="0"/>
                      </a:endParaRPr>
                    </a:p>
                  </a:txBody>
                  <a:tcPr marL="89631" marR="89631" marT="44814" marB="44814"/>
                </a:tc>
                <a:tc>
                  <a:txBody>
                    <a:bodyPr/>
                    <a:lstStyle>
                      <a:lvl1pPr marL="0" algn="l" defTabSz="1184575" rtl="0" eaLnBrk="1" latinLnBrk="0" hangingPunct="1">
                        <a:defRPr sz="2353" b="1" kern="1200">
                          <a:solidFill>
                            <a:schemeClr val="lt1"/>
                          </a:solidFill>
                          <a:latin typeface="Segoe UI"/>
                        </a:defRPr>
                      </a:lvl1pPr>
                      <a:lvl2pPr marL="592287" algn="l" defTabSz="1184575" rtl="0" eaLnBrk="1" latinLnBrk="0" hangingPunct="1">
                        <a:defRPr sz="2353" b="1" kern="1200">
                          <a:solidFill>
                            <a:schemeClr val="lt1"/>
                          </a:solidFill>
                          <a:latin typeface="Segoe UI"/>
                        </a:defRPr>
                      </a:lvl2pPr>
                      <a:lvl3pPr marL="1184575" algn="l" defTabSz="1184575" rtl="0" eaLnBrk="1" latinLnBrk="0" hangingPunct="1">
                        <a:defRPr sz="2353" b="1" kern="1200">
                          <a:solidFill>
                            <a:schemeClr val="lt1"/>
                          </a:solidFill>
                          <a:latin typeface="Segoe UI"/>
                        </a:defRPr>
                      </a:lvl3pPr>
                      <a:lvl4pPr marL="1776861" algn="l" defTabSz="1184575" rtl="0" eaLnBrk="1" latinLnBrk="0" hangingPunct="1">
                        <a:defRPr sz="2353" b="1" kern="1200">
                          <a:solidFill>
                            <a:schemeClr val="lt1"/>
                          </a:solidFill>
                          <a:latin typeface="Segoe UI"/>
                        </a:defRPr>
                      </a:lvl4pPr>
                      <a:lvl5pPr marL="2369149" algn="l" defTabSz="1184575" rtl="0" eaLnBrk="1" latinLnBrk="0" hangingPunct="1">
                        <a:defRPr sz="2353" b="1" kern="1200">
                          <a:solidFill>
                            <a:schemeClr val="lt1"/>
                          </a:solidFill>
                          <a:latin typeface="Segoe UI"/>
                        </a:defRPr>
                      </a:lvl5pPr>
                      <a:lvl6pPr marL="2961436" algn="l" defTabSz="1184575" rtl="0" eaLnBrk="1" latinLnBrk="0" hangingPunct="1">
                        <a:defRPr sz="2353" b="1" kern="1200">
                          <a:solidFill>
                            <a:schemeClr val="lt1"/>
                          </a:solidFill>
                          <a:latin typeface="Segoe UI"/>
                        </a:defRPr>
                      </a:lvl6pPr>
                      <a:lvl7pPr marL="3553724" algn="l" defTabSz="1184575" rtl="0" eaLnBrk="1" latinLnBrk="0" hangingPunct="1">
                        <a:defRPr sz="2353" b="1" kern="1200">
                          <a:solidFill>
                            <a:schemeClr val="lt1"/>
                          </a:solidFill>
                          <a:latin typeface="Segoe UI"/>
                        </a:defRPr>
                      </a:lvl7pPr>
                      <a:lvl8pPr marL="4146011" algn="l" defTabSz="1184575" rtl="0" eaLnBrk="1" latinLnBrk="0" hangingPunct="1">
                        <a:defRPr sz="2353" b="1" kern="1200">
                          <a:solidFill>
                            <a:schemeClr val="lt1"/>
                          </a:solidFill>
                          <a:latin typeface="Segoe UI"/>
                        </a:defRPr>
                      </a:lvl8pPr>
                      <a:lvl9pPr marL="4738298" algn="l" defTabSz="1184575" rtl="0" eaLnBrk="1" latinLnBrk="0" hangingPunct="1">
                        <a:defRPr sz="2353" b="1" kern="1200">
                          <a:solidFill>
                            <a:schemeClr val="lt1"/>
                          </a:solidFill>
                          <a:latin typeface="Segoe UI"/>
                        </a:defRPr>
                      </a:lvl9pPr>
                    </a:lstStyle>
                    <a:p>
                      <a:r>
                        <a:rPr lang="en-US" sz="1100" dirty="0"/>
                        <a:t>IOPS needed</a:t>
                      </a:r>
                      <a:endParaRPr lang="en-US" sz="1100" dirty="0">
                        <a:latin typeface="+mj-lt"/>
                        <a:cs typeface="Segoe UI Light" panose="020B0502040204020203" pitchFamily="34" charset="0"/>
                      </a:endParaRPr>
                    </a:p>
                  </a:txBody>
                  <a:tcPr marL="89631" marR="89631" marT="44814" marB="44814"/>
                </a:tc>
                <a:tc>
                  <a:txBody>
                    <a:bodyPr/>
                    <a:lstStyle>
                      <a:lvl1pPr marL="0" algn="l" defTabSz="1184575" rtl="0" eaLnBrk="1" latinLnBrk="0" hangingPunct="1">
                        <a:defRPr sz="2353" b="1" kern="1200">
                          <a:solidFill>
                            <a:schemeClr val="lt1"/>
                          </a:solidFill>
                          <a:latin typeface="Segoe UI"/>
                        </a:defRPr>
                      </a:lvl1pPr>
                      <a:lvl2pPr marL="592287" algn="l" defTabSz="1184575" rtl="0" eaLnBrk="1" latinLnBrk="0" hangingPunct="1">
                        <a:defRPr sz="2353" b="1" kern="1200">
                          <a:solidFill>
                            <a:schemeClr val="lt1"/>
                          </a:solidFill>
                          <a:latin typeface="Segoe UI"/>
                        </a:defRPr>
                      </a:lvl2pPr>
                      <a:lvl3pPr marL="1184575" algn="l" defTabSz="1184575" rtl="0" eaLnBrk="1" latinLnBrk="0" hangingPunct="1">
                        <a:defRPr sz="2353" b="1" kern="1200">
                          <a:solidFill>
                            <a:schemeClr val="lt1"/>
                          </a:solidFill>
                          <a:latin typeface="Segoe UI"/>
                        </a:defRPr>
                      </a:lvl3pPr>
                      <a:lvl4pPr marL="1776861" algn="l" defTabSz="1184575" rtl="0" eaLnBrk="1" latinLnBrk="0" hangingPunct="1">
                        <a:defRPr sz="2353" b="1" kern="1200">
                          <a:solidFill>
                            <a:schemeClr val="lt1"/>
                          </a:solidFill>
                          <a:latin typeface="Segoe UI"/>
                        </a:defRPr>
                      </a:lvl4pPr>
                      <a:lvl5pPr marL="2369149" algn="l" defTabSz="1184575" rtl="0" eaLnBrk="1" latinLnBrk="0" hangingPunct="1">
                        <a:defRPr sz="2353" b="1" kern="1200">
                          <a:solidFill>
                            <a:schemeClr val="lt1"/>
                          </a:solidFill>
                          <a:latin typeface="Segoe UI"/>
                        </a:defRPr>
                      </a:lvl5pPr>
                      <a:lvl6pPr marL="2961436" algn="l" defTabSz="1184575" rtl="0" eaLnBrk="1" latinLnBrk="0" hangingPunct="1">
                        <a:defRPr sz="2353" b="1" kern="1200">
                          <a:solidFill>
                            <a:schemeClr val="lt1"/>
                          </a:solidFill>
                          <a:latin typeface="Segoe UI"/>
                        </a:defRPr>
                      </a:lvl6pPr>
                      <a:lvl7pPr marL="3553724" algn="l" defTabSz="1184575" rtl="0" eaLnBrk="1" latinLnBrk="0" hangingPunct="1">
                        <a:defRPr sz="2353" b="1" kern="1200">
                          <a:solidFill>
                            <a:schemeClr val="lt1"/>
                          </a:solidFill>
                          <a:latin typeface="Segoe UI"/>
                        </a:defRPr>
                      </a:lvl7pPr>
                      <a:lvl8pPr marL="4146011" algn="l" defTabSz="1184575" rtl="0" eaLnBrk="1" latinLnBrk="0" hangingPunct="1">
                        <a:defRPr sz="2353" b="1" kern="1200">
                          <a:solidFill>
                            <a:schemeClr val="lt1"/>
                          </a:solidFill>
                          <a:latin typeface="Segoe UI"/>
                        </a:defRPr>
                      </a:lvl8pPr>
                      <a:lvl9pPr marL="4738298" algn="l" defTabSz="1184575" rtl="0" eaLnBrk="1" latinLnBrk="0" hangingPunct="1">
                        <a:defRPr sz="2353" b="1" kern="1200">
                          <a:solidFill>
                            <a:schemeClr val="lt1"/>
                          </a:solidFill>
                          <a:latin typeface="Segoe UI"/>
                        </a:defRPr>
                      </a:lvl9pPr>
                    </a:lstStyle>
                    <a:p>
                      <a:r>
                        <a:rPr lang="en-US" sz="1100" dirty="0"/>
                        <a:t>Current DB</a:t>
                      </a:r>
                      <a:r>
                        <a:rPr lang="en-US" sz="1100" baseline="0" dirty="0"/>
                        <a:t> Volume</a:t>
                      </a:r>
                      <a:endParaRPr lang="en-US" sz="1100" dirty="0">
                        <a:latin typeface="+mj-lt"/>
                        <a:cs typeface="Segoe UI Light" panose="020B0502040204020203" pitchFamily="34" charset="0"/>
                      </a:endParaRPr>
                    </a:p>
                  </a:txBody>
                  <a:tcPr marL="89631" marR="89631" marT="44814" marB="44814"/>
                </a:tc>
                <a:tc>
                  <a:txBody>
                    <a:bodyPr/>
                    <a:lstStyle>
                      <a:lvl1pPr marL="0" algn="l" defTabSz="1184575" rtl="0" eaLnBrk="1" latinLnBrk="0" hangingPunct="1">
                        <a:defRPr sz="2353" b="1" kern="1200">
                          <a:solidFill>
                            <a:schemeClr val="lt1"/>
                          </a:solidFill>
                          <a:latin typeface="Segoe UI"/>
                        </a:defRPr>
                      </a:lvl1pPr>
                      <a:lvl2pPr marL="592287" algn="l" defTabSz="1184575" rtl="0" eaLnBrk="1" latinLnBrk="0" hangingPunct="1">
                        <a:defRPr sz="2353" b="1" kern="1200">
                          <a:solidFill>
                            <a:schemeClr val="lt1"/>
                          </a:solidFill>
                          <a:latin typeface="Segoe UI"/>
                        </a:defRPr>
                      </a:lvl2pPr>
                      <a:lvl3pPr marL="1184575" algn="l" defTabSz="1184575" rtl="0" eaLnBrk="1" latinLnBrk="0" hangingPunct="1">
                        <a:defRPr sz="2353" b="1" kern="1200">
                          <a:solidFill>
                            <a:schemeClr val="lt1"/>
                          </a:solidFill>
                          <a:latin typeface="Segoe UI"/>
                        </a:defRPr>
                      </a:lvl3pPr>
                      <a:lvl4pPr marL="1776861" algn="l" defTabSz="1184575" rtl="0" eaLnBrk="1" latinLnBrk="0" hangingPunct="1">
                        <a:defRPr sz="2353" b="1" kern="1200">
                          <a:solidFill>
                            <a:schemeClr val="lt1"/>
                          </a:solidFill>
                          <a:latin typeface="Segoe UI"/>
                        </a:defRPr>
                      </a:lvl4pPr>
                      <a:lvl5pPr marL="2369149" algn="l" defTabSz="1184575" rtl="0" eaLnBrk="1" latinLnBrk="0" hangingPunct="1">
                        <a:defRPr sz="2353" b="1" kern="1200">
                          <a:solidFill>
                            <a:schemeClr val="lt1"/>
                          </a:solidFill>
                          <a:latin typeface="Segoe UI"/>
                        </a:defRPr>
                      </a:lvl5pPr>
                      <a:lvl6pPr marL="2961436" algn="l" defTabSz="1184575" rtl="0" eaLnBrk="1" latinLnBrk="0" hangingPunct="1">
                        <a:defRPr sz="2353" b="1" kern="1200">
                          <a:solidFill>
                            <a:schemeClr val="lt1"/>
                          </a:solidFill>
                          <a:latin typeface="Segoe UI"/>
                        </a:defRPr>
                      </a:lvl6pPr>
                      <a:lvl7pPr marL="3553724" algn="l" defTabSz="1184575" rtl="0" eaLnBrk="1" latinLnBrk="0" hangingPunct="1">
                        <a:defRPr sz="2353" b="1" kern="1200">
                          <a:solidFill>
                            <a:schemeClr val="lt1"/>
                          </a:solidFill>
                          <a:latin typeface="Segoe UI"/>
                        </a:defRPr>
                      </a:lvl7pPr>
                      <a:lvl8pPr marL="4146011" algn="l" defTabSz="1184575" rtl="0" eaLnBrk="1" latinLnBrk="0" hangingPunct="1">
                        <a:defRPr sz="2353" b="1" kern="1200">
                          <a:solidFill>
                            <a:schemeClr val="lt1"/>
                          </a:solidFill>
                          <a:latin typeface="Segoe UI"/>
                        </a:defRPr>
                      </a:lvl8pPr>
                      <a:lvl9pPr marL="4738298" algn="l" defTabSz="1184575" rtl="0" eaLnBrk="1" latinLnBrk="0" hangingPunct="1">
                        <a:defRPr sz="2353" b="1" kern="1200">
                          <a:solidFill>
                            <a:schemeClr val="lt1"/>
                          </a:solidFill>
                          <a:latin typeface="Segoe UI"/>
                        </a:defRPr>
                      </a:lvl9pPr>
                    </a:lstStyle>
                    <a:p>
                      <a:r>
                        <a:rPr lang="en-US" sz="1100"/>
                        <a:t>Azure VM Type</a:t>
                      </a:r>
                      <a:r>
                        <a:rPr lang="en-US" sz="1100" baseline="0"/>
                        <a:t> </a:t>
                      </a:r>
                      <a:endParaRPr lang="en-US" sz="1100">
                        <a:latin typeface="+mj-lt"/>
                        <a:cs typeface="Segoe UI Light" panose="020B0502040204020203" pitchFamily="34" charset="0"/>
                      </a:endParaRPr>
                    </a:p>
                  </a:txBody>
                  <a:tcPr marL="89631" marR="89631" marT="44814" marB="44814"/>
                </a:tc>
                <a:tc>
                  <a:txBody>
                    <a:bodyPr/>
                    <a:lstStyle>
                      <a:lvl1pPr marL="0" algn="l" defTabSz="1184575" rtl="0" eaLnBrk="1" latinLnBrk="0" hangingPunct="1">
                        <a:defRPr sz="2353" b="1" kern="1200">
                          <a:solidFill>
                            <a:schemeClr val="lt1"/>
                          </a:solidFill>
                          <a:latin typeface="Segoe UI"/>
                        </a:defRPr>
                      </a:lvl1pPr>
                      <a:lvl2pPr marL="592287" algn="l" defTabSz="1184575" rtl="0" eaLnBrk="1" latinLnBrk="0" hangingPunct="1">
                        <a:defRPr sz="2353" b="1" kern="1200">
                          <a:solidFill>
                            <a:schemeClr val="lt1"/>
                          </a:solidFill>
                          <a:latin typeface="Segoe UI"/>
                        </a:defRPr>
                      </a:lvl2pPr>
                      <a:lvl3pPr marL="1184575" algn="l" defTabSz="1184575" rtl="0" eaLnBrk="1" latinLnBrk="0" hangingPunct="1">
                        <a:defRPr sz="2353" b="1" kern="1200">
                          <a:solidFill>
                            <a:schemeClr val="lt1"/>
                          </a:solidFill>
                          <a:latin typeface="Segoe UI"/>
                        </a:defRPr>
                      </a:lvl3pPr>
                      <a:lvl4pPr marL="1776861" algn="l" defTabSz="1184575" rtl="0" eaLnBrk="1" latinLnBrk="0" hangingPunct="1">
                        <a:defRPr sz="2353" b="1" kern="1200">
                          <a:solidFill>
                            <a:schemeClr val="lt1"/>
                          </a:solidFill>
                          <a:latin typeface="Segoe UI"/>
                        </a:defRPr>
                      </a:lvl4pPr>
                      <a:lvl5pPr marL="2369149" algn="l" defTabSz="1184575" rtl="0" eaLnBrk="1" latinLnBrk="0" hangingPunct="1">
                        <a:defRPr sz="2353" b="1" kern="1200">
                          <a:solidFill>
                            <a:schemeClr val="lt1"/>
                          </a:solidFill>
                          <a:latin typeface="Segoe UI"/>
                        </a:defRPr>
                      </a:lvl5pPr>
                      <a:lvl6pPr marL="2961436" algn="l" defTabSz="1184575" rtl="0" eaLnBrk="1" latinLnBrk="0" hangingPunct="1">
                        <a:defRPr sz="2353" b="1" kern="1200">
                          <a:solidFill>
                            <a:schemeClr val="lt1"/>
                          </a:solidFill>
                          <a:latin typeface="Segoe UI"/>
                        </a:defRPr>
                      </a:lvl6pPr>
                      <a:lvl7pPr marL="3553724" algn="l" defTabSz="1184575" rtl="0" eaLnBrk="1" latinLnBrk="0" hangingPunct="1">
                        <a:defRPr sz="2353" b="1" kern="1200">
                          <a:solidFill>
                            <a:schemeClr val="lt1"/>
                          </a:solidFill>
                          <a:latin typeface="Segoe UI"/>
                        </a:defRPr>
                      </a:lvl7pPr>
                      <a:lvl8pPr marL="4146011" algn="l" defTabSz="1184575" rtl="0" eaLnBrk="1" latinLnBrk="0" hangingPunct="1">
                        <a:defRPr sz="2353" b="1" kern="1200">
                          <a:solidFill>
                            <a:schemeClr val="lt1"/>
                          </a:solidFill>
                          <a:latin typeface="Segoe UI"/>
                        </a:defRPr>
                      </a:lvl8pPr>
                      <a:lvl9pPr marL="4738298" algn="l" defTabSz="1184575" rtl="0" eaLnBrk="1" latinLnBrk="0" hangingPunct="1">
                        <a:defRPr sz="2353" b="1" kern="1200">
                          <a:solidFill>
                            <a:schemeClr val="lt1"/>
                          </a:solidFill>
                          <a:latin typeface="Segoe UI"/>
                        </a:defRPr>
                      </a:lvl9pPr>
                    </a:lstStyle>
                    <a:p>
                      <a:r>
                        <a:rPr lang="en-US" sz="1100" dirty="0"/>
                        <a:t># of VMs</a:t>
                      </a:r>
                      <a:endParaRPr lang="en-US" sz="1100" dirty="0">
                        <a:latin typeface="+mj-lt"/>
                        <a:cs typeface="Segoe UI Light" panose="020B0502040204020203" pitchFamily="34" charset="0"/>
                      </a:endParaRPr>
                    </a:p>
                  </a:txBody>
                  <a:tcPr marL="89631" marR="89631" marT="44814" marB="44814"/>
                </a:tc>
                <a:tc>
                  <a:txBody>
                    <a:bodyPr/>
                    <a:lstStyle>
                      <a:lvl1pPr marL="0" algn="l" defTabSz="1184575" rtl="0" eaLnBrk="1" latinLnBrk="0" hangingPunct="1">
                        <a:defRPr sz="2353" b="1" kern="1200">
                          <a:solidFill>
                            <a:schemeClr val="lt1"/>
                          </a:solidFill>
                          <a:latin typeface="Segoe UI"/>
                        </a:defRPr>
                      </a:lvl1pPr>
                      <a:lvl2pPr marL="592287" algn="l" defTabSz="1184575" rtl="0" eaLnBrk="1" latinLnBrk="0" hangingPunct="1">
                        <a:defRPr sz="2353" b="1" kern="1200">
                          <a:solidFill>
                            <a:schemeClr val="lt1"/>
                          </a:solidFill>
                          <a:latin typeface="Segoe UI"/>
                        </a:defRPr>
                      </a:lvl2pPr>
                      <a:lvl3pPr marL="1184575" algn="l" defTabSz="1184575" rtl="0" eaLnBrk="1" latinLnBrk="0" hangingPunct="1">
                        <a:defRPr sz="2353" b="1" kern="1200">
                          <a:solidFill>
                            <a:schemeClr val="lt1"/>
                          </a:solidFill>
                          <a:latin typeface="Segoe UI"/>
                        </a:defRPr>
                      </a:lvl3pPr>
                      <a:lvl4pPr marL="1776861" algn="l" defTabSz="1184575" rtl="0" eaLnBrk="1" latinLnBrk="0" hangingPunct="1">
                        <a:defRPr sz="2353" b="1" kern="1200">
                          <a:solidFill>
                            <a:schemeClr val="lt1"/>
                          </a:solidFill>
                          <a:latin typeface="Segoe UI"/>
                        </a:defRPr>
                      </a:lvl4pPr>
                      <a:lvl5pPr marL="2369149" algn="l" defTabSz="1184575" rtl="0" eaLnBrk="1" latinLnBrk="0" hangingPunct="1">
                        <a:defRPr sz="2353" b="1" kern="1200">
                          <a:solidFill>
                            <a:schemeClr val="lt1"/>
                          </a:solidFill>
                          <a:latin typeface="Segoe UI"/>
                        </a:defRPr>
                      </a:lvl5pPr>
                      <a:lvl6pPr marL="2961436" algn="l" defTabSz="1184575" rtl="0" eaLnBrk="1" latinLnBrk="0" hangingPunct="1">
                        <a:defRPr sz="2353" b="1" kern="1200">
                          <a:solidFill>
                            <a:schemeClr val="lt1"/>
                          </a:solidFill>
                          <a:latin typeface="Segoe UI"/>
                        </a:defRPr>
                      </a:lvl6pPr>
                      <a:lvl7pPr marL="3553724" algn="l" defTabSz="1184575" rtl="0" eaLnBrk="1" latinLnBrk="0" hangingPunct="1">
                        <a:defRPr sz="2353" b="1" kern="1200">
                          <a:solidFill>
                            <a:schemeClr val="lt1"/>
                          </a:solidFill>
                          <a:latin typeface="Segoe UI"/>
                        </a:defRPr>
                      </a:lvl7pPr>
                      <a:lvl8pPr marL="4146011" algn="l" defTabSz="1184575" rtl="0" eaLnBrk="1" latinLnBrk="0" hangingPunct="1">
                        <a:defRPr sz="2353" b="1" kern="1200">
                          <a:solidFill>
                            <a:schemeClr val="lt1"/>
                          </a:solidFill>
                          <a:latin typeface="Segoe UI"/>
                        </a:defRPr>
                      </a:lvl8pPr>
                      <a:lvl9pPr marL="4738298" algn="l" defTabSz="1184575" rtl="0" eaLnBrk="1" latinLnBrk="0" hangingPunct="1">
                        <a:defRPr sz="2353" b="1" kern="1200">
                          <a:solidFill>
                            <a:schemeClr val="lt1"/>
                          </a:solidFill>
                          <a:latin typeface="Segoe UI"/>
                        </a:defRPr>
                      </a:lvl9pPr>
                    </a:lstStyle>
                    <a:p>
                      <a:r>
                        <a:rPr lang="en-US" sz="1100" dirty="0"/>
                        <a:t>All</a:t>
                      </a:r>
                      <a:r>
                        <a:rPr lang="en-US" sz="1100" baseline="0" dirty="0"/>
                        <a:t> Active ?</a:t>
                      </a:r>
                      <a:endParaRPr lang="en-US" sz="1100" dirty="0">
                        <a:latin typeface="+mj-lt"/>
                        <a:cs typeface="Segoe UI Light" panose="020B0502040204020203" pitchFamily="34" charset="0"/>
                      </a:endParaRPr>
                    </a:p>
                  </a:txBody>
                  <a:tcPr marL="89631" marR="89631" marT="44814" marB="44814"/>
                </a:tc>
                <a:tc>
                  <a:txBody>
                    <a:bodyPr/>
                    <a:lstStyle>
                      <a:lvl1pPr marL="0" algn="l" defTabSz="1184575" rtl="0" eaLnBrk="1" latinLnBrk="0" hangingPunct="1">
                        <a:defRPr sz="2353" b="1" kern="1200">
                          <a:solidFill>
                            <a:schemeClr val="lt1"/>
                          </a:solidFill>
                          <a:latin typeface="Segoe UI"/>
                        </a:defRPr>
                      </a:lvl1pPr>
                      <a:lvl2pPr marL="592287" algn="l" defTabSz="1184575" rtl="0" eaLnBrk="1" latinLnBrk="0" hangingPunct="1">
                        <a:defRPr sz="2353" b="1" kern="1200">
                          <a:solidFill>
                            <a:schemeClr val="lt1"/>
                          </a:solidFill>
                          <a:latin typeface="Segoe UI"/>
                        </a:defRPr>
                      </a:lvl2pPr>
                      <a:lvl3pPr marL="1184575" algn="l" defTabSz="1184575" rtl="0" eaLnBrk="1" latinLnBrk="0" hangingPunct="1">
                        <a:defRPr sz="2353" b="1" kern="1200">
                          <a:solidFill>
                            <a:schemeClr val="lt1"/>
                          </a:solidFill>
                          <a:latin typeface="Segoe UI"/>
                        </a:defRPr>
                      </a:lvl3pPr>
                      <a:lvl4pPr marL="1776861" algn="l" defTabSz="1184575" rtl="0" eaLnBrk="1" latinLnBrk="0" hangingPunct="1">
                        <a:defRPr sz="2353" b="1" kern="1200">
                          <a:solidFill>
                            <a:schemeClr val="lt1"/>
                          </a:solidFill>
                          <a:latin typeface="Segoe UI"/>
                        </a:defRPr>
                      </a:lvl4pPr>
                      <a:lvl5pPr marL="2369149" algn="l" defTabSz="1184575" rtl="0" eaLnBrk="1" latinLnBrk="0" hangingPunct="1">
                        <a:defRPr sz="2353" b="1" kern="1200">
                          <a:solidFill>
                            <a:schemeClr val="lt1"/>
                          </a:solidFill>
                          <a:latin typeface="Segoe UI"/>
                        </a:defRPr>
                      </a:lvl5pPr>
                      <a:lvl6pPr marL="2961436" algn="l" defTabSz="1184575" rtl="0" eaLnBrk="1" latinLnBrk="0" hangingPunct="1">
                        <a:defRPr sz="2353" b="1" kern="1200">
                          <a:solidFill>
                            <a:schemeClr val="lt1"/>
                          </a:solidFill>
                          <a:latin typeface="Segoe UI"/>
                        </a:defRPr>
                      </a:lvl6pPr>
                      <a:lvl7pPr marL="3553724" algn="l" defTabSz="1184575" rtl="0" eaLnBrk="1" latinLnBrk="0" hangingPunct="1">
                        <a:defRPr sz="2353" b="1" kern="1200">
                          <a:solidFill>
                            <a:schemeClr val="lt1"/>
                          </a:solidFill>
                          <a:latin typeface="Segoe UI"/>
                        </a:defRPr>
                      </a:lvl7pPr>
                      <a:lvl8pPr marL="4146011" algn="l" defTabSz="1184575" rtl="0" eaLnBrk="1" latinLnBrk="0" hangingPunct="1">
                        <a:defRPr sz="2353" b="1" kern="1200">
                          <a:solidFill>
                            <a:schemeClr val="lt1"/>
                          </a:solidFill>
                          <a:latin typeface="Segoe UI"/>
                        </a:defRPr>
                      </a:lvl8pPr>
                      <a:lvl9pPr marL="4738298" algn="l" defTabSz="1184575" rtl="0" eaLnBrk="1" latinLnBrk="0" hangingPunct="1">
                        <a:defRPr sz="2353" b="1" kern="1200">
                          <a:solidFill>
                            <a:schemeClr val="lt1"/>
                          </a:solidFill>
                          <a:latin typeface="Segoe UI"/>
                        </a:defRPr>
                      </a:lvl9pPr>
                    </a:lstStyle>
                    <a:p>
                      <a:r>
                        <a:rPr lang="en-US" sz="1100" dirty="0"/>
                        <a:t>SAPS provided</a:t>
                      </a:r>
                      <a:endParaRPr lang="en-US" sz="1100" dirty="0">
                        <a:latin typeface="+mj-lt"/>
                        <a:cs typeface="Segoe UI Light" panose="020B0502040204020203" pitchFamily="34" charset="0"/>
                      </a:endParaRPr>
                    </a:p>
                  </a:txBody>
                  <a:tcPr marL="89631" marR="89631" marT="44814" marB="44814"/>
                </a:tc>
                <a:tc>
                  <a:txBody>
                    <a:bodyPr/>
                    <a:lstStyle>
                      <a:lvl1pPr marL="0" algn="l" defTabSz="1184575" rtl="0" eaLnBrk="1" latinLnBrk="0" hangingPunct="1">
                        <a:defRPr sz="2353" b="1" kern="1200">
                          <a:solidFill>
                            <a:schemeClr val="lt1"/>
                          </a:solidFill>
                          <a:latin typeface="Segoe UI"/>
                        </a:defRPr>
                      </a:lvl1pPr>
                      <a:lvl2pPr marL="592287" algn="l" defTabSz="1184575" rtl="0" eaLnBrk="1" latinLnBrk="0" hangingPunct="1">
                        <a:defRPr sz="2353" b="1" kern="1200">
                          <a:solidFill>
                            <a:schemeClr val="lt1"/>
                          </a:solidFill>
                          <a:latin typeface="Segoe UI"/>
                        </a:defRPr>
                      </a:lvl2pPr>
                      <a:lvl3pPr marL="1184575" algn="l" defTabSz="1184575" rtl="0" eaLnBrk="1" latinLnBrk="0" hangingPunct="1">
                        <a:defRPr sz="2353" b="1" kern="1200">
                          <a:solidFill>
                            <a:schemeClr val="lt1"/>
                          </a:solidFill>
                          <a:latin typeface="Segoe UI"/>
                        </a:defRPr>
                      </a:lvl3pPr>
                      <a:lvl4pPr marL="1776861" algn="l" defTabSz="1184575" rtl="0" eaLnBrk="1" latinLnBrk="0" hangingPunct="1">
                        <a:defRPr sz="2353" b="1" kern="1200">
                          <a:solidFill>
                            <a:schemeClr val="lt1"/>
                          </a:solidFill>
                          <a:latin typeface="Segoe UI"/>
                        </a:defRPr>
                      </a:lvl4pPr>
                      <a:lvl5pPr marL="2369149" algn="l" defTabSz="1184575" rtl="0" eaLnBrk="1" latinLnBrk="0" hangingPunct="1">
                        <a:defRPr sz="2353" b="1" kern="1200">
                          <a:solidFill>
                            <a:schemeClr val="lt1"/>
                          </a:solidFill>
                          <a:latin typeface="Segoe UI"/>
                        </a:defRPr>
                      </a:lvl5pPr>
                      <a:lvl6pPr marL="2961436" algn="l" defTabSz="1184575" rtl="0" eaLnBrk="1" latinLnBrk="0" hangingPunct="1">
                        <a:defRPr sz="2353" b="1" kern="1200">
                          <a:solidFill>
                            <a:schemeClr val="lt1"/>
                          </a:solidFill>
                          <a:latin typeface="Segoe UI"/>
                        </a:defRPr>
                      </a:lvl6pPr>
                      <a:lvl7pPr marL="3553724" algn="l" defTabSz="1184575" rtl="0" eaLnBrk="1" latinLnBrk="0" hangingPunct="1">
                        <a:defRPr sz="2353" b="1" kern="1200">
                          <a:solidFill>
                            <a:schemeClr val="lt1"/>
                          </a:solidFill>
                          <a:latin typeface="Segoe UI"/>
                        </a:defRPr>
                      </a:lvl7pPr>
                      <a:lvl8pPr marL="4146011" algn="l" defTabSz="1184575" rtl="0" eaLnBrk="1" latinLnBrk="0" hangingPunct="1">
                        <a:defRPr sz="2353" b="1" kern="1200">
                          <a:solidFill>
                            <a:schemeClr val="lt1"/>
                          </a:solidFill>
                          <a:latin typeface="Segoe UI"/>
                        </a:defRPr>
                      </a:lvl8pPr>
                      <a:lvl9pPr marL="4738298" algn="l" defTabSz="1184575" rtl="0" eaLnBrk="1" latinLnBrk="0" hangingPunct="1">
                        <a:defRPr sz="2353" b="1" kern="1200">
                          <a:solidFill>
                            <a:schemeClr val="lt1"/>
                          </a:solidFill>
                          <a:latin typeface="Segoe UI"/>
                        </a:defRPr>
                      </a:lvl9pPr>
                    </a:lstStyle>
                    <a:p>
                      <a:r>
                        <a:rPr lang="en-US" sz="1100" dirty="0"/>
                        <a:t>Database Files </a:t>
                      </a:r>
                      <a:br>
                        <a:rPr lang="en-US" sz="1100" dirty="0"/>
                      </a:br>
                      <a:r>
                        <a:rPr lang="en-US" sz="1100" dirty="0"/>
                        <a:t>Premium Storage</a:t>
                      </a:r>
                      <a:br>
                        <a:rPr lang="en-US" sz="1100" dirty="0"/>
                      </a:br>
                      <a:r>
                        <a:rPr lang="en-US" sz="1100" dirty="0"/>
                        <a:t>SKU and number of disks</a:t>
                      </a:r>
                      <a:endParaRPr lang="en-US" sz="1100" dirty="0">
                        <a:latin typeface="+mj-lt"/>
                        <a:cs typeface="Segoe UI Light" panose="020B0502040204020203" pitchFamily="34" charset="0"/>
                      </a:endParaRPr>
                    </a:p>
                  </a:txBody>
                  <a:tcPr marL="91428" marR="91428" marT="45713" marB="45713"/>
                </a:tc>
                <a:tc>
                  <a:txBody>
                    <a:bodyPr/>
                    <a:lstStyle>
                      <a:lvl1pPr marL="0" algn="l" defTabSz="1184575" rtl="0" eaLnBrk="1" latinLnBrk="0" hangingPunct="1">
                        <a:defRPr sz="2353" b="1" kern="1200">
                          <a:solidFill>
                            <a:schemeClr val="lt1"/>
                          </a:solidFill>
                          <a:latin typeface="Segoe UI"/>
                        </a:defRPr>
                      </a:lvl1pPr>
                      <a:lvl2pPr marL="592287" algn="l" defTabSz="1184575" rtl="0" eaLnBrk="1" latinLnBrk="0" hangingPunct="1">
                        <a:defRPr sz="2353" b="1" kern="1200">
                          <a:solidFill>
                            <a:schemeClr val="lt1"/>
                          </a:solidFill>
                          <a:latin typeface="Segoe UI"/>
                        </a:defRPr>
                      </a:lvl2pPr>
                      <a:lvl3pPr marL="1184575" algn="l" defTabSz="1184575" rtl="0" eaLnBrk="1" latinLnBrk="0" hangingPunct="1">
                        <a:defRPr sz="2353" b="1" kern="1200">
                          <a:solidFill>
                            <a:schemeClr val="lt1"/>
                          </a:solidFill>
                          <a:latin typeface="Segoe UI"/>
                        </a:defRPr>
                      </a:lvl3pPr>
                      <a:lvl4pPr marL="1776861" algn="l" defTabSz="1184575" rtl="0" eaLnBrk="1" latinLnBrk="0" hangingPunct="1">
                        <a:defRPr sz="2353" b="1" kern="1200">
                          <a:solidFill>
                            <a:schemeClr val="lt1"/>
                          </a:solidFill>
                          <a:latin typeface="Segoe UI"/>
                        </a:defRPr>
                      </a:lvl4pPr>
                      <a:lvl5pPr marL="2369149" algn="l" defTabSz="1184575" rtl="0" eaLnBrk="1" latinLnBrk="0" hangingPunct="1">
                        <a:defRPr sz="2353" b="1" kern="1200">
                          <a:solidFill>
                            <a:schemeClr val="lt1"/>
                          </a:solidFill>
                          <a:latin typeface="Segoe UI"/>
                        </a:defRPr>
                      </a:lvl5pPr>
                      <a:lvl6pPr marL="2961436" algn="l" defTabSz="1184575" rtl="0" eaLnBrk="1" latinLnBrk="0" hangingPunct="1">
                        <a:defRPr sz="2353" b="1" kern="1200">
                          <a:solidFill>
                            <a:schemeClr val="lt1"/>
                          </a:solidFill>
                          <a:latin typeface="Segoe UI"/>
                        </a:defRPr>
                      </a:lvl6pPr>
                      <a:lvl7pPr marL="3553724" algn="l" defTabSz="1184575" rtl="0" eaLnBrk="1" latinLnBrk="0" hangingPunct="1">
                        <a:defRPr sz="2353" b="1" kern="1200">
                          <a:solidFill>
                            <a:schemeClr val="lt1"/>
                          </a:solidFill>
                          <a:latin typeface="Segoe UI"/>
                        </a:defRPr>
                      </a:lvl7pPr>
                      <a:lvl8pPr marL="4146011" algn="l" defTabSz="1184575" rtl="0" eaLnBrk="1" latinLnBrk="0" hangingPunct="1">
                        <a:defRPr sz="2353" b="1" kern="1200">
                          <a:solidFill>
                            <a:schemeClr val="lt1"/>
                          </a:solidFill>
                          <a:latin typeface="Segoe UI"/>
                        </a:defRPr>
                      </a:lvl8pPr>
                      <a:lvl9pPr marL="4738298" algn="l" defTabSz="1184575" rtl="0" eaLnBrk="1" latinLnBrk="0" hangingPunct="1">
                        <a:defRPr sz="2353" b="1" kern="1200">
                          <a:solidFill>
                            <a:schemeClr val="lt1"/>
                          </a:solidFill>
                          <a:latin typeface="Segoe UI"/>
                        </a:defRPr>
                      </a:lvl9pPr>
                    </a:lstStyle>
                    <a:p>
                      <a:r>
                        <a:rPr lang="en-US" sz="1100" dirty="0"/>
                        <a:t>IOPS for Database Files provided</a:t>
                      </a:r>
                      <a:endParaRPr lang="en-US" sz="1100" dirty="0">
                        <a:latin typeface="+mj-lt"/>
                        <a:cs typeface="Segoe UI Light" panose="020B0502040204020203" pitchFamily="34" charset="0"/>
                      </a:endParaRPr>
                    </a:p>
                  </a:txBody>
                  <a:tcPr marL="91428" marR="91428" marT="45713" marB="45713"/>
                </a:tc>
                <a:tc>
                  <a:txBody>
                    <a:bodyPr/>
                    <a:lstStyle>
                      <a:lvl1pPr marL="0" algn="l" defTabSz="1184575" rtl="0" eaLnBrk="1" latinLnBrk="0" hangingPunct="1">
                        <a:defRPr sz="2353" b="1" kern="1200">
                          <a:solidFill>
                            <a:schemeClr val="lt1"/>
                          </a:solidFill>
                          <a:latin typeface="Segoe UI"/>
                        </a:defRPr>
                      </a:lvl1pPr>
                      <a:lvl2pPr marL="592287" algn="l" defTabSz="1184575" rtl="0" eaLnBrk="1" latinLnBrk="0" hangingPunct="1">
                        <a:defRPr sz="2353" b="1" kern="1200">
                          <a:solidFill>
                            <a:schemeClr val="lt1"/>
                          </a:solidFill>
                          <a:latin typeface="Segoe UI"/>
                        </a:defRPr>
                      </a:lvl2pPr>
                      <a:lvl3pPr marL="1184575" algn="l" defTabSz="1184575" rtl="0" eaLnBrk="1" latinLnBrk="0" hangingPunct="1">
                        <a:defRPr sz="2353" b="1" kern="1200">
                          <a:solidFill>
                            <a:schemeClr val="lt1"/>
                          </a:solidFill>
                          <a:latin typeface="Segoe UI"/>
                        </a:defRPr>
                      </a:lvl3pPr>
                      <a:lvl4pPr marL="1776861" algn="l" defTabSz="1184575" rtl="0" eaLnBrk="1" latinLnBrk="0" hangingPunct="1">
                        <a:defRPr sz="2353" b="1" kern="1200">
                          <a:solidFill>
                            <a:schemeClr val="lt1"/>
                          </a:solidFill>
                          <a:latin typeface="Segoe UI"/>
                        </a:defRPr>
                      </a:lvl4pPr>
                      <a:lvl5pPr marL="2369149" algn="l" defTabSz="1184575" rtl="0" eaLnBrk="1" latinLnBrk="0" hangingPunct="1">
                        <a:defRPr sz="2353" b="1" kern="1200">
                          <a:solidFill>
                            <a:schemeClr val="lt1"/>
                          </a:solidFill>
                          <a:latin typeface="Segoe UI"/>
                        </a:defRPr>
                      </a:lvl5pPr>
                      <a:lvl6pPr marL="2961436" algn="l" defTabSz="1184575" rtl="0" eaLnBrk="1" latinLnBrk="0" hangingPunct="1">
                        <a:defRPr sz="2353" b="1" kern="1200">
                          <a:solidFill>
                            <a:schemeClr val="lt1"/>
                          </a:solidFill>
                          <a:latin typeface="Segoe UI"/>
                        </a:defRPr>
                      </a:lvl6pPr>
                      <a:lvl7pPr marL="3553724" algn="l" defTabSz="1184575" rtl="0" eaLnBrk="1" latinLnBrk="0" hangingPunct="1">
                        <a:defRPr sz="2353" b="1" kern="1200">
                          <a:solidFill>
                            <a:schemeClr val="lt1"/>
                          </a:solidFill>
                          <a:latin typeface="Segoe UI"/>
                        </a:defRPr>
                      </a:lvl7pPr>
                      <a:lvl8pPr marL="4146011" algn="l" defTabSz="1184575" rtl="0" eaLnBrk="1" latinLnBrk="0" hangingPunct="1">
                        <a:defRPr sz="2353" b="1" kern="1200">
                          <a:solidFill>
                            <a:schemeClr val="lt1"/>
                          </a:solidFill>
                          <a:latin typeface="Segoe UI"/>
                        </a:defRPr>
                      </a:lvl8pPr>
                      <a:lvl9pPr marL="4738298" algn="l" defTabSz="1184575" rtl="0" eaLnBrk="1" latinLnBrk="0" hangingPunct="1">
                        <a:defRPr sz="2353" b="1" kern="1200">
                          <a:solidFill>
                            <a:schemeClr val="lt1"/>
                          </a:solidFill>
                          <a:latin typeface="Segoe UI"/>
                        </a:defRPr>
                      </a:lvl9pPr>
                    </a:lstStyle>
                    <a:p>
                      <a:r>
                        <a:rPr lang="en-US" sz="1100" dirty="0"/>
                        <a:t>Storage size allocated for DB files</a:t>
                      </a:r>
                      <a:endParaRPr lang="en-US" sz="1100" dirty="0">
                        <a:latin typeface="+mj-lt"/>
                        <a:cs typeface="Segoe UI Light" panose="020B0502040204020203" pitchFamily="34" charset="0"/>
                      </a:endParaRPr>
                    </a:p>
                  </a:txBody>
                  <a:tcPr marL="91428" marR="91428" marT="45713" marB="45713"/>
                </a:tc>
                <a:tc>
                  <a:txBody>
                    <a:bodyPr/>
                    <a:lstStyle>
                      <a:lvl1pPr marL="0" algn="l" defTabSz="1184575" rtl="0" eaLnBrk="1" latinLnBrk="0" hangingPunct="1">
                        <a:defRPr sz="2353" b="1" kern="1200">
                          <a:solidFill>
                            <a:schemeClr val="lt1"/>
                          </a:solidFill>
                          <a:latin typeface="Segoe UI"/>
                        </a:defRPr>
                      </a:lvl1pPr>
                      <a:lvl2pPr marL="592287" algn="l" defTabSz="1184575" rtl="0" eaLnBrk="1" latinLnBrk="0" hangingPunct="1">
                        <a:defRPr sz="2353" b="1" kern="1200">
                          <a:solidFill>
                            <a:schemeClr val="lt1"/>
                          </a:solidFill>
                          <a:latin typeface="Segoe UI"/>
                        </a:defRPr>
                      </a:lvl2pPr>
                      <a:lvl3pPr marL="1184575" algn="l" defTabSz="1184575" rtl="0" eaLnBrk="1" latinLnBrk="0" hangingPunct="1">
                        <a:defRPr sz="2353" b="1" kern="1200">
                          <a:solidFill>
                            <a:schemeClr val="lt1"/>
                          </a:solidFill>
                          <a:latin typeface="Segoe UI"/>
                        </a:defRPr>
                      </a:lvl3pPr>
                      <a:lvl4pPr marL="1776861" algn="l" defTabSz="1184575" rtl="0" eaLnBrk="1" latinLnBrk="0" hangingPunct="1">
                        <a:defRPr sz="2353" b="1" kern="1200">
                          <a:solidFill>
                            <a:schemeClr val="lt1"/>
                          </a:solidFill>
                          <a:latin typeface="Segoe UI"/>
                        </a:defRPr>
                      </a:lvl4pPr>
                      <a:lvl5pPr marL="2369149" algn="l" defTabSz="1184575" rtl="0" eaLnBrk="1" latinLnBrk="0" hangingPunct="1">
                        <a:defRPr sz="2353" b="1" kern="1200">
                          <a:solidFill>
                            <a:schemeClr val="lt1"/>
                          </a:solidFill>
                          <a:latin typeface="Segoe UI"/>
                        </a:defRPr>
                      </a:lvl5pPr>
                      <a:lvl6pPr marL="2961436" algn="l" defTabSz="1184575" rtl="0" eaLnBrk="1" latinLnBrk="0" hangingPunct="1">
                        <a:defRPr sz="2353" b="1" kern="1200">
                          <a:solidFill>
                            <a:schemeClr val="lt1"/>
                          </a:solidFill>
                          <a:latin typeface="Segoe UI"/>
                        </a:defRPr>
                      </a:lvl6pPr>
                      <a:lvl7pPr marL="3553724" algn="l" defTabSz="1184575" rtl="0" eaLnBrk="1" latinLnBrk="0" hangingPunct="1">
                        <a:defRPr sz="2353" b="1" kern="1200">
                          <a:solidFill>
                            <a:schemeClr val="lt1"/>
                          </a:solidFill>
                          <a:latin typeface="Segoe UI"/>
                        </a:defRPr>
                      </a:lvl7pPr>
                      <a:lvl8pPr marL="4146011" algn="l" defTabSz="1184575" rtl="0" eaLnBrk="1" latinLnBrk="0" hangingPunct="1">
                        <a:defRPr sz="2353" b="1" kern="1200">
                          <a:solidFill>
                            <a:schemeClr val="lt1"/>
                          </a:solidFill>
                          <a:latin typeface="Segoe UI"/>
                        </a:defRPr>
                      </a:lvl8pPr>
                      <a:lvl9pPr marL="4738298" algn="l" defTabSz="1184575" rtl="0" eaLnBrk="1" latinLnBrk="0" hangingPunct="1">
                        <a:defRPr sz="2353" b="1" kern="1200">
                          <a:solidFill>
                            <a:schemeClr val="lt1"/>
                          </a:solidFill>
                          <a:latin typeface="Segoe UI"/>
                        </a:defRPr>
                      </a:lvl9pPr>
                    </a:lstStyle>
                    <a:p>
                      <a:r>
                        <a:rPr lang="en-US" sz="1100" dirty="0"/>
                        <a:t>Database Log </a:t>
                      </a:r>
                      <a:br>
                        <a:rPr lang="en-US" sz="1100" dirty="0"/>
                      </a:br>
                      <a:r>
                        <a:rPr lang="en-US" sz="1100" dirty="0"/>
                        <a:t>Premium Storage</a:t>
                      </a:r>
                      <a:br>
                        <a:rPr lang="en-US" sz="1100" dirty="0"/>
                      </a:br>
                      <a:r>
                        <a:rPr lang="en-US" sz="1100" dirty="0"/>
                        <a:t>SKU and number of disks</a:t>
                      </a:r>
                      <a:endParaRPr lang="en-US" sz="1100" dirty="0">
                        <a:latin typeface="+mj-lt"/>
                        <a:cs typeface="Segoe UI Light" panose="020B0502040204020203" pitchFamily="34" charset="0"/>
                      </a:endParaRPr>
                    </a:p>
                  </a:txBody>
                  <a:tcPr marL="91428" marR="91428" marT="45713" marB="45713"/>
                </a:tc>
                <a:tc>
                  <a:txBody>
                    <a:bodyPr/>
                    <a:lstStyle>
                      <a:lvl1pPr marL="0" algn="l" defTabSz="1184575" rtl="0" eaLnBrk="1" latinLnBrk="0" hangingPunct="1">
                        <a:defRPr sz="2353" b="1" kern="1200">
                          <a:solidFill>
                            <a:schemeClr val="lt1"/>
                          </a:solidFill>
                          <a:latin typeface="Segoe UI"/>
                        </a:defRPr>
                      </a:lvl1pPr>
                      <a:lvl2pPr marL="592287" algn="l" defTabSz="1184575" rtl="0" eaLnBrk="1" latinLnBrk="0" hangingPunct="1">
                        <a:defRPr sz="2353" b="1" kern="1200">
                          <a:solidFill>
                            <a:schemeClr val="lt1"/>
                          </a:solidFill>
                          <a:latin typeface="Segoe UI"/>
                        </a:defRPr>
                      </a:lvl2pPr>
                      <a:lvl3pPr marL="1184575" algn="l" defTabSz="1184575" rtl="0" eaLnBrk="1" latinLnBrk="0" hangingPunct="1">
                        <a:defRPr sz="2353" b="1" kern="1200">
                          <a:solidFill>
                            <a:schemeClr val="lt1"/>
                          </a:solidFill>
                          <a:latin typeface="Segoe UI"/>
                        </a:defRPr>
                      </a:lvl3pPr>
                      <a:lvl4pPr marL="1776861" algn="l" defTabSz="1184575" rtl="0" eaLnBrk="1" latinLnBrk="0" hangingPunct="1">
                        <a:defRPr sz="2353" b="1" kern="1200">
                          <a:solidFill>
                            <a:schemeClr val="lt1"/>
                          </a:solidFill>
                          <a:latin typeface="Segoe UI"/>
                        </a:defRPr>
                      </a:lvl4pPr>
                      <a:lvl5pPr marL="2369149" algn="l" defTabSz="1184575" rtl="0" eaLnBrk="1" latinLnBrk="0" hangingPunct="1">
                        <a:defRPr sz="2353" b="1" kern="1200">
                          <a:solidFill>
                            <a:schemeClr val="lt1"/>
                          </a:solidFill>
                          <a:latin typeface="Segoe UI"/>
                        </a:defRPr>
                      </a:lvl5pPr>
                      <a:lvl6pPr marL="2961436" algn="l" defTabSz="1184575" rtl="0" eaLnBrk="1" latinLnBrk="0" hangingPunct="1">
                        <a:defRPr sz="2353" b="1" kern="1200">
                          <a:solidFill>
                            <a:schemeClr val="lt1"/>
                          </a:solidFill>
                          <a:latin typeface="Segoe UI"/>
                        </a:defRPr>
                      </a:lvl6pPr>
                      <a:lvl7pPr marL="3553724" algn="l" defTabSz="1184575" rtl="0" eaLnBrk="1" latinLnBrk="0" hangingPunct="1">
                        <a:defRPr sz="2353" b="1" kern="1200">
                          <a:solidFill>
                            <a:schemeClr val="lt1"/>
                          </a:solidFill>
                          <a:latin typeface="Segoe UI"/>
                        </a:defRPr>
                      </a:lvl7pPr>
                      <a:lvl8pPr marL="4146011" algn="l" defTabSz="1184575" rtl="0" eaLnBrk="1" latinLnBrk="0" hangingPunct="1">
                        <a:defRPr sz="2353" b="1" kern="1200">
                          <a:solidFill>
                            <a:schemeClr val="lt1"/>
                          </a:solidFill>
                          <a:latin typeface="Segoe UI"/>
                        </a:defRPr>
                      </a:lvl8pPr>
                      <a:lvl9pPr marL="4738298" algn="l" defTabSz="1184575" rtl="0" eaLnBrk="1" latinLnBrk="0" hangingPunct="1">
                        <a:defRPr sz="2353" b="1" kern="1200">
                          <a:solidFill>
                            <a:schemeClr val="lt1"/>
                          </a:solidFill>
                          <a:latin typeface="Segoe UI"/>
                        </a:defRPr>
                      </a:lvl9pPr>
                    </a:lstStyle>
                    <a:p>
                      <a:r>
                        <a:rPr lang="en-US" sz="1100" dirty="0"/>
                        <a:t>Latency for Log</a:t>
                      </a:r>
                      <a:endParaRPr lang="en-US" sz="1100" dirty="0">
                        <a:latin typeface="+mj-lt"/>
                        <a:cs typeface="Segoe UI Light" panose="020B0502040204020203" pitchFamily="34" charset="0"/>
                      </a:endParaRPr>
                    </a:p>
                  </a:txBody>
                  <a:tcPr marL="89631" marR="89631" marT="44814" marB="44814"/>
                </a:tc>
                <a:extLst>
                  <a:ext uri="{0D108BD9-81ED-4DB2-BD59-A6C34878D82A}">
                    <a16:rowId xmlns:a16="http://schemas.microsoft.com/office/drawing/2014/main" val="10000"/>
                  </a:ext>
                </a:extLst>
              </a:tr>
              <a:tr h="577240">
                <a:tc>
                  <a:txBody>
                    <a:bodyPr/>
                    <a:lstStyle/>
                    <a:p>
                      <a:r>
                        <a:rPr lang="en-US" sz="1400" kern="1200" dirty="0">
                          <a:effectLst/>
                        </a:rPr>
                        <a:t>SOFS</a:t>
                      </a:r>
                      <a:endParaRPr lang="en-US" sz="1400" kern="1200" dirty="0">
                        <a:solidFill>
                          <a:schemeClr val="dk1"/>
                        </a:solidFill>
                        <a:effectLst/>
                        <a:latin typeface="+mj-lt"/>
                        <a:ea typeface="+mn-ea"/>
                        <a:cs typeface="+mn-cs"/>
                      </a:endParaRPr>
                    </a:p>
                  </a:txBody>
                  <a:tcPr marL="89631" marR="89631" marT="44814" marB="44814"/>
                </a:tc>
                <a:tc>
                  <a:txBody>
                    <a:bodyPr/>
                    <a:lstStyle/>
                    <a:p>
                      <a:r>
                        <a:rPr lang="en-US" sz="1400" kern="1200" dirty="0">
                          <a:effectLst/>
                        </a:rPr>
                        <a:t>-</a:t>
                      </a:r>
                      <a:endParaRPr lang="en-US" sz="1400" kern="1200" dirty="0">
                        <a:solidFill>
                          <a:schemeClr val="dk1"/>
                        </a:solidFill>
                        <a:effectLst/>
                        <a:latin typeface="+mj-lt"/>
                        <a:ea typeface="+mn-ea"/>
                        <a:cs typeface="+mn-cs"/>
                      </a:endParaRPr>
                    </a:p>
                  </a:txBody>
                  <a:tcPr marL="89631" marR="89631" marT="44814" marB="44814"/>
                </a:tc>
                <a:tc>
                  <a:txBody>
                    <a:bodyPr/>
                    <a:lstStyle/>
                    <a:p>
                      <a:r>
                        <a:rPr lang="en-US" sz="1400" kern="1200" dirty="0">
                          <a:effectLst/>
                        </a:rPr>
                        <a:t>-</a:t>
                      </a:r>
                      <a:endParaRPr lang="en-US" sz="1400" kern="1200" dirty="0">
                        <a:solidFill>
                          <a:schemeClr val="dk1"/>
                        </a:solidFill>
                        <a:effectLst/>
                        <a:latin typeface="+mj-lt"/>
                        <a:ea typeface="+mn-ea"/>
                        <a:cs typeface="+mn-cs"/>
                      </a:endParaRPr>
                    </a:p>
                  </a:txBody>
                  <a:tcPr marL="89631" marR="89631" marT="44814" marB="44814"/>
                </a:tc>
                <a:tc>
                  <a:txBody>
                    <a:bodyPr/>
                    <a:lstStyle/>
                    <a:p>
                      <a:r>
                        <a:rPr lang="en-US" sz="1400" kern="1200" dirty="0">
                          <a:effectLst/>
                        </a:rPr>
                        <a:t>-</a:t>
                      </a:r>
                      <a:endParaRPr lang="en-US" sz="1400" kern="1200" dirty="0">
                        <a:solidFill>
                          <a:schemeClr val="dk1"/>
                        </a:solidFill>
                        <a:effectLst/>
                        <a:latin typeface="+mj-lt"/>
                        <a:ea typeface="+mn-ea"/>
                        <a:cs typeface="+mn-cs"/>
                      </a:endParaRPr>
                    </a:p>
                  </a:txBody>
                  <a:tcPr marL="89631" marR="89631" marT="44814" marB="44814"/>
                </a:tc>
                <a:tc>
                  <a:txBody>
                    <a:bodyPr/>
                    <a:lstStyle/>
                    <a:p>
                      <a:r>
                        <a:rPr lang="en-US" sz="1400" kern="1200" dirty="0">
                          <a:effectLst/>
                        </a:rPr>
                        <a:t>D2s_v3</a:t>
                      </a:r>
                      <a:endParaRPr lang="en-US" sz="1400" kern="1200" dirty="0">
                        <a:solidFill>
                          <a:schemeClr val="dk1"/>
                        </a:solidFill>
                        <a:effectLst/>
                        <a:latin typeface="+mj-lt"/>
                        <a:ea typeface="+mn-ea"/>
                        <a:cs typeface="+mn-cs"/>
                      </a:endParaRPr>
                    </a:p>
                  </a:txBody>
                  <a:tcPr marL="89631" marR="89631" marT="44814" marB="44814"/>
                </a:tc>
                <a:tc>
                  <a:txBody>
                    <a:bodyPr/>
                    <a:lstStyle/>
                    <a:p>
                      <a:r>
                        <a:rPr lang="en-US" sz="1400" kern="1200" dirty="0">
                          <a:effectLst/>
                        </a:rPr>
                        <a:t>2</a:t>
                      </a:r>
                      <a:endParaRPr lang="en-US" sz="1400" kern="1200" dirty="0">
                        <a:solidFill>
                          <a:schemeClr val="dk1"/>
                        </a:solidFill>
                        <a:effectLst/>
                        <a:latin typeface="+mj-lt"/>
                        <a:ea typeface="+mn-ea"/>
                        <a:cs typeface="+mn-cs"/>
                      </a:endParaRPr>
                    </a:p>
                  </a:txBody>
                  <a:tcPr marL="89631" marR="89631" marT="44814" marB="44814"/>
                </a:tc>
                <a:tc>
                  <a:txBody>
                    <a:bodyPr/>
                    <a:lstStyle/>
                    <a:p>
                      <a:r>
                        <a:rPr lang="en-US" sz="1400" kern="1200" dirty="0">
                          <a:effectLst/>
                        </a:rPr>
                        <a:t>Active/</a:t>
                      </a:r>
                      <a:br>
                        <a:rPr lang="en-US" sz="1400" kern="1200" dirty="0">
                          <a:effectLst/>
                        </a:rPr>
                      </a:br>
                      <a:r>
                        <a:rPr lang="en-US" sz="1400" kern="1200" dirty="0">
                          <a:effectLst/>
                        </a:rPr>
                        <a:t>Passive</a:t>
                      </a:r>
                      <a:endParaRPr lang="en-US" sz="1400" kern="1200" dirty="0">
                        <a:solidFill>
                          <a:schemeClr val="dk1"/>
                        </a:solidFill>
                        <a:effectLst/>
                        <a:latin typeface="+mj-lt"/>
                        <a:ea typeface="+mn-ea"/>
                        <a:cs typeface="+mn-cs"/>
                      </a:endParaRPr>
                    </a:p>
                  </a:txBody>
                  <a:tcPr marL="89631" marR="89631" marT="44814" marB="44814"/>
                </a:tc>
                <a:tc>
                  <a:txBody>
                    <a:bodyPr/>
                    <a:lstStyle/>
                    <a:p>
                      <a:r>
                        <a:rPr lang="en-US" sz="1400" kern="1200" dirty="0">
                          <a:effectLst/>
                        </a:rPr>
                        <a:t>-</a:t>
                      </a:r>
                      <a:endParaRPr lang="en-US" sz="1400" kern="1200" dirty="0">
                        <a:solidFill>
                          <a:schemeClr val="dk1"/>
                        </a:solidFill>
                        <a:effectLst/>
                        <a:latin typeface="+mj-lt"/>
                        <a:ea typeface="+mn-ea"/>
                        <a:cs typeface="+mn-cs"/>
                      </a:endParaRPr>
                    </a:p>
                  </a:txBody>
                  <a:tcPr marL="89631" marR="89631" marT="44814" marB="44814"/>
                </a:tc>
                <a:tc>
                  <a:txBody>
                    <a:bodyPr/>
                    <a:lstStyle/>
                    <a:p>
                      <a:endParaRPr lang="en-US" sz="1400" kern="1200" dirty="0">
                        <a:solidFill>
                          <a:schemeClr val="dk1"/>
                        </a:solidFill>
                        <a:effectLst/>
                        <a:latin typeface="+mj-lt"/>
                        <a:ea typeface="+mn-ea"/>
                        <a:cs typeface="+mn-cs"/>
                      </a:endParaRPr>
                    </a:p>
                  </a:txBody>
                  <a:tcPr marL="89631" marR="89631" marT="44814" marB="44814"/>
                </a:tc>
                <a:tc>
                  <a:txBody>
                    <a:bodyPr/>
                    <a:lstStyle/>
                    <a:p>
                      <a:endParaRPr lang="en-US" sz="1400" kern="1200" dirty="0">
                        <a:solidFill>
                          <a:schemeClr val="dk1"/>
                        </a:solidFill>
                        <a:effectLst/>
                        <a:latin typeface="+mj-lt"/>
                        <a:ea typeface="+mn-ea"/>
                        <a:cs typeface="+mn-cs"/>
                      </a:endParaRPr>
                    </a:p>
                  </a:txBody>
                  <a:tcPr marL="89631" marR="89631" marT="44814" marB="44814"/>
                </a:tc>
                <a:tc>
                  <a:txBody>
                    <a:bodyPr/>
                    <a:lstStyle/>
                    <a:p>
                      <a:endParaRPr lang="en-US" sz="1400" kern="1200" dirty="0">
                        <a:solidFill>
                          <a:schemeClr val="dk1"/>
                        </a:solidFill>
                        <a:effectLst/>
                        <a:latin typeface="+mj-lt"/>
                        <a:ea typeface="+mn-ea"/>
                        <a:cs typeface="+mn-cs"/>
                      </a:endParaRPr>
                    </a:p>
                  </a:txBody>
                  <a:tcPr marL="89631" marR="89631" marT="44814" marB="44814"/>
                </a:tc>
                <a:tc>
                  <a:txBody>
                    <a:bodyPr/>
                    <a:lstStyle/>
                    <a:p>
                      <a:endParaRPr lang="en-US" sz="1400" kern="1200" dirty="0">
                        <a:solidFill>
                          <a:schemeClr val="dk1"/>
                        </a:solidFill>
                        <a:effectLst/>
                        <a:latin typeface="+mj-lt"/>
                        <a:ea typeface="+mn-ea"/>
                        <a:cs typeface="+mn-cs"/>
                      </a:endParaRPr>
                    </a:p>
                  </a:txBody>
                  <a:tcPr marL="89631" marR="89631" marT="44814" marB="44814"/>
                </a:tc>
                <a:tc>
                  <a:txBody>
                    <a:bodyPr/>
                    <a:lstStyle/>
                    <a:p>
                      <a:endParaRPr lang="en-US" sz="1400" kern="1200" dirty="0">
                        <a:solidFill>
                          <a:schemeClr val="dk1"/>
                        </a:solidFill>
                        <a:effectLst/>
                        <a:latin typeface="+mj-lt"/>
                        <a:ea typeface="+mn-ea"/>
                        <a:cs typeface="+mn-cs"/>
                      </a:endParaRPr>
                    </a:p>
                  </a:txBody>
                  <a:tcPr marL="89631" marR="89631" marT="44814" marB="44814"/>
                </a:tc>
                <a:extLst>
                  <a:ext uri="{0D108BD9-81ED-4DB2-BD59-A6C34878D82A}">
                    <a16:rowId xmlns:a16="http://schemas.microsoft.com/office/drawing/2014/main" val="4139034924"/>
                  </a:ext>
                </a:extLst>
              </a:tr>
              <a:tr h="577240">
                <a:tc>
                  <a:txBody>
                    <a:bodyPr/>
                    <a:lstStyle>
                      <a:lvl1pPr marL="0" algn="l" defTabSz="1184575" rtl="0" eaLnBrk="1" latinLnBrk="0" hangingPunct="1">
                        <a:defRPr sz="2353" kern="1200">
                          <a:solidFill>
                            <a:schemeClr val="dk1"/>
                          </a:solidFill>
                          <a:latin typeface="Segoe UI"/>
                        </a:defRPr>
                      </a:lvl1pPr>
                      <a:lvl2pPr marL="592287" algn="l" defTabSz="1184575" rtl="0" eaLnBrk="1" latinLnBrk="0" hangingPunct="1">
                        <a:defRPr sz="2353" kern="1200">
                          <a:solidFill>
                            <a:schemeClr val="dk1"/>
                          </a:solidFill>
                          <a:latin typeface="Segoe UI"/>
                        </a:defRPr>
                      </a:lvl2pPr>
                      <a:lvl3pPr marL="1184575" algn="l" defTabSz="1184575" rtl="0" eaLnBrk="1" latinLnBrk="0" hangingPunct="1">
                        <a:defRPr sz="2353" kern="1200">
                          <a:solidFill>
                            <a:schemeClr val="dk1"/>
                          </a:solidFill>
                          <a:latin typeface="Segoe UI"/>
                        </a:defRPr>
                      </a:lvl3pPr>
                      <a:lvl4pPr marL="1776861" algn="l" defTabSz="1184575" rtl="0" eaLnBrk="1" latinLnBrk="0" hangingPunct="1">
                        <a:defRPr sz="2353" kern="1200">
                          <a:solidFill>
                            <a:schemeClr val="dk1"/>
                          </a:solidFill>
                          <a:latin typeface="Segoe UI"/>
                        </a:defRPr>
                      </a:lvl4pPr>
                      <a:lvl5pPr marL="2369149" algn="l" defTabSz="1184575" rtl="0" eaLnBrk="1" latinLnBrk="0" hangingPunct="1">
                        <a:defRPr sz="2353" kern="1200">
                          <a:solidFill>
                            <a:schemeClr val="dk1"/>
                          </a:solidFill>
                          <a:latin typeface="Segoe UI"/>
                        </a:defRPr>
                      </a:lvl5pPr>
                      <a:lvl6pPr marL="2961436" algn="l" defTabSz="1184575" rtl="0" eaLnBrk="1" latinLnBrk="0" hangingPunct="1">
                        <a:defRPr sz="2353" kern="1200">
                          <a:solidFill>
                            <a:schemeClr val="dk1"/>
                          </a:solidFill>
                          <a:latin typeface="Segoe UI"/>
                        </a:defRPr>
                      </a:lvl6pPr>
                      <a:lvl7pPr marL="3553724" algn="l" defTabSz="1184575" rtl="0" eaLnBrk="1" latinLnBrk="0" hangingPunct="1">
                        <a:defRPr sz="2353" kern="1200">
                          <a:solidFill>
                            <a:schemeClr val="dk1"/>
                          </a:solidFill>
                          <a:latin typeface="Segoe UI"/>
                        </a:defRPr>
                      </a:lvl7pPr>
                      <a:lvl8pPr marL="4146011" algn="l" defTabSz="1184575" rtl="0" eaLnBrk="1" latinLnBrk="0" hangingPunct="1">
                        <a:defRPr sz="2353" kern="1200">
                          <a:solidFill>
                            <a:schemeClr val="dk1"/>
                          </a:solidFill>
                          <a:latin typeface="Segoe UI"/>
                        </a:defRPr>
                      </a:lvl8pPr>
                      <a:lvl9pPr marL="4738298" algn="l" defTabSz="1184575" rtl="0" eaLnBrk="1" latinLnBrk="0" hangingPunct="1">
                        <a:defRPr sz="2353" kern="1200">
                          <a:solidFill>
                            <a:schemeClr val="dk1"/>
                          </a:solidFill>
                          <a:latin typeface="Segoe UI"/>
                        </a:defRPr>
                      </a:lvl9pPr>
                    </a:lstStyle>
                    <a:p>
                      <a:r>
                        <a:rPr lang="en-US" sz="1400" kern="1200" dirty="0">
                          <a:effectLst/>
                        </a:rPr>
                        <a:t>ASCS (*)</a:t>
                      </a:r>
                      <a:endParaRPr lang="en-US" sz="1400" kern="1200" dirty="0">
                        <a:solidFill>
                          <a:schemeClr val="dk1"/>
                        </a:solidFill>
                        <a:effectLst/>
                        <a:latin typeface="+mj-lt"/>
                        <a:ea typeface="+mn-ea"/>
                        <a:cs typeface="+mn-cs"/>
                      </a:endParaRPr>
                    </a:p>
                  </a:txBody>
                  <a:tcPr marL="89631" marR="89631" marT="44814" marB="44814"/>
                </a:tc>
                <a:tc rowSpan="2">
                  <a:txBody>
                    <a:bodyPr/>
                    <a:lstStyle>
                      <a:lvl1pPr marL="0" algn="l" defTabSz="1184575" rtl="0" eaLnBrk="1" latinLnBrk="0" hangingPunct="1">
                        <a:defRPr sz="2353" kern="1200">
                          <a:solidFill>
                            <a:schemeClr val="dk1"/>
                          </a:solidFill>
                          <a:latin typeface="Segoe UI"/>
                        </a:defRPr>
                      </a:lvl1pPr>
                      <a:lvl2pPr marL="592287" algn="l" defTabSz="1184575" rtl="0" eaLnBrk="1" latinLnBrk="0" hangingPunct="1">
                        <a:defRPr sz="2353" kern="1200">
                          <a:solidFill>
                            <a:schemeClr val="dk1"/>
                          </a:solidFill>
                          <a:latin typeface="Segoe UI"/>
                        </a:defRPr>
                      </a:lvl2pPr>
                      <a:lvl3pPr marL="1184575" algn="l" defTabSz="1184575" rtl="0" eaLnBrk="1" latinLnBrk="0" hangingPunct="1">
                        <a:defRPr sz="2353" kern="1200">
                          <a:solidFill>
                            <a:schemeClr val="dk1"/>
                          </a:solidFill>
                          <a:latin typeface="Segoe UI"/>
                        </a:defRPr>
                      </a:lvl3pPr>
                      <a:lvl4pPr marL="1776861" algn="l" defTabSz="1184575" rtl="0" eaLnBrk="1" latinLnBrk="0" hangingPunct="1">
                        <a:defRPr sz="2353" kern="1200">
                          <a:solidFill>
                            <a:schemeClr val="dk1"/>
                          </a:solidFill>
                          <a:latin typeface="Segoe UI"/>
                        </a:defRPr>
                      </a:lvl4pPr>
                      <a:lvl5pPr marL="2369149" algn="l" defTabSz="1184575" rtl="0" eaLnBrk="1" latinLnBrk="0" hangingPunct="1">
                        <a:defRPr sz="2353" kern="1200">
                          <a:solidFill>
                            <a:schemeClr val="dk1"/>
                          </a:solidFill>
                          <a:latin typeface="Segoe UI"/>
                        </a:defRPr>
                      </a:lvl5pPr>
                      <a:lvl6pPr marL="2961436" algn="l" defTabSz="1184575" rtl="0" eaLnBrk="1" latinLnBrk="0" hangingPunct="1">
                        <a:defRPr sz="2353" kern="1200">
                          <a:solidFill>
                            <a:schemeClr val="dk1"/>
                          </a:solidFill>
                          <a:latin typeface="Segoe UI"/>
                        </a:defRPr>
                      </a:lvl6pPr>
                      <a:lvl7pPr marL="3553724" algn="l" defTabSz="1184575" rtl="0" eaLnBrk="1" latinLnBrk="0" hangingPunct="1">
                        <a:defRPr sz="2353" kern="1200">
                          <a:solidFill>
                            <a:schemeClr val="dk1"/>
                          </a:solidFill>
                          <a:latin typeface="Segoe UI"/>
                        </a:defRPr>
                      </a:lvl7pPr>
                      <a:lvl8pPr marL="4146011" algn="l" defTabSz="1184575" rtl="0" eaLnBrk="1" latinLnBrk="0" hangingPunct="1">
                        <a:defRPr sz="2353" kern="1200">
                          <a:solidFill>
                            <a:schemeClr val="dk1"/>
                          </a:solidFill>
                          <a:latin typeface="Segoe UI"/>
                        </a:defRPr>
                      </a:lvl8pPr>
                      <a:lvl9pPr marL="4738298" algn="l" defTabSz="1184575" rtl="0" eaLnBrk="1" latinLnBrk="0" hangingPunct="1">
                        <a:defRPr sz="2353" kern="1200">
                          <a:solidFill>
                            <a:schemeClr val="dk1"/>
                          </a:solidFill>
                          <a:latin typeface="Segoe UI"/>
                        </a:defRPr>
                      </a:lvl9pPr>
                    </a:lstStyle>
                    <a:p>
                      <a:r>
                        <a:rPr lang="en-US" sz="1400" kern="1200" dirty="0">
                          <a:effectLst/>
                        </a:rPr>
                        <a:t>30,000</a:t>
                      </a:r>
                      <a:endParaRPr lang="en-US" sz="1400" kern="1200" dirty="0">
                        <a:solidFill>
                          <a:schemeClr val="dk1"/>
                        </a:solidFill>
                        <a:effectLst/>
                        <a:latin typeface="+mj-lt"/>
                        <a:ea typeface="+mn-ea"/>
                        <a:cs typeface="+mn-cs"/>
                      </a:endParaRPr>
                    </a:p>
                  </a:txBody>
                  <a:tcPr marL="89631" marR="89631" marT="44814" marB="44814"/>
                </a:tc>
                <a:tc>
                  <a:txBody>
                    <a:bodyPr/>
                    <a:lstStyle>
                      <a:lvl1pPr marL="0" algn="l" defTabSz="1184575" rtl="0" eaLnBrk="1" latinLnBrk="0" hangingPunct="1">
                        <a:defRPr sz="2353" kern="1200">
                          <a:solidFill>
                            <a:schemeClr val="dk1"/>
                          </a:solidFill>
                          <a:latin typeface="Segoe UI"/>
                        </a:defRPr>
                      </a:lvl1pPr>
                      <a:lvl2pPr marL="592287" algn="l" defTabSz="1184575" rtl="0" eaLnBrk="1" latinLnBrk="0" hangingPunct="1">
                        <a:defRPr sz="2353" kern="1200">
                          <a:solidFill>
                            <a:schemeClr val="dk1"/>
                          </a:solidFill>
                          <a:latin typeface="Segoe UI"/>
                        </a:defRPr>
                      </a:lvl2pPr>
                      <a:lvl3pPr marL="1184575" algn="l" defTabSz="1184575" rtl="0" eaLnBrk="1" latinLnBrk="0" hangingPunct="1">
                        <a:defRPr sz="2353" kern="1200">
                          <a:solidFill>
                            <a:schemeClr val="dk1"/>
                          </a:solidFill>
                          <a:latin typeface="Segoe UI"/>
                        </a:defRPr>
                      </a:lvl3pPr>
                      <a:lvl4pPr marL="1776861" algn="l" defTabSz="1184575" rtl="0" eaLnBrk="1" latinLnBrk="0" hangingPunct="1">
                        <a:defRPr sz="2353" kern="1200">
                          <a:solidFill>
                            <a:schemeClr val="dk1"/>
                          </a:solidFill>
                          <a:latin typeface="Segoe UI"/>
                        </a:defRPr>
                      </a:lvl4pPr>
                      <a:lvl5pPr marL="2369149" algn="l" defTabSz="1184575" rtl="0" eaLnBrk="1" latinLnBrk="0" hangingPunct="1">
                        <a:defRPr sz="2353" kern="1200">
                          <a:solidFill>
                            <a:schemeClr val="dk1"/>
                          </a:solidFill>
                          <a:latin typeface="Segoe UI"/>
                        </a:defRPr>
                      </a:lvl5pPr>
                      <a:lvl6pPr marL="2961436" algn="l" defTabSz="1184575" rtl="0" eaLnBrk="1" latinLnBrk="0" hangingPunct="1">
                        <a:defRPr sz="2353" kern="1200">
                          <a:solidFill>
                            <a:schemeClr val="dk1"/>
                          </a:solidFill>
                          <a:latin typeface="Segoe UI"/>
                        </a:defRPr>
                      </a:lvl6pPr>
                      <a:lvl7pPr marL="3553724" algn="l" defTabSz="1184575" rtl="0" eaLnBrk="1" latinLnBrk="0" hangingPunct="1">
                        <a:defRPr sz="2353" kern="1200">
                          <a:solidFill>
                            <a:schemeClr val="dk1"/>
                          </a:solidFill>
                          <a:latin typeface="Segoe UI"/>
                        </a:defRPr>
                      </a:lvl7pPr>
                      <a:lvl8pPr marL="4146011" algn="l" defTabSz="1184575" rtl="0" eaLnBrk="1" latinLnBrk="0" hangingPunct="1">
                        <a:defRPr sz="2353" kern="1200">
                          <a:solidFill>
                            <a:schemeClr val="dk1"/>
                          </a:solidFill>
                          <a:latin typeface="Segoe UI"/>
                        </a:defRPr>
                      </a:lvl8pPr>
                      <a:lvl9pPr marL="4738298" algn="l" defTabSz="1184575" rtl="0" eaLnBrk="1" latinLnBrk="0" hangingPunct="1">
                        <a:defRPr sz="2353" kern="1200">
                          <a:solidFill>
                            <a:schemeClr val="dk1"/>
                          </a:solidFill>
                          <a:latin typeface="Segoe UI"/>
                        </a:defRPr>
                      </a:lvl9pPr>
                    </a:lstStyle>
                    <a:p>
                      <a:r>
                        <a:rPr lang="en-US" sz="1400" kern="1200" dirty="0">
                          <a:effectLst/>
                        </a:rPr>
                        <a:t>-</a:t>
                      </a:r>
                      <a:endParaRPr lang="en-US" sz="1400" kern="1200" dirty="0">
                        <a:solidFill>
                          <a:schemeClr val="dk1"/>
                        </a:solidFill>
                        <a:effectLst/>
                        <a:latin typeface="+mj-lt"/>
                        <a:ea typeface="+mn-ea"/>
                        <a:cs typeface="+mn-cs"/>
                      </a:endParaRPr>
                    </a:p>
                  </a:txBody>
                  <a:tcPr marL="89631" marR="89631" marT="44814" marB="44814"/>
                </a:tc>
                <a:tc>
                  <a:txBody>
                    <a:bodyPr/>
                    <a:lstStyle>
                      <a:lvl1pPr marL="0" algn="l" defTabSz="1184575" rtl="0" eaLnBrk="1" latinLnBrk="0" hangingPunct="1">
                        <a:defRPr sz="2353" kern="1200">
                          <a:solidFill>
                            <a:schemeClr val="dk1"/>
                          </a:solidFill>
                          <a:latin typeface="Segoe UI"/>
                        </a:defRPr>
                      </a:lvl1pPr>
                      <a:lvl2pPr marL="592287" algn="l" defTabSz="1184575" rtl="0" eaLnBrk="1" latinLnBrk="0" hangingPunct="1">
                        <a:defRPr sz="2353" kern="1200">
                          <a:solidFill>
                            <a:schemeClr val="dk1"/>
                          </a:solidFill>
                          <a:latin typeface="Segoe UI"/>
                        </a:defRPr>
                      </a:lvl2pPr>
                      <a:lvl3pPr marL="1184575" algn="l" defTabSz="1184575" rtl="0" eaLnBrk="1" latinLnBrk="0" hangingPunct="1">
                        <a:defRPr sz="2353" kern="1200">
                          <a:solidFill>
                            <a:schemeClr val="dk1"/>
                          </a:solidFill>
                          <a:latin typeface="Segoe UI"/>
                        </a:defRPr>
                      </a:lvl3pPr>
                      <a:lvl4pPr marL="1776861" algn="l" defTabSz="1184575" rtl="0" eaLnBrk="1" latinLnBrk="0" hangingPunct="1">
                        <a:defRPr sz="2353" kern="1200">
                          <a:solidFill>
                            <a:schemeClr val="dk1"/>
                          </a:solidFill>
                          <a:latin typeface="Segoe UI"/>
                        </a:defRPr>
                      </a:lvl4pPr>
                      <a:lvl5pPr marL="2369149" algn="l" defTabSz="1184575" rtl="0" eaLnBrk="1" latinLnBrk="0" hangingPunct="1">
                        <a:defRPr sz="2353" kern="1200">
                          <a:solidFill>
                            <a:schemeClr val="dk1"/>
                          </a:solidFill>
                          <a:latin typeface="Segoe UI"/>
                        </a:defRPr>
                      </a:lvl5pPr>
                      <a:lvl6pPr marL="2961436" algn="l" defTabSz="1184575" rtl="0" eaLnBrk="1" latinLnBrk="0" hangingPunct="1">
                        <a:defRPr sz="2353" kern="1200">
                          <a:solidFill>
                            <a:schemeClr val="dk1"/>
                          </a:solidFill>
                          <a:latin typeface="Segoe UI"/>
                        </a:defRPr>
                      </a:lvl6pPr>
                      <a:lvl7pPr marL="3553724" algn="l" defTabSz="1184575" rtl="0" eaLnBrk="1" latinLnBrk="0" hangingPunct="1">
                        <a:defRPr sz="2353" kern="1200">
                          <a:solidFill>
                            <a:schemeClr val="dk1"/>
                          </a:solidFill>
                          <a:latin typeface="Segoe UI"/>
                        </a:defRPr>
                      </a:lvl7pPr>
                      <a:lvl8pPr marL="4146011" algn="l" defTabSz="1184575" rtl="0" eaLnBrk="1" latinLnBrk="0" hangingPunct="1">
                        <a:defRPr sz="2353" kern="1200">
                          <a:solidFill>
                            <a:schemeClr val="dk1"/>
                          </a:solidFill>
                          <a:latin typeface="Segoe UI"/>
                        </a:defRPr>
                      </a:lvl8pPr>
                      <a:lvl9pPr marL="4738298" algn="l" defTabSz="1184575" rtl="0" eaLnBrk="1" latinLnBrk="0" hangingPunct="1">
                        <a:defRPr sz="2353" kern="1200">
                          <a:solidFill>
                            <a:schemeClr val="dk1"/>
                          </a:solidFill>
                          <a:latin typeface="Segoe UI"/>
                        </a:defRPr>
                      </a:lvl9pPr>
                    </a:lstStyle>
                    <a:p>
                      <a:endParaRPr lang="en-US" sz="1400" kern="1200" dirty="0">
                        <a:solidFill>
                          <a:schemeClr val="dk1"/>
                        </a:solidFill>
                        <a:effectLst/>
                        <a:latin typeface="+mj-lt"/>
                        <a:ea typeface="+mn-ea"/>
                        <a:cs typeface="+mn-cs"/>
                      </a:endParaRPr>
                    </a:p>
                  </a:txBody>
                  <a:tcPr marL="89631" marR="89631" marT="44814" marB="44814"/>
                </a:tc>
                <a:tc>
                  <a:txBody>
                    <a:bodyPr/>
                    <a:lstStyle>
                      <a:lvl1pPr marL="0" algn="l" defTabSz="1184575" rtl="0" eaLnBrk="1" latinLnBrk="0" hangingPunct="1">
                        <a:defRPr sz="2353" kern="1200">
                          <a:solidFill>
                            <a:schemeClr val="dk1"/>
                          </a:solidFill>
                          <a:latin typeface="Segoe UI"/>
                        </a:defRPr>
                      </a:lvl1pPr>
                      <a:lvl2pPr marL="592287" algn="l" defTabSz="1184575" rtl="0" eaLnBrk="1" latinLnBrk="0" hangingPunct="1">
                        <a:defRPr sz="2353" kern="1200">
                          <a:solidFill>
                            <a:schemeClr val="dk1"/>
                          </a:solidFill>
                          <a:latin typeface="Segoe UI"/>
                        </a:defRPr>
                      </a:lvl2pPr>
                      <a:lvl3pPr marL="1184575" algn="l" defTabSz="1184575" rtl="0" eaLnBrk="1" latinLnBrk="0" hangingPunct="1">
                        <a:defRPr sz="2353" kern="1200">
                          <a:solidFill>
                            <a:schemeClr val="dk1"/>
                          </a:solidFill>
                          <a:latin typeface="Segoe UI"/>
                        </a:defRPr>
                      </a:lvl3pPr>
                      <a:lvl4pPr marL="1776861" algn="l" defTabSz="1184575" rtl="0" eaLnBrk="1" latinLnBrk="0" hangingPunct="1">
                        <a:defRPr sz="2353" kern="1200">
                          <a:solidFill>
                            <a:schemeClr val="dk1"/>
                          </a:solidFill>
                          <a:latin typeface="Segoe UI"/>
                        </a:defRPr>
                      </a:lvl4pPr>
                      <a:lvl5pPr marL="2369149" algn="l" defTabSz="1184575" rtl="0" eaLnBrk="1" latinLnBrk="0" hangingPunct="1">
                        <a:defRPr sz="2353" kern="1200">
                          <a:solidFill>
                            <a:schemeClr val="dk1"/>
                          </a:solidFill>
                          <a:latin typeface="Segoe UI"/>
                        </a:defRPr>
                      </a:lvl5pPr>
                      <a:lvl6pPr marL="2961436" algn="l" defTabSz="1184575" rtl="0" eaLnBrk="1" latinLnBrk="0" hangingPunct="1">
                        <a:defRPr sz="2353" kern="1200">
                          <a:solidFill>
                            <a:schemeClr val="dk1"/>
                          </a:solidFill>
                          <a:latin typeface="Segoe UI"/>
                        </a:defRPr>
                      </a:lvl6pPr>
                      <a:lvl7pPr marL="3553724" algn="l" defTabSz="1184575" rtl="0" eaLnBrk="1" latinLnBrk="0" hangingPunct="1">
                        <a:defRPr sz="2353" kern="1200">
                          <a:solidFill>
                            <a:schemeClr val="dk1"/>
                          </a:solidFill>
                          <a:latin typeface="Segoe UI"/>
                        </a:defRPr>
                      </a:lvl7pPr>
                      <a:lvl8pPr marL="4146011" algn="l" defTabSz="1184575" rtl="0" eaLnBrk="1" latinLnBrk="0" hangingPunct="1">
                        <a:defRPr sz="2353" kern="1200">
                          <a:solidFill>
                            <a:schemeClr val="dk1"/>
                          </a:solidFill>
                          <a:latin typeface="Segoe UI"/>
                        </a:defRPr>
                      </a:lvl8pPr>
                      <a:lvl9pPr marL="4738298" algn="l" defTabSz="1184575" rtl="0" eaLnBrk="1" latinLnBrk="0" hangingPunct="1">
                        <a:defRPr sz="2353" kern="1200">
                          <a:solidFill>
                            <a:schemeClr val="dk1"/>
                          </a:solidFill>
                          <a:latin typeface="Segoe UI"/>
                        </a:defRPr>
                      </a:lvl9pPr>
                    </a:lstStyle>
                    <a:p>
                      <a:r>
                        <a:rPr lang="en-US" sz="1600" kern="1200" dirty="0">
                          <a:solidFill>
                            <a:srgbClr val="FF0000"/>
                          </a:solidFill>
                          <a:effectLst/>
                        </a:rPr>
                        <a:t>??</a:t>
                      </a:r>
                      <a:endParaRPr lang="en-US" sz="1600" b="1" kern="1200" dirty="0">
                        <a:solidFill>
                          <a:srgbClr val="FF0000"/>
                        </a:solidFill>
                        <a:effectLst/>
                        <a:latin typeface="+mj-lt"/>
                        <a:ea typeface="+mn-ea"/>
                        <a:cs typeface="+mn-cs"/>
                      </a:endParaRPr>
                    </a:p>
                  </a:txBody>
                  <a:tcPr marL="89631" marR="89631" marT="44814" marB="44814"/>
                </a:tc>
                <a:tc>
                  <a:txBody>
                    <a:bodyPr/>
                    <a:lstStyle>
                      <a:lvl1pPr marL="0" algn="l" defTabSz="1184575" rtl="0" eaLnBrk="1" latinLnBrk="0" hangingPunct="1">
                        <a:defRPr sz="2353" kern="1200">
                          <a:solidFill>
                            <a:schemeClr val="dk1"/>
                          </a:solidFill>
                          <a:latin typeface="Segoe UI"/>
                        </a:defRPr>
                      </a:lvl1pPr>
                      <a:lvl2pPr marL="592287" algn="l" defTabSz="1184575" rtl="0" eaLnBrk="1" latinLnBrk="0" hangingPunct="1">
                        <a:defRPr sz="2353" kern="1200">
                          <a:solidFill>
                            <a:schemeClr val="dk1"/>
                          </a:solidFill>
                          <a:latin typeface="Segoe UI"/>
                        </a:defRPr>
                      </a:lvl2pPr>
                      <a:lvl3pPr marL="1184575" algn="l" defTabSz="1184575" rtl="0" eaLnBrk="1" latinLnBrk="0" hangingPunct="1">
                        <a:defRPr sz="2353" kern="1200">
                          <a:solidFill>
                            <a:schemeClr val="dk1"/>
                          </a:solidFill>
                          <a:latin typeface="Segoe UI"/>
                        </a:defRPr>
                      </a:lvl3pPr>
                      <a:lvl4pPr marL="1776861" algn="l" defTabSz="1184575" rtl="0" eaLnBrk="1" latinLnBrk="0" hangingPunct="1">
                        <a:defRPr sz="2353" kern="1200">
                          <a:solidFill>
                            <a:schemeClr val="dk1"/>
                          </a:solidFill>
                          <a:latin typeface="Segoe UI"/>
                        </a:defRPr>
                      </a:lvl4pPr>
                      <a:lvl5pPr marL="2369149" algn="l" defTabSz="1184575" rtl="0" eaLnBrk="1" latinLnBrk="0" hangingPunct="1">
                        <a:defRPr sz="2353" kern="1200">
                          <a:solidFill>
                            <a:schemeClr val="dk1"/>
                          </a:solidFill>
                          <a:latin typeface="Segoe UI"/>
                        </a:defRPr>
                      </a:lvl5pPr>
                      <a:lvl6pPr marL="2961436" algn="l" defTabSz="1184575" rtl="0" eaLnBrk="1" latinLnBrk="0" hangingPunct="1">
                        <a:defRPr sz="2353" kern="1200">
                          <a:solidFill>
                            <a:schemeClr val="dk1"/>
                          </a:solidFill>
                          <a:latin typeface="Segoe UI"/>
                        </a:defRPr>
                      </a:lvl6pPr>
                      <a:lvl7pPr marL="3553724" algn="l" defTabSz="1184575" rtl="0" eaLnBrk="1" latinLnBrk="0" hangingPunct="1">
                        <a:defRPr sz="2353" kern="1200">
                          <a:solidFill>
                            <a:schemeClr val="dk1"/>
                          </a:solidFill>
                          <a:latin typeface="Segoe UI"/>
                        </a:defRPr>
                      </a:lvl7pPr>
                      <a:lvl8pPr marL="4146011" algn="l" defTabSz="1184575" rtl="0" eaLnBrk="1" latinLnBrk="0" hangingPunct="1">
                        <a:defRPr sz="2353" kern="1200">
                          <a:solidFill>
                            <a:schemeClr val="dk1"/>
                          </a:solidFill>
                          <a:latin typeface="Segoe UI"/>
                        </a:defRPr>
                      </a:lvl8pPr>
                      <a:lvl9pPr marL="4738298" algn="l" defTabSz="1184575" rtl="0" eaLnBrk="1" latinLnBrk="0" hangingPunct="1">
                        <a:defRPr sz="2353" kern="1200">
                          <a:solidFill>
                            <a:schemeClr val="dk1"/>
                          </a:solidFill>
                          <a:latin typeface="Segoe UI"/>
                        </a:defRPr>
                      </a:lvl9pPr>
                    </a:lstStyle>
                    <a:p>
                      <a:r>
                        <a:rPr lang="en-US" sz="1600" kern="1200" dirty="0">
                          <a:solidFill>
                            <a:srgbClr val="FF0000"/>
                          </a:solidFill>
                          <a:effectLst/>
                        </a:rPr>
                        <a:t>??</a:t>
                      </a:r>
                      <a:endParaRPr lang="en-US" sz="1600" b="1" kern="1200" dirty="0">
                        <a:solidFill>
                          <a:srgbClr val="FF0000"/>
                        </a:solidFill>
                        <a:effectLst/>
                        <a:latin typeface="+mj-lt"/>
                        <a:ea typeface="+mn-ea"/>
                        <a:cs typeface="+mn-cs"/>
                      </a:endParaRPr>
                    </a:p>
                  </a:txBody>
                  <a:tcPr marL="89631" marR="89631" marT="44814" marB="44814"/>
                </a:tc>
                <a:tc>
                  <a:txBody>
                    <a:bodyPr/>
                    <a:lstStyle>
                      <a:lvl1pPr marL="0" algn="l" defTabSz="1184575" rtl="0" eaLnBrk="1" latinLnBrk="0" hangingPunct="1">
                        <a:defRPr sz="2353" kern="1200">
                          <a:solidFill>
                            <a:schemeClr val="dk1"/>
                          </a:solidFill>
                          <a:latin typeface="Segoe UI"/>
                        </a:defRPr>
                      </a:lvl1pPr>
                      <a:lvl2pPr marL="592287" algn="l" defTabSz="1184575" rtl="0" eaLnBrk="1" latinLnBrk="0" hangingPunct="1">
                        <a:defRPr sz="2353" kern="1200">
                          <a:solidFill>
                            <a:schemeClr val="dk1"/>
                          </a:solidFill>
                          <a:latin typeface="Segoe UI"/>
                        </a:defRPr>
                      </a:lvl2pPr>
                      <a:lvl3pPr marL="1184575" algn="l" defTabSz="1184575" rtl="0" eaLnBrk="1" latinLnBrk="0" hangingPunct="1">
                        <a:defRPr sz="2353" kern="1200">
                          <a:solidFill>
                            <a:schemeClr val="dk1"/>
                          </a:solidFill>
                          <a:latin typeface="Segoe UI"/>
                        </a:defRPr>
                      </a:lvl3pPr>
                      <a:lvl4pPr marL="1776861" algn="l" defTabSz="1184575" rtl="0" eaLnBrk="1" latinLnBrk="0" hangingPunct="1">
                        <a:defRPr sz="2353" kern="1200">
                          <a:solidFill>
                            <a:schemeClr val="dk1"/>
                          </a:solidFill>
                          <a:latin typeface="Segoe UI"/>
                        </a:defRPr>
                      </a:lvl4pPr>
                      <a:lvl5pPr marL="2369149" algn="l" defTabSz="1184575" rtl="0" eaLnBrk="1" latinLnBrk="0" hangingPunct="1">
                        <a:defRPr sz="2353" kern="1200">
                          <a:solidFill>
                            <a:schemeClr val="dk1"/>
                          </a:solidFill>
                          <a:latin typeface="Segoe UI"/>
                        </a:defRPr>
                      </a:lvl5pPr>
                      <a:lvl6pPr marL="2961436" algn="l" defTabSz="1184575" rtl="0" eaLnBrk="1" latinLnBrk="0" hangingPunct="1">
                        <a:defRPr sz="2353" kern="1200">
                          <a:solidFill>
                            <a:schemeClr val="dk1"/>
                          </a:solidFill>
                          <a:latin typeface="Segoe UI"/>
                        </a:defRPr>
                      </a:lvl6pPr>
                      <a:lvl7pPr marL="3553724" algn="l" defTabSz="1184575" rtl="0" eaLnBrk="1" latinLnBrk="0" hangingPunct="1">
                        <a:defRPr sz="2353" kern="1200">
                          <a:solidFill>
                            <a:schemeClr val="dk1"/>
                          </a:solidFill>
                          <a:latin typeface="Segoe UI"/>
                        </a:defRPr>
                      </a:lvl7pPr>
                      <a:lvl8pPr marL="4146011" algn="l" defTabSz="1184575" rtl="0" eaLnBrk="1" latinLnBrk="0" hangingPunct="1">
                        <a:defRPr sz="2353" kern="1200">
                          <a:solidFill>
                            <a:schemeClr val="dk1"/>
                          </a:solidFill>
                          <a:latin typeface="Segoe UI"/>
                        </a:defRPr>
                      </a:lvl8pPr>
                      <a:lvl9pPr marL="4738298" algn="l" defTabSz="1184575" rtl="0" eaLnBrk="1" latinLnBrk="0" hangingPunct="1">
                        <a:defRPr sz="2353" kern="1200">
                          <a:solidFill>
                            <a:schemeClr val="dk1"/>
                          </a:solidFill>
                          <a:latin typeface="Segoe UI"/>
                        </a:defRPr>
                      </a:lvl9pPr>
                    </a:lstStyle>
                    <a:p>
                      <a:r>
                        <a:rPr lang="en-US" sz="1400" kern="1200" dirty="0">
                          <a:effectLst/>
                        </a:rPr>
                        <a:t>Active/</a:t>
                      </a:r>
                      <a:br>
                        <a:rPr lang="en-US" sz="1400" kern="1200" dirty="0">
                          <a:effectLst/>
                        </a:rPr>
                      </a:br>
                      <a:r>
                        <a:rPr lang="en-US" sz="1400" kern="1200" dirty="0">
                          <a:effectLst/>
                        </a:rPr>
                        <a:t>Passive</a:t>
                      </a:r>
                      <a:endParaRPr lang="en-US" sz="1400" kern="1200" dirty="0">
                        <a:solidFill>
                          <a:schemeClr val="dk1"/>
                        </a:solidFill>
                        <a:effectLst/>
                        <a:latin typeface="+mj-lt"/>
                        <a:ea typeface="+mn-ea"/>
                        <a:cs typeface="+mn-cs"/>
                      </a:endParaRPr>
                    </a:p>
                  </a:txBody>
                  <a:tcPr marL="89631" marR="89631" marT="44814" marB="44814"/>
                </a:tc>
                <a:tc>
                  <a:txBody>
                    <a:bodyPr/>
                    <a:lstStyle>
                      <a:lvl1pPr marL="0" algn="l" defTabSz="1184575" rtl="0" eaLnBrk="1" latinLnBrk="0" hangingPunct="1">
                        <a:defRPr sz="2353" kern="1200">
                          <a:solidFill>
                            <a:schemeClr val="dk1"/>
                          </a:solidFill>
                          <a:latin typeface="Segoe UI"/>
                        </a:defRPr>
                      </a:lvl1pPr>
                      <a:lvl2pPr marL="592287" algn="l" defTabSz="1184575" rtl="0" eaLnBrk="1" latinLnBrk="0" hangingPunct="1">
                        <a:defRPr sz="2353" kern="1200">
                          <a:solidFill>
                            <a:schemeClr val="dk1"/>
                          </a:solidFill>
                          <a:latin typeface="Segoe UI"/>
                        </a:defRPr>
                      </a:lvl2pPr>
                      <a:lvl3pPr marL="1184575" algn="l" defTabSz="1184575" rtl="0" eaLnBrk="1" latinLnBrk="0" hangingPunct="1">
                        <a:defRPr sz="2353" kern="1200">
                          <a:solidFill>
                            <a:schemeClr val="dk1"/>
                          </a:solidFill>
                          <a:latin typeface="Segoe UI"/>
                        </a:defRPr>
                      </a:lvl3pPr>
                      <a:lvl4pPr marL="1776861" algn="l" defTabSz="1184575" rtl="0" eaLnBrk="1" latinLnBrk="0" hangingPunct="1">
                        <a:defRPr sz="2353" kern="1200">
                          <a:solidFill>
                            <a:schemeClr val="dk1"/>
                          </a:solidFill>
                          <a:latin typeface="Segoe UI"/>
                        </a:defRPr>
                      </a:lvl4pPr>
                      <a:lvl5pPr marL="2369149" algn="l" defTabSz="1184575" rtl="0" eaLnBrk="1" latinLnBrk="0" hangingPunct="1">
                        <a:defRPr sz="2353" kern="1200">
                          <a:solidFill>
                            <a:schemeClr val="dk1"/>
                          </a:solidFill>
                          <a:latin typeface="Segoe UI"/>
                        </a:defRPr>
                      </a:lvl5pPr>
                      <a:lvl6pPr marL="2961436" algn="l" defTabSz="1184575" rtl="0" eaLnBrk="1" latinLnBrk="0" hangingPunct="1">
                        <a:defRPr sz="2353" kern="1200">
                          <a:solidFill>
                            <a:schemeClr val="dk1"/>
                          </a:solidFill>
                          <a:latin typeface="Segoe UI"/>
                        </a:defRPr>
                      </a:lvl6pPr>
                      <a:lvl7pPr marL="3553724" algn="l" defTabSz="1184575" rtl="0" eaLnBrk="1" latinLnBrk="0" hangingPunct="1">
                        <a:defRPr sz="2353" kern="1200">
                          <a:solidFill>
                            <a:schemeClr val="dk1"/>
                          </a:solidFill>
                          <a:latin typeface="Segoe UI"/>
                        </a:defRPr>
                      </a:lvl7pPr>
                      <a:lvl8pPr marL="4146011" algn="l" defTabSz="1184575" rtl="0" eaLnBrk="1" latinLnBrk="0" hangingPunct="1">
                        <a:defRPr sz="2353" kern="1200">
                          <a:solidFill>
                            <a:schemeClr val="dk1"/>
                          </a:solidFill>
                          <a:latin typeface="Segoe UI"/>
                        </a:defRPr>
                      </a:lvl8pPr>
                      <a:lvl9pPr marL="4738298" algn="l" defTabSz="1184575" rtl="0" eaLnBrk="1" latinLnBrk="0" hangingPunct="1">
                        <a:defRPr sz="2353" kern="1200">
                          <a:solidFill>
                            <a:schemeClr val="dk1"/>
                          </a:solidFill>
                          <a:latin typeface="Segoe UI"/>
                        </a:defRPr>
                      </a:lvl9pPr>
                    </a:lstStyle>
                    <a:p>
                      <a:r>
                        <a:rPr lang="en-US" sz="1600" kern="1200" dirty="0">
                          <a:solidFill>
                            <a:srgbClr val="FF0000"/>
                          </a:solidFill>
                          <a:effectLst/>
                        </a:rPr>
                        <a:t>??</a:t>
                      </a:r>
                      <a:endParaRPr lang="en-US" sz="1600" b="1" kern="1200" dirty="0">
                        <a:solidFill>
                          <a:srgbClr val="FF0000"/>
                        </a:solidFill>
                        <a:effectLst/>
                        <a:latin typeface="+mj-lt"/>
                        <a:ea typeface="+mn-ea"/>
                        <a:cs typeface="+mn-cs"/>
                      </a:endParaRPr>
                    </a:p>
                  </a:txBody>
                  <a:tcPr marL="89631" marR="89631" marT="44814" marB="44814"/>
                </a:tc>
                <a:tc>
                  <a:txBody>
                    <a:bodyPr/>
                    <a:lstStyle>
                      <a:lvl1pPr marL="0" algn="l" defTabSz="1184575" rtl="0" eaLnBrk="1" latinLnBrk="0" hangingPunct="1">
                        <a:defRPr sz="2353" kern="1200">
                          <a:solidFill>
                            <a:schemeClr val="dk1"/>
                          </a:solidFill>
                          <a:latin typeface="Segoe UI"/>
                        </a:defRPr>
                      </a:lvl1pPr>
                      <a:lvl2pPr marL="592287" algn="l" defTabSz="1184575" rtl="0" eaLnBrk="1" latinLnBrk="0" hangingPunct="1">
                        <a:defRPr sz="2353" kern="1200">
                          <a:solidFill>
                            <a:schemeClr val="dk1"/>
                          </a:solidFill>
                          <a:latin typeface="Segoe UI"/>
                        </a:defRPr>
                      </a:lvl2pPr>
                      <a:lvl3pPr marL="1184575" algn="l" defTabSz="1184575" rtl="0" eaLnBrk="1" latinLnBrk="0" hangingPunct="1">
                        <a:defRPr sz="2353" kern="1200">
                          <a:solidFill>
                            <a:schemeClr val="dk1"/>
                          </a:solidFill>
                          <a:latin typeface="Segoe UI"/>
                        </a:defRPr>
                      </a:lvl3pPr>
                      <a:lvl4pPr marL="1776861" algn="l" defTabSz="1184575" rtl="0" eaLnBrk="1" latinLnBrk="0" hangingPunct="1">
                        <a:defRPr sz="2353" kern="1200">
                          <a:solidFill>
                            <a:schemeClr val="dk1"/>
                          </a:solidFill>
                          <a:latin typeface="Segoe UI"/>
                        </a:defRPr>
                      </a:lvl4pPr>
                      <a:lvl5pPr marL="2369149" algn="l" defTabSz="1184575" rtl="0" eaLnBrk="1" latinLnBrk="0" hangingPunct="1">
                        <a:defRPr sz="2353" kern="1200">
                          <a:solidFill>
                            <a:schemeClr val="dk1"/>
                          </a:solidFill>
                          <a:latin typeface="Segoe UI"/>
                        </a:defRPr>
                      </a:lvl5pPr>
                      <a:lvl6pPr marL="2961436" algn="l" defTabSz="1184575" rtl="0" eaLnBrk="1" latinLnBrk="0" hangingPunct="1">
                        <a:defRPr sz="2353" kern="1200">
                          <a:solidFill>
                            <a:schemeClr val="dk1"/>
                          </a:solidFill>
                          <a:latin typeface="Segoe UI"/>
                        </a:defRPr>
                      </a:lvl6pPr>
                      <a:lvl7pPr marL="3553724" algn="l" defTabSz="1184575" rtl="0" eaLnBrk="1" latinLnBrk="0" hangingPunct="1">
                        <a:defRPr sz="2353" kern="1200">
                          <a:solidFill>
                            <a:schemeClr val="dk1"/>
                          </a:solidFill>
                          <a:latin typeface="Segoe UI"/>
                        </a:defRPr>
                      </a:lvl7pPr>
                      <a:lvl8pPr marL="4146011" algn="l" defTabSz="1184575" rtl="0" eaLnBrk="1" latinLnBrk="0" hangingPunct="1">
                        <a:defRPr sz="2353" kern="1200">
                          <a:solidFill>
                            <a:schemeClr val="dk1"/>
                          </a:solidFill>
                          <a:latin typeface="Segoe UI"/>
                        </a:defRPr>
                      </a:lvl8pPr>
                      <a:lvl9pPr marL="4738298" algn="l" defTabSz="1184575" rtl="0" eaLnBrk="1" latinLnBrk="0" hangingPunct="1">
                        <a:defRPr sz="2353" kern="1200">
                          <a:solidFill>
                            <a:schemeClr val="dk1"/>
                          </a:solidFill>
                          <a:latin typeface="Segoe UI"/>
                        </a:defRPr>
                      </a:lvl9pPr>
                    </a:lstStyle>
                    <a:p>
                      <a:r>
                        <a:rPr lang="en-US" sz="1400" kern="1200" dirty="0">
                          <a:effectLst/>
                        </a:rPr>
                        <a:t>-</a:t>
                      </a:r>
                      <a:endParaRPr lang="en-US" sz="1400" kern="1200" dirty="0">
                        <a:solidFill>
                          <a:schemeClr val="dk1"/>
                        </a:solidFill>
                        <a:effectLst/>
                        <a:latin typeface="+mj-lt"/>
                        <a:ea typeface="+mn-ea"/>
                        <a:cs typeface="+mn-cs"/>
                      </a:endParaRPr>
                    </a:p>
                  </a:txBody>
                  <a:tcPr marL="89631" marR="89631" marT="44814" marB="44814"/>
                </a:tc>
                <a:tc>
                  <a:txBody>
                    <a:bodyPr/>
                    <a:lstStyle>
                      <a:lvl1pPr marL="0" algn="l" defTabSz="1184575" rtl="0" eaLnBrk="1" latinLnBrk="0" hangingPunct="1">
                        <a:defRPr sz="2353" kern="1200">
                          <a:solidFill>
                            <a:schemeClr val="dk1"/>
                          </a:solidFill>
                          <a:latin typeface="Segoe UI"/>
                        </a:defRPr>
                      </a:lvl1pPr>
                      <a:lvl2pPr marL="592287" algn="l" defTabSz="1184575" rtl="0" eaLnBrk="1" latinLnBrk="0" hangingPunct="1">
                        <a:defRPr sz="2353" kern="1200">
                          <a:solidFill>
                            <a:schemeClr val="dk1"/>
                          </a:solidFill>
                          <a:latin typeface="Segoe UI"/>
                        </a:defRPr>
                      </a:lvl2pPr>
                      <a:lvl3pPr marL="1184575" algn="l" defTabSz="1184575" rtl="0" eaLnBrk="1" latinLnBrk="0" hangingPunct="1">
                        <a:defRPr sz="2353" kern="1200">
                          <a:solidFill>
                            <a:schemeClr val="dk1"/>
                          </a:solidFill>
                          <a:latin typeface="Segoe UI"/>
                        </a:defRPr>
                      </a:lvl3pPr>
                      <a:lvl4pPr marL="1776861" algn="l" defTabSz="1184575" rtl="0" eaLnBrk="1" latinLnBrk="0" hangingPunct="1">
                        <a:defRPr sz="2353" kern="1200">
                          <a:solidFill>
                            <a:schemeClr val="dk1"/>
                          </a:solidFill>
                          <a:latin typeface="Segoe UI"/>
                        </a:defRPr>
                      </a:lvl4pPr>
                      <a:lvl5pPr marL="2369149" algn="l" defTabSz="1184575" rtl="0" eaLnBrk="1" latinLnBrk="0" hangingPunct="1">
                        <a:defRPr sz="2353" kern="1200">
                          <a:solidFill>
                            <a:schemeClr val="dk1"/>
                          </a:solidFill>
                          <a:latin typeface="Segoe UI"/>
                        </a:defRPr>
                      </a:lvl5pPr>
                      <a:lvl6pPr marL="2961436" algn="l" defTabSz="1184575" rtl="0" eaLnBrk="1" latinLnBrk="0" hangingPunct="1">
                        <a:defRPr sz="2353" kern="1200">
                          <a:solidFill>
                            <a:schemeClr val="dk1"/>
                          </a:solidFill>
                          <a:latin typeface="Segoe UI"/>
                        </a:defRPr>
                      </a:lvl6pPr>
                      <a:lvl7pPr marL="3553724" algn="l" defTabSz="1184575" rtl="0" eaLnBrk="1" latinLnBrk="0" hangingPunct="1">
                        <a:defRPr sz="2353" kern="1200">
                          <a:solidFill>
                            <a:schemeClr val="dk1"/>
                          </a:solidFill>
                          <a:latin typeface="Segoe UI"/>
                        </a:defRPr>
                      </a:lvl7pPr>
                      <a:lvl8pPr marL="4146011" algn="l" defTabSz="1184575" rtl="0" eaLnBrk="1" latinLnBrk="0" hangingPunct="1">
                        <a:defRPr sz="2353" kern="1200">
                          <a:solidFill>
                            <a:schemeClr val="dk1"/>
                          </a:solidFill>
                          <a:latin typeface="Segoe UI"/>
                        </a:defRPr>
                      </a:lvl8pPr>
                      <a:lvl9pPr marL="4738298" algn="l" defTabSz="1184575" rtl="0" eaLnBrk="1" latinLnBrk="0" hangingPunct="1">
                        <a:defRPr sz="2353" kern="1200">
                          <a:solidFill>
                            <a:schemeClr val="dk1"/>
                          </a:solidFill>
                          <a:latin typeface="Segoe UI"/>
                        </a:defRPr>
                      </a:lvl9pPr>
                    </a:lstStyle>
                    <a:p>
                      <a:endParaRPr lang="en-US" sz="1400" kern="1200" dirty="0">
                        <a:solidFill>
                          <a:schemeClr val="dk1"/>
                        </a:solidFill>
                        <a:effectLst/>
                        <a:latin typeface="+mj-lt"/>
                        <a:ea typeface="+mn-ea"/>
                        <a:cs typeface="+mn-cs"/>
                      </a:endParaRPr>
                    </a:p>
                  </a:txBody>
                  <a:tcPr marL="89631" marR="89631" marT="44814" marB="44814"/>
                </a:tc>
                <a:tc>
                  <a:txBody>
                    <a:bodyPr/>
                    <a:lstStyle>
                      <a:lvl1pPr marL="0" algn="l" defTabSz="1184575" rtl="0" eaLnBrk="1" latinLnBrk="0" hangingPunct="1">
                        <a:defRPr sz="2353" kern="1200">
                          <a:solidFill>
                            <a:schemeClr val="dk1"/>
                          </a:solidFill>
                          <a:latin typeface="Segoe UI"/>
                        </a:defRPr>
                      </a:lvl1pPr>
                      <a:lvl2pPr marL="592287" algn="l" defTabSz="1184575" rtl="0" eaLnBrk="1" latinLnBrk="0" hangingPunct="1">
                        <a:defRPr sz="2353" kern="1200">
                          <a:solidFill>
                            <a:schemeClr val="dk1"/>
                          </a:solidFill>
                          <a:latin typeface="Segoe UI"/>
                        </a:defRPr>
                      </a:lvl2pPr>
                      <a:lvl3pPr marL="1184575" algn="l" defTabSz="1184575" rtl="0" eaLnBrk="1" latinLnBrk="0" hangingPunct="1">
                        <a:defRPr sz="2353" kern="1200">
                          <a:solidFill>
                            <a:schemeClr val="dk1"/>
                          </a:solidFill>
                          <a:latin typeface="Segoe UI"/>
                        </a:defRPr>
                      </a:lvl3pPr>
                      <a:lvl4pPr marL="1776861" algn="l" defTabSz="1184575" rtl="0" eaLnBrk="1" latinLnBrk="0" hangingPunct="1">
                        <a:defRPr sz="2353" kern="1200">
                          <a:solidFill>
                            <a:schemeClr val="dk1"/>
                          </a:solidFill>
                          <a:latin typeface="Segoe UI"/>
                        </a:defRPr>
                      </a:lvl4pPr>
                      <a:lvl5pPr marL="2369149" algn="l" defTabSz="1184575" rtl="0" eaLnBrk="1" latinLnBrk="0" hangingPunct="1">
                        <a:defRPr sz="2353" kern="1200">
                          <a:solidFill>
                            <a:schemeClr val="dk1"/>
                          </a:solidFill>
                          <a:latin typeface="Segoe UI"/>
                        </a:defRPr>
                      </a:lvl5pPr>
                      <a:lvl6pPr marL="2961436" algn="l" defTabSz="1184575" rtl="0" eaLnBrk="1" latinLnBrk="0" hangingPunct="1">
                        <a:defRPr sz="2353" kern="1200">
                          <a:solidFill>
                            <a:schemeClr val="dk1"/>
                          </a:solidFill>
                          <a:latin typeface="Segoe UI"/>
                        </a:defRPr>
                      </a:lvl6pPr>
                      <a:lvl7pPr marL="3553724" algn="l" defTabSz="1184575" rtl="0" eaLnBrk="1" latinLnBrk="0" hangingPunct="1">
                        <a:defRPr sz="2353" kern="1200">
                          <a:solidFill>
                            <a:schemeClr val="dk1"/>
                          </a:solidFill>
                          <a:latin typeface="Segoe UI"/>
                        </a:defRPr>
                      </a:lvl7pPr>
                      <a:lvl8pPr marL="4146011" algn="l" defTabSz="1184575" rtl="0" eaLnBrk="1" latinLnBrk="0" hangingPunct="1">
                        <a:defRPr sz="2353" kern="1200">
                          <a:solidFill>
                            <a:schemeClr val="dk1"/>
                          </a:solidFill>
                          <a:latin typeface="Segoe UI"/>
                        </a:defRPr>
                      </a:lvl8pPr>
                      <a:lvl9pPr marL="4738298" algn="l" defTabSz="1184575" rtl="0" eaLnBrk="1" latinLnBrk="0" hangingPunct="1">
                        <a:defRPr sz="2353" kern="1200">
                          <a:solidFill>
                            <a:schemeClr val="dk1"/>
                          </a:solidFill>
                          <a:latin typeface="Segoe UI"/>
                        </a:defRPr>
                      </a:lvl9pPr>
                    </a:lstStyle>
                    <a:p>
                      <a:endParaRPr lang="en-US" sz="1400" kern="1200" dirty="0">
                        <a:solidFill>
                          <a:schemeClr val="dk1"/>
                        </a:solidFill>
                        <a:effectLst/>
                        <a:latin typeface="+mj-lt"/>
                        <a:ea typeface="+mn-ea"/>
                        <a:cs typeface="+mn-cs"/>
                      </a:endParaRPr>
                    </a:p>
                  </a:txBody>
                  <a:tcPr marL="89631" marR="89631" marT="44814" marB="44814"/>
                </a:tc>
                <a:tc>
                  <a:txBody>
                    <a:bodyPr/>
                    <a:lstStyle>
                      <a:lvl1pPr marL="0" algn="l" defTabSz="1184575" rtl="0" eaLnBrk="1" latinLnBrk="0" hangingPunct="1">
                        <a:defRPr sz="2353" kern="1200">
                          <a:solidFill>
                            <a:schemeClr val="dk1"/>
                          </a:solidFill>
                          <a:latin typeface="Segoe UI"/>
                        </a:defRPr>
                      </a:lvl1pPr>
                      <a:lvl2pPr marL="592287" algn="l" defTabSz="1184575" rtl="0" eaLnBrk="1" latinLnBrk="0" hangingPunct="1">
                        <a:defRPr sz="2353" kern="1200">
                          <a:solidFill>
                            <a:schemeClr val="dk1"/>
                          </a:solidFill>
                          <a:latin typeface="Segoe UI"/>
                        </a:defRPr>
                      </a:lvl2pPr>
                      <a:lvl3pPr marL="1184575" algn="l" defTabSz="1184575" rtl="0" eaLnBrk="1" latinLnBrk="0" hangingPunct="1">
                        <a:defRPr sz="2353" kern="1200">
                          <a:solidFill>
                            <a:schemeClr val="dk1"/>
                          </a:solidFill>
                          <a:latin typeface="Segoe UI"/>
                        </a:defRPr>
                      </a:lvl3pPr>
                      <a:lvl4pPr marL="1776861" algn="l" defTabSz="1184575" rtl="0" eaLnBrk="1" latinLnBrk="0" hangingPunct="1">
                        <a:defRPr sz="2353" kern="1200">
                          <a:solidFill>
                            <a:schemeClr val="dk1"/>
                          </a:solidFill>
                          <a:latin typeface="Segoe UI"/>
                        </a:defRPr>
                      </a:lvl4pPr>
                      <a:lvl5pPr marL="2369149" algn="l" defTabSz="1184575" rtl="0" eaLnBrk="1" latinLnBrk="0" hangingPunct="1">
                        <a:defRPr sz="2353" kern="1200">
                          <a:solidFill>
                            <a:schemeClr val="dk1"/>
                          </a:solidFill>
                          <a:latin typeface="Segoe UI"/>
                        </a:defRPr>
                      </a:lvl5pPr>
                      <a:lvl6pPr marL="2961436" algn="l" defTabSz="1184575" rtl="0" eaLnBrk="1" latinLnBrk="0" hangingPunct="1">
                        <a:defRPr sz="2353" kern="1200">
                          <a:solidFill>
                            <a:schemeClr val="dk1"/>
                          </a:solidFill>
                          <a:latin typeface="Segoe UI"/>
                        </a:defRPr>
                      </a:lvl6pPr>
                      <a:lvl7pPr marL="3553724" algn="l" defTabSz="1184575" rtl="0" eaLnBrk="1" latinLnBrk="0" hangingPunct="1">
                        <a:defRPr sz="2353" kern="1200">
                          <a:solidFill>
                            <a:schemeClr val="dk1"/>
                          </a:solidFill>
                          <a:latin typeface="Segoe UI"/>
                        </a:defRPr>
                      </a:lvl7pPr>
                      <a:lvl8pPr marL="4146011" algn="l" defTabSz="1184575" rtl="0" eaLnBrk="1" latinLnBrk="0" hangingPunct="1">
                        <a:defRPr sz="2353" kern="1200">
                          <a:solidFill>
                            <a:schemeClr val="dk1"/>
                          </a:solidFill>
                          <a:latin typeface="Segoe UI"/>
                        </a:defRPr>
                      </a:lvl8pPr>
                      <a:lvl9pPr marL="4738298" algn="l" defTabSz="1184575" rtl="0" eaLnBrk="1" latinLnBrk="0" hangingPunct="1">
                        <a:defRPr sz="2353" kern="1200">
                          <a:solidFill>
                            <a:schemeClr val="dk1"/>
                          </a:solidFill>
                          <a:latin typeface="Segoe UI"/>
                        </a:defRPr>
                      </a:lvl9pPr>
                    </a:lstStyle>
                    <a:p>
                      <a:endParaRPr lang="en-US" sz="1400" kern="1200" dirty="0">
                        <a:solidFill>
                          <a:schemeClr val="dk1"/>
                        </a:solidFill>
                        <a:effectLst/>
                        <a:latin typeface="+mj-lt"/>
                        <a:ea typeface="+mn-ea"/>
                        <a:cs typeface="+mn-cs"/>
                      </a:endParaRPr>
                    </a:p>
                  </a:txBody>
                  <a:tcPr marL="89631" marR="89631" marT="44814" marB="44814"/>
                </a:tc>
                <a:tc>
                  <a:txBody>
                    <a:bodyPr/>
                    <a:lstStyle>
                      <a:lvl1pPr marL="0" algn="l" defTabSz="1184575" rtl="0" eaLnBrk="1" latinLnBrk="0" hangingPunct="1">
                        <a:defRPr sz="2353" kern="1200">
                          <a:solidFill>
                            <a:schemeClr val="dk1"/>
                          </a:solidFill>
                          <a:latin typeface="Segoe UI"/>
                        </a:defRPr>
                      </a:lvl1pPr>
                      <a:lvl2pPr marL="592287" algn="l" defTabSz="1184575" rtl="0" eaLnBrk="1" latinLnBrk="0" hangingPunct="1">
                        <a:defRPr sz="2353" kern="1200">
                          <a:solidFill>
                            <a:schemeClr val="dk1"/>
                          </a:solidFill>
                          <a:latin typeface="Segoe UI"/>
                        </a:defRPr>
                      </a:lvl2pPr>
                      <a:lvl3pPr marL="1184575" algn="l" defTabSz="1184575" rtl="0" eaLnBrk="1" latinLnBrk="0" hangingPunct="1">
                        <a:defRPr sz="2353" kern="1200">
                          <a:solidFill>
                            <a:schemeClr val="dk1"/>
                          </a:solidFill>
                          <a:latin typeface="Segoe UI"/>
                        </a:defRPr>
                      </a:lvl3pPr>
                      <a:lvl4pPr marL="1776861" algn="l" defTabSz="1184575" rtl="0" eaLnBrk="1" latinLnBrk="0" hangingPunct="1">
                        <a:defRPr sz="2353" kern="1200">
                          <a:solidFill>
                            <a:schemeClr val="dk1"/>
                          </a:solidFill>
                          <a:latin typeface="Segoe UI"/>
                        </a:defRPr>
                      </a:lvl4pPr>
                      <a:lvl5pPr marL="2369149" algn="l" defTabSz="1184575" rtl="0" eaLnBrk="1" latinLnBrk="0" hangingPunct="1">
                        <a:defRPr sz="2353" kern="1200">
                          <a:solidFill>
                            <a:schemeClr val="dk1"/>
                          </a:solidFill>
                          <a:latin typeface="Segoe UI"/>
                        </a:defRPr>
                      </a:lvl5pPr>
                      <a:lvl6pPr marL="2961436" algn="l" defTabSz="1184575" rtl="0" eaLnBrk="1" latinLnBrk="0" hangingPunct="1">
                        <a:defRPr sz="2353" kern="1200">
                          <a:solidFill>
                            <a:schemeClr val="dk1"/>
                          </a:solidFill>
                          <a:latin typeface="Segoe UI"/>
                        </a:defRPr>
                      </a:lvl6pPr>
                      <a:lvl7pPr marL="3553724" algn="l" defTabSz="1184575" rtl="0" eaLnBrk="1" latinLnBrk="0" hangingPunct="1">
                        <a:defRPr sz="2353" kern="1200">
                          <a:solidFill>
                            <a:schemeClr val="dk1"/>
                          </a:solidFill>
                          <a:latin typeface="Segoe UI"/>
                        </a:defRPr>
                      </a:lvl7pPr>
                      <a:lvl8pPr marL="4146011" algn="l" defTabSz="1184575" rtl="0" eaLnBrk="1" latinLnBrk="0" hangingPunct="1">
                        <a:defRPr sz="2353" kern="1200">
                          <a:solidFill>
                            <a:schemeClr val="dk1"/>
                          </a:solidFill>
                          <a:latin typeface="Segoe UI"/>
                        </a:defRPr>
                      </a:lvl8pPr>
                      <a:lvl9pPr marL="4738298" algn="l" defTabSz="1184575" rtl="0" eaLnBrk="1" latinLnBrk="0" hangingPunct="1">
                        <a:defRPr sz="2353" kern="1200">
                          <a:solidFill>
                            <a:schemeClr val="dk1"/>
                          </a:solidFill>
                          <a:latin typeface="Segoe UI"/>
                        </a:defRPr>
                      </a:lvl9pPr>
                    </a:lstStyle>
                    <a:p>
                      <a:endParaRPr lang="en-US" sz="1400" kern="1200" dirty="0">
                        <a:solidFill>
                          <a:schemeClr val="dk1"/>
                        </a:solidFill>
                        <a:effectLst/>
                        <a:latin typeface="+mj-lt"/>
                        <a:ea typeface="+mn-ea"/>
                        <a:cs typeface="+mn-cs"/>
                      </a:endParaRPr>
                    </a:p>
                  </a:txBody>
                  <a:tcPr marL="89631" marR="89631" marT="44814" marB="44814"/>
                </a:tc>
                <a:extLst>
                  <a:ext uri="{0D108BD9-81ED-4DB2-BD59-A6C34878D82A}">
                    <a16:rowId xmlns:a16="http://schemas.microsoft.com/office/drawing/2014/main" val="10001"/>
                  </a:ext>
                </a:extLst>
              </a:tr>
              <a:tr h="577240">
                <a:tc>
                  <a:txBody>
                    <a:bodyPr/>
                    <a:lstStyle>
                      <a:lvl1pPr marL="0" algn="l" defTabSz="1184575" rtl="0" eaLnBrk="1" latinLnBrk="0" hangingPunct="1">
                        <a:defRPr sz="2353" kern="1200">
                          <a:solidFill>
                            <a:schemeClr val="dk1"/>
                          </a:solidFill>
                          <a:latin typeface="Segoe UI"/>
                        </a:defRPr>
                      </a:lvl1pPr>
                      <a:lvl2pPr marL="592287" algn="l" defTabSz="1184575" rtl="0" eaLnBrk="1" latinLnBrk="0" hangingPunct="1">
                        <a:defRPr sz="2353" kern="1200">
                          <a:solidFill>
                            <a:schemeClr val="dk1"/>
                          </a:solidFill>
                          <a:latin typeface="Segoe UI"/>
                        </a:defRPr>
                      </a:lvl2pPr>
                      <a:lvl3pPr marL="1184575" algn="l" defTabSz="1184575" rtl="0" eaLnBrk="1" latinLnBrk="0" hangingPunct="1">
                        <a:defRPr sz="2353" kern="1200">
                          <a:solidFill>
                            <a:schemeClr val="dk1"/>
                          </a:solidFill>
                          <a:latin typeface="Segoe UI"/>
                        </a:defRPr>
                      </a:lvl3pPr>
                      <a:lvl4pPr marL="1776861" algn="l" defTabSz="1184575" rtl="0" eaLnBrk="1" latinLnBrk="0" hangingPunct="1">
                        <a:defRPr sz="2353" kern="1200">
                          <a:solidFill>
                            <a:schemeClr val="dk1"/>
                          </a:solidFill>
                          <a:latin typeface="Segoe UI"/>
                        </a:defRPr>
                      </a:lvl4pPr>
                      <a:lvl5pPr marL="2369149" algn="l" defTabSz="1184575" rtl="0" eaLnBrk="1" latinLnBrk="0" hangingPunct="1">
                        <a:defRPr sz="2353" kern="1200">
                          <a:solidFill>
                            <a:schemeClr val="dk1"/>
                          </a:solidFill>
                          <a:latin typeface="Segoe UI"/>
                        </a:defRPr>
                      </a:lvl5pPr>
                      <a:lvl6pPr marL="2961436" algn="l" defTabSz="1184575" rtl="0" eaLnBrk="1" latinLnBrk="0" hangingPunct="1">
                        <a:defRPr sz="2353" kern="1200">
                          <a:solidFill>
                            <a:schemeClr val="dk1"/>
                          </a:solidFill>
                          <a:latin typeface="Segoe UI"/>
                        </a:defRPr>
                      </a:lvl6pPr>
                      <a:lvl7pPr marL="3553724" algn="l" defTabSz="1184575" rtl="0" eaLnBrk="1" latinLnBrk="0" hangingPunct="1">
                        <a:defRPr sz="2353" kern="1200">
                          <a:solidFill>
                            <a:schemeClr val="dk1"/>
                          </a:solidFill>
                          <a:latin typeface="Segoe UI"/>
                        </a:defRPr>
                      </a:lvl7pPr>
                      <a:lvl8pPr marL="4146011" algn="l" defTabSz="1184575" rtl="0" eaLnBrk="1" latinLnBrk="0" hangingPunct="1">
                        <a:defRPr sz="2353" kern="1200">
                          <a:solidFill>
                            <a:schemeClr val="dk1"/>
                          </a:solidFill>
                          <a:latin typeface="Segoe UI"/>
                        </a:defRPr>
                      </a:lvl8pPr>
                      <a:lvl9pPr marL="4738298" algn="l" defTabSz="1184575" rtl="0" eaLnBrk="1" latinLnBrk="0" hangingPunct="1">
                        <a:defRPr sz="2353" kern="1200">
                          <a:solidFill>
                            <a:schemeClr val="dk1"/>
                          </a:solidFill>
                          <a:latin typeface="Segoe UI"/>
                        </a:defRPr>
                      </a:lvl9pPr>
                    </a:lstStyle>
                    <a:p>
                      <a:r>
                        <a:rPr lang="en-US" sz="1400" kern="1200" dirty="0">
                          <a:effectLst/>
                        </a:rPr>
                        <a:t>Application</a:t>
                      </a:r>
                      <a:endParaRPr lang="en-US" sz="1400" kern="1200" dirty="0">
                        <a:solidFill>
                          <a:schemeClr val="dk1"/>
                        </a:solidFill>
                        <a:effectLst/>
                        <a:latin typeface="+mj-lt"/>
                        <a:ea typeface="+mn-ea"/>
                        <a:cs typeface="+mn-cs"/>
                      </a:endParaRPr>
                    </a:p>
                  </a:txBody>
                  <a:tcPr marL="89631" marR="89631" marT="44814" marB="44814"/>
                </a:tc>
                <a:tc vMerge="1">
                  <a:txBody>
                    <a:bodyPr/>
                    <a:lstStyle/>
                    <a:p>
                      <a:endParaRPr lang="en-US"/>
                    </a:p>
                  </a:txBody>
                  <a:tcPr/>
                </a:tc>
                <a:tc>
                  <a:txBody>
                    <a:bodyPr/>
                    <a:lstStyle>
                      <a:lvl1pPr marL="0" algn="l" defTabSz="1184575" rtl="0" eaLnBrk="1" latinLnBrk="0" hangingPunct="1">
                        <a:defRPr sz="2353" kern="1200">
                          <a:solidFill>
                            <a:schemeClr val="dk1"/>
                          </a:solidFill>
                          <a:latin typeface="Segoe UI"/>
                        </a:defRPr>
                      </a:lvl1pPr>
                      <a:lvl2pPr marL="592287" algn="l" defTabSz="1184575" rtl="0" eaLnBrk="1" latinLnBrk="0" hangingPunct="1">
                        <a:defRPr sz="2353" kern="1200">
                          <a:solidFill>
                            <a:schemeClr val="dk1"/>
                          </a:solidFill>
                          <a:latin typeface="Segoe UI"/>
                        </a:defRPr>
                      </a:lvl2pPr>
                      <a:lvl3pPr marL="1184575" algn="l" defTabSz="1184575" rtl="0" eaLnBrk="1" latinLnBrk="0" hangingPunct="1">
                        <a:defRPr sz="2353" kern="1200">
                          <a:solidFill>
                            <a:schemeClr val="dk1"/>
                          </a:solidFill>
                          <a:latin typeface="Segoe UI"/>
                        </a:defRPr>
                      </a:lvl3pPr>
                      <a:lvl4pPr marL="1776861" algn="l" defTabSz="1184575" rtl="0" eaLnBrk="1" latinLnBrk="0" hangingPunct="1">
                        <a:defRPr sz="2353" kern="1200">
                          <a:solidFill>
                            <a:schemeClr val="dk1"/>
                          </a:solidFill>
                          <a:latin typeface="Segoe UI"/>
                        </a:defRPr>
                      </a:lvl4pPr>
                      <a:lvl5pPr marL="2369149" algn="l" defTabSz="1184575" rtl="0" eaLnBrk="1" latinLnBrk="0" hangingPunct="1">
                        <a:defRPr sz="2353" kern="1200">
                          <a:solidFill>
                            <a:schemeClr val="dk1"/>
                          </a:solidFill>
                          <a:latin typeface="Segoe UI"/>
                        </a:defRPr>
                      </a:lvl5pPr>
                      <a:lvl6pPr marL="2961436" algn="l" defTabSz="1184575" rtl="0" eaLnBrk="1" latinLnBrk="0" hangingPunct="1">
                        <a:defRPr sz="2353" kern="1200">
                          <a:solidFill>
                            <a:schemeClr val="dk1"/>
                          </a:solidFill>
                          <a:latin typeface="Segoe UI"/>
                        </a:defRPr>
                      </a:lvl6pPr>
                      <a:lvl7pPr marL="3553724" algn="l" defTabSz="1184575" rtl="0" eaLnBrk="1" latinLnBrk="0" hangingPunct="1">
                        <a:defRPr sz="2353" kern="1200">
                          <a:solidFill>
                            <a:schemeClr val="dk1"/>
                          </a:solidFill>
                          <a:latin typeface="Segoe UI"/>
                        </a:defRPr>
                      </a:lvl7pPr>
                      <a:lvl8pPr marL="4146011" algn="l" defTabSz="1184575" rtl="0" eaLnBrk="1" latinLnBrk="0" hangingPunct="1">
                        <a:defRPr sz="2353" kern="1200">
                          <a:solidFill>
                            <a:schemeClr val="dk1"/>
                          </a:solidFill>
                          <a:latin typeface="Segoe UI"/>
                        </a:defRPr>
                      </a:lvl8pPr>
                      <a:lvl9pPr marL="4738298" algn="l" defTabSz="1184575" rtl="0" eaLnBrk="1" latinLnBrk="0" hangingPunct="1">
                        <a:defRPr sz="2353" kern="1200">
                          <a:solidFill>
                            <a:schemeClr val="dk1"/>
                          </a:solidFill>
                          <a:latin typeface="Segoe UI"/>
                        </a:defRPr>
                      </a:lvl9pPr>
                    </a:lstStyle>
                    <a:p>
                      <a:r>
                        <a:rPr lang="en-US" sz="1400" kern="1200" dirty="0">
                          <a:effectLst/>
                        </a:rPr>
                        <a:t>-</a:t>
                      </a:r>
                      <a:endParaRPr lang="en-US" sz="1400" kern="1200" dirty="0">
                        <a:solidFill>
                          <a:schemeClr val="dk1"/>
                        </a:solidFill>
                        <a:effectLst/>
                        <a:latin typeface="+mj-lt"/>
                        <a:ea typeface="+mn-ea"/>
                        <a:cs typeface="+mn-cs"/>
                      </a:endParaRPr>
                    </a:p>
                  </a:txBody>
                  <a:tcPr marL="89631" marR="89631" marT="44814" marB="44814"/>
                </a:tc>
                <a:tc>
                  <a:txBody>
                    <a:bodyPr/>
                    <a:lstStyle>
                      <a:lvl1pPr marL="0" algn="l" defTabSz="1184575" rtl="0" eaLnBrk="1" latinLnBrk="0" hangingPunct="1">
                        <a:defRPr sz="2353" kern="1200">
                          <a:solidFill>
                            <a:schemeClr val="dk1"/>
                          </a:solidFill>
                          <a:latin typeface="Segoe UI"/>
                        </a:defRPr>
                      </a:lvl1pPr>
                      <a:lvl2pPr marL="592287" algn="l" defTabSz="1184575" rtl="0" eaLnBrk="1" latinLnBrk="0" hangingPunct="1">
                        <a:defRPr sz="2353" kern="1200">
                          <a:solidFill>
                            <a:schemeClr val="dk1"/>
                          </a:solidFill>
                          <a:latin typeface="Segoe UI"/>
                        </a:defRPr>
                      </a:lvl2pPr>
                      <a:lvl3pPr marL="1184575" algn="l" defTabSz="1184575" rtl="0" eaLnBrk="1" latinLnBrk="0" hangingPunct="1">
                        <a:defRPr sz="2353" kern="1200">
                          <a:solidFill>
                            <a:schemeClr val="dk1"/>
                          </a:solidFill>
                          <a:latin typeface="Segoe UI"/>
                        </a:defRPr>
                      </a:lvl3pPr>
                      <a:lvl4pPr marL="1776861" algn="l" defTabSz="1184575" rtl="0" eaLnBrk="1" latinLnBrk="0" hangingPunct="1">
                        <a:defRPr sz="2353" kern="1200">
                          <a:solidFill>
                            <a:schemeClr val="dk1"/>
                          </a:solidFill>
                          <a:latin typeface="Segoe UI"/>
                        </a:defRPr>
                      </a:lvl4pPr>
                      <a:lvl5pPr marL="2369149" algn="l" defTabSz="1184575" rtl="0" eaLnBrk="1" latinLnBrk="0" hangingPunct="1">
                        <a:defRPr sz="2353" kern="1200">
                          <a:solidFill>
                            <a:schemeClr val="dk1"/>
                          </a:solidFill>
                          <a:latin typeface="Segoe UI"/>
                        </a:defRPr>
                      </a:lvl5pPr>
                      <a:lvl6pPr marL="2961436" algn="l" defTabSz="1184575" rtl="0" eaLnBrk="1" latinLnBrk="0" hangingPunct="1">
                        <a:defRPr sz="2353" kern="1200">
                          <a:solidFill>
                            <a:schemeClr val="dk1"/>
                          </a:solidFill>
                          <a:latin typeface="Segoe UI"/>
                        </a:defRPr>
                      </a:lvl6pPr>
                      <a:lvl7pPr marL="3553724" algn="l" defTabSz="1184575" rtl="0" eaLnBrk="1" latinLnBrk="0" hangingPunct="1">
                        <a:defRPr sz="2353" kern="1200">
                          <a:solidFill>
                            <a:schemeClr val="dk1"/>
                          </a:solidFill>
                          <a:latin typeface="Segoe UI"/>
                        </a:defRPr>
                      </a:lvl7pPr>
                      <a:lvl8pPr marL="4146011" algn="l" defTabSz="1184575" rtl="0" eaLnBrk="1" latinLnBrk="0" hangingPunct="1">
                        <a:defRPr sz="2353" kern="1200">
                          <a:solidFill>
                            <a:schemeClr val="dk1"/>
                          </a:solidFill>
                          <a:latin typeface="Segoe UI"/>
                        </a:defRPr>
                      </a:lvl8pPr>
                      <a:lvl9pPr marL="4738298" algn="l" defTabSz="1184575" rtl="0" eaLnBrk="1" latinLnBrk="0" hangingPunct="1">
                        <a:defRPr sz="2353" kern="1200">
                          <a:solidFill>
                            <a:schemeClr val="dk1"/>
                          </a:solidFill>
                          <a:latin typeface="Segoe UI"/>
                        </a:defRPr>
                      </a:lvl9pPr>
                    </a:lstStyle>
                    <a:p>
                      <a:endParaRPr lang="en-US" sz="1400" kern="1200" dirty="0">
                        <a:solidFill>
                          <a:schemeClr val="dk1"/>
                        </a:solidFill>
                        <a:effectLst/>
                        <a:latin typeface="+mj-lt"/>
                        <a:ea typeface="+mn-ea"/>
                        <a:cs typeface="+mn-cs"/>
                      </a:endParaRPr>
                    </a:p>
                  </a:txBody>
                  <a:tcPr marL="89631" marR="89631" marT="44814" marB="44814"/>
                </a:tc>
                <a:tc>
                  <a:txBody>
                    <a:bodyPr/>
                    <a:lstStyle>
                      <a:lvl1pPr marL="0" algn="l" defTabSz="1184575" rtl="0" eaLnBrk="1" latinLnBrk="0" hangingPunct="1">
                        <a:defRPr sz="2353" kern="1200">
                          <a:solidFill>
                            <a:schemeClr val="dk1"/>
                          </a:solidFill>
                          <a:latin typeface="Segoe UI"/>
                        </a:defRPr>
                      </a:lvl1pPr>
                      <a:lvl2pPr marL="592287" algn="l" defTabSz="1184575" rtl="0" eaLnBrk="1" latinLnBrk="0" hangingPunct="1">
                        <a:defRPr sz="2353" kern="1200">
                          <a:solidFill>
                            <a:schemeClr val="dk1"/>
                          </a:solidFill>
                          <a:latin typeface="Segoe UI"/>
                        </a:defRPr>
                      </a:lvl2pPr>
                      <a:lvl3pPr marL="1184575" algn="l" defTabSz="1184575" rtl="0" eaLnBrk="1" latinLnBrk="0" hangingPunct="1">
                        <a:defRPr sz="2353" kern="1200">
                          <a:solidFill>
                            <a:schemeClr val="dk1"/>
                          </a:solidFill>
                          <a:latin typeface="Segoe UI"/>
                        </a:defRPr>
                      </a:lvl3pPr>
                      <a:lvl4pPr marL="1776861" algn="l" defTabSz="1184575" rtl="0" eaLnBrk="1" latinLnBrk="0" hangingPunct="1">
                        <a:defRPr sz="2353" kern="1200">
                          <a:solidFill>
                            <a:schemeClr val="dk1"/>
                          </a:solidFill>
                          <a:latin typeface="Segoe UI"/>
                        </a:defRPr>
                      </a:lvl4pPr>
                      <a:lvl5pPr marL="2369149" algn="l" defTabSz="1184575" rtl="0" eaLnBrk="1" latinLnBrk="0" hangingPunct="1">
                        <a:defRPr sz="2353" kern="1200">
                          <a:solidFill>
                            <a:schemeClr val="dk1"/>
                          </a:solidFill>
                          <a:latin typeface="Segoe UI"/>
                        </a:defRPr>
                      </a:lvl5pPr>
                      <a:lvl6pPr marL="2961436" algn="l" defTabSz="1184575" rtl="0" eaLnBrk="1" latinLnBrk="0" hangingPunct="1">
                        <a:defRPr sz="2353" kern="1200">
                          <a:solidFill>
                            <a:schemeClr val="dk1"/>
                          </a:solidFill>
                          <a:latin typeface="Segoe UI"/>
                        </a:defRPr>
                      </a:lvl6pPr>
                      <a:lvl7pPr marL="3553724" algn="l" defTabSz="1184575" rtl="0" eaLnBrk="1" latinLnBrk="0" hangingPunct="1">
                        <a:defRPr sz="2353" kern="1200">
                          <a:solidFill>
                            <a:schemeClr val="dk1"/>
                          </a:solidFill>
                          <a:latin typeface="Segoe UI"/>
                        </a:defRPr>
                      </a:lvl7pPr>
                      <a:lvl8pPr marL="4146011" algn="l" defTabSz="1184575" rtl="0" eaLnBrk="1" latinLnBrk="0" hangingPunct="1">
                        <a:defRPr sz="2353" kern="1200">
                          <a:solidFill>
                            <a:schemeClr val="dk1"/>
                          </a:solidFill>
                          <a:latin typeface="Segoe UI"/>
                        </a:defRPr>
                      </a:lvl8pPr>
                      <a:lvl9pPr marL="4738298" algn="l" defTabSz="1184575" rtl="0" eaLnBrk="1" latinLnBrk="0" hangingPunct="1">
                        <a:defRPr sz="2353" kern="1200">
                          <a:solidFill>
                            <a:schemeClr val="dk1"/>
                          </a:solidFill>
                          <a:latin typeface="Segoe UI"/>
                        </a:defRPr>
                      </a:lvl9pPr>
                    </a:lstStyle>
                    <a:p>
                      <a:r>
                        <a:rPr lang="en-US" sz="1600" kern="1200" dirty="0">
                          <a:solidFill>
                            <a:srgbClr val="FF0000"/>
                          </a:solidFill>
                          <a:effectLst/>
                        </a:rPr>
                        <a:t>??</a:t>
                      </a:r>
                      <a:endParaRPr lang="en-US" sz="1600" b="1" kern="1200" dirty="0">
                        <a:solidFill>
                          <a:srgbClr val="FF0000"/>
                        </a:solidFill>
                        <a:effectLst/>
                        <a:latin typeface="+mj-lt"/>
                        <a:ea typeface="+mn-ea"/>
                        <a:cs typeface="+mn-cs"/>
                      </a:endParaRPr>
                    </a:p>
                  </a:txBody>
                  <a:tcPr marL="89631" marR="89631" marT="44814" marB="44814"/>
                </a:tc>
                <a:tc>
                  <a:txBody>
                    <a:bodyPr/>
                    <a:lstStyle>
                      <a:lvl1pPr marL="0" algn="l" defTabSz="1184575" rtl="0" eaLnBrk="1" latinLnBrk="0" hangingPunct="1">
                        <a:defRPr sz="2353" kern="1200">
                          <a:solidFill>
                            <a:schemeClr val="dk1"/>
                          </a:solidFill>
                          <a:latin typeface="Segoe UI"/>
                        </a:defRPr>
                      </a:lvl1pPr>
                      <a:lvl2pPr marL="592287" algn="l" defTabSz="1184575" rtl="0" eaLnBrk="1" latinLnBrk="0" hangingPunct="1">
                        <a:defRPr sz="2353" kern="1200">
                          <a:solidFill>
                            <a:schemeClr val="dk1"/>
                          </a:solidFill>
                          <a:latin typeface="Segoe UI"/>
                        </a:defRPr>
                      </a:lvl2pPr>
                      <a:lvl3pPr marL="1184575" algn="l" defTabSz="1184575" rtl="0" eaLnBrk="1" latinLnBrk="0" hangingPunct="1">
                        <a:defRPr sz="2353" kern="1200">
                          <a:solidFill>
                            <a:schemeClr val="dk1"/>
                          </a:solidFill>
                          <a:latin typeface="Segoe UI"/>
                        </a:defRPr>
                      </a:lvl3pPr>
                      <a:lvl4pPr marL="1776861" algn="l" defTabSz="1184575" rtl="0" eaLnBrk="1" latinLnBrk="0" hangingPunct="1">
                        <a:defRPr sz="2353" kern="1200">
                          <a:solidFill>
                            <a:schemeClr val="dk1"/>
                          </a:solidFill>
                          <a:latin typeface="Segoe UI"/>
                        </a:defRPr>
                      </a:lvl4pPr>
                      <a:lvl5pPr marL="2369149" algn="l" defTabSz="1184575" rtl="0" eaLnBrk="1" latinLnBrk="0" hangingPunct="1">
                        <a:defRPr sz="2353" kern="1200">
                          <a:solidFill>
                            <a:schemeClr val="dk1"/>
                          </a:solidFill>
                          <a:latin typeface="Segoe UI"/>
                        </a:defRPr>
                      </a:lvl5pPr>
                      <a:lvl6pPr marL="2961436" algn="l" defTabSz="1184575" rtl="0" eaLnBrk="1" latinLnBrk="0" hangingPunct="1">
                        <a:defRPr sz="2353" kern="1200">
                          <a:solidFill>
                            <a:schemeClr val="dk1"/>
                          </a:solidFill>
                          <a:latin typeface="Segoe UI"/>
                        </a:defRPr>
                      </a:lvl6pPr>
                      <a:lvl7pPr marL="3553724" algn="l" defTabSz="1184575" rtl="0" eaLnBrk="1" latinLnBrk="0" hangingPunct="1">
                        <a:defRPr sz="2353" kern="1200">
                          <a:solidFill>
                            <a:schemeClr val="dk1"/>
                          </a:solidFill>
                          <a:latin typeface="Segoe UI"/>
                        </a:defRPr>
                      </a:lvl7pPr>
                      <a:lvl8pPr marL="4146011" algn="l" defTabSz="1184575" rtl="0" eaLnBrk="1" latinLnBrk="0" hangingPunct="1">
                        <a:defRPr sz="2353" kern="1200">
                          <a:solidFill>
                            <a:schemeClr val="dk1"/>
                          </a:solidFill>
                          <a:latin typeface="Segoe UI"/>
                        </a:defRPr>
                      </a:lvl8pPr>
                      <a:lvl9pPr marL="4738298" algn="l" defTabSz="1184575" rtl="0" eaLnBrk="1" latinLnBrk="0" hangingPunct="1">
                        <a:defRPr sz="2353" kern="1200">
                          <a:solidFill>
                            <a:schemeClr val="dk1"/>
                          </a:solidFill>
                          <a:latin typeface="Segoe UI"/>
                        </a:defRPr>
                      </a:lvl9pPr>
                    </a:lstStyle>
                    <a:p>
                      <a:r>
                        <a:rPr lang="en-US" sz="1600" kern="1200" dirty="0">
                          <a:solidFill>
                            <a:srgbClr val="FF0000"/>
                          </a:solidFill>
                          <a:effectLst/>
                        </a:rPr>
                        <a:t>??</a:t>
                      </a:r>
                      <a:endParaRPr lang="en-US" sz="1600" b="1" kern="1200" dirty="0">
                        <a:solidFill>
                          <a:srgbClr val="FF0000"/>
                        </a:solidFill>
                        <a:effectLst/>
                        <a:latin typeface="+mj-lt"/>
                        <a:ea typeface="+mn-ea"/>
                        <a:cs typeface="+mn-cs"/>
                      </a:endParaRPr>
                    </a:p>
                  </a:txBody>
                  <a:tcPr marL="89631" marR="89631" marT="44814" marB="44814"/>
                </a:tc>
                <a:tc>
                  <a:txBody>
                    <a:bodyPr/>
                    <a:lstStyle>
                      <a:lvl1pPr marL="0" algn="l" defTabSz="1184575" rtl="0" eaLnBrk="1" latinLnBrk="0" hangingPunct="1">
                        <a:defRPr sz="2353" kern="1200">
                          <a:solidFill>
                            <a:schemeClr val="dk1"/>
                          </a:solidFill>
                          <a:latin typeface="Segoe UI"/>
                        </a:defRPr>
                      </a:lvl1pPr>
                      <a:lvl2pPr marL="592287" algn="l" defTabSz="1184575" rtl="0" eaLnBrk="1" latinLnBrk="0" hangingPunct="1">
                        <a:defRPr sz="2353" kern="1200">
                          <a:solidFill>
                            <a:schemeClr val="dk1"/>
                          </a:solidFill>
                          <a:latin typeface="Segoe UI"/>
                        </a:defRPr>
                      </a:lvl2pPr>
                      <a:lvl3pPr marL="1184575" algn="l" defTabSz="1184575" rtl="0" eaLnBrk="1" latinLnBrk="0" hangingPunct="1">
                        <a:defRPr sz="2353" kern="1200">
                          <a:solidFill>
                            <a:schemeClr val="dk1"/>
                          </a:solidFill>
                          <a:latin typeface="Segoe UI"/>
                        </a:defRPr>
                      </a:lvl3pPr>
                      <a:lvl4pPr marL="1776861" algn="l" defTabSz="1184575" rtl="0" eaLnBrk="1" latinLnBrk="0" hangingPunct="1">
                        <a:defRPr sz="2353" kern="1200">
                          <a:solidFill>
                            <a:schemeClr val="dk1"/>
                          </a:solidFill>
                          <a:latin typeface="Segoe UI"/>
                        </a:defRPr>
                      </a:lvl4pPr>
                      <a:lvl5pPr marL="2369149" algn="l" defTabSz="1184575" rtl="0" eaLnBrk="1" latinLnBrk="0" hangingPunct="1">
                        <a:defRPr sz="2353" kern="1200">
                          <a:solidFill>
                            <a:schemeClr val="dk1"/>
                          </a:solidFill>
                          <a:latin typeface="Segoe UI"/>
                        </a:defRPr>
                      </a:lvl5pPr>
                      <a:lvl6pPr marL="2961436" algn="l" defTabSz="1184575" rtl="0" eaLnBrk="1" latinLnBrk="0" hangingPunct="1">
                        <a:defRPr sz="2353" kern="1200">
                          <a:solidFill>
                            <a:schemeClr val="dk1"/>
                          </a:solidFill>
                          <a:latin typeface="Segoe UI"/>
                        </a:defRPr>
                      </a:lvl6pPr>
                      <a:lvl7pPr marL="3553724" algn="l" defTabSz="1184575" rtl="0" eaLnBrk="1" latinLnBrk="0" hangingPunct="1">
                        <a:defRPr sz="2353" kern="1200">
                          <a:solidFill>
                            <a:schemeClr val="dk1"/>
                          </a:solidFill>
                          <a:latin typeface="Segoe UI"/>
                        </a:defRPr>
                      </a:lvl7pPr>
                      <a:lvl8pPr marL="4146011" algn="l" defTabSz="1184575" rtl="0" eaLnBrk="1" latinLnBrk="0" hangingPunct="1">
                        <a:defRPr sz="2353" kern="1200">
                          <a:solidFill>
                            <a:schemeClr val="dk1"/>
                          </a:solidFill>
                          <a:latin typeface="Segoe UI"/>
                        </a:defRPr>
                      </a:lvl8pPr>
                      <a:lvl9pPr marL="4738298" algn="l" defTabSz="1184575" rtl="0" eaLnBrk="1" latinLnBrk="0" hangingPunct="1">
                        <a:defRPr sz="2353" kern="1200">
                          <a:solidFill>
                            <a:schemeClr val="dk1"/>
                          </a:solidFill>
                          <a:latin typeface="Segoe UI"/>
                        </a:defRPr>
                      </a:lvl9pPr>
                    </a:lstStyle>
                    <a:p>
                      <a:r>
                        <a:rPr lang="en-US" sz="1400" kern="1200" dirty="0">
                          <a:effectLst/>
                        </a:rPr>
                        <a:t>All Active</a:t>
                      </a:r>
                      <a:endParaRPr lang="en-US" sz="1400" kern="1200" dirty="0">
                        <a:solidFill>
                          <a:schemeClr val="dk1"/>
                        </a:solidFill>
                        <a:effectLst/>
                        <a:latin typeface="+mj-lt"/>
                        <a:ea typeface="+mn-ea"/>
                        <a:cs typeface="+mn-cs"/>
                      </a:endParaRPr>
                    </a:p>
                  </a:txBody>
                  <a:tcPr marL="89631" marR="89631" marT="44814" marB="44814"/>
                </a:tc>
                <a:tc>
                  <a:txBody>
                    <a:bodyPr/>
                    <a:lstStyle>
                      <a:lvl1pPr marL="0" algn="l" defTabSz="1184575" rtl="0" eaLnBrk="1" latinLnBrk="0" hangingPunct="1">
                        <a:defRPr sz="2353" kern="1200">
                          <a:solidFill>
                            <a:schemeClr val="dk1"/>
                          </a:solidFill>
                          <a:latin typeface="Segoe UI"/>
                        </a:defRPr>
                      </a:lvl1pPr>
                      <a:lvl2pPr marL="592287" algn="l" defTabSz="1184575" rtl="0" eaLnBrk="1" latinLnBrk="0" hangingPunct="1">
                        <a:defRPr sz="2353" kern="1200">
                          <a:solidFill>
                            <a:schemeClr val="dk1"/>
                          </a:solidFill>
                          <a:latin typeface="Segoe UI"/>
                        </a:defRPr>
                      </a:lvl2pPr>
                      <a:lvl3pPr marL="1184575" algn="l" defTabSz="1184575" rtl="0" eaLnBrk="1" latinLnBrk="0" hangingPunct="1">
                        <a:defRPr sz="2353" kern="1200">
                          <a:solidFill>
                            <a:schemeClr val="dk1"/>
                          </a:solidFill>
                          <a:latin typeface="Segoe UI"/>
                        </a:defRPr>
                      </a:lvl3pPr>
                      <a:lvl4pPr marL="1776861" algn="l" defTabSz="1184575" rtl="0" eaLnBrk="1" latinLnBrk="0" hangingPunct="1">
                        <a:defRPr sz="2353" kern="1200">
                          <a:solidFill>
                            <a:schemeClr val="dk1"/>
                          </a:solidFill>
                          <a:latin typeface="Segoe UI"/>
                        </a:defRPr>
                      </a:lvl4pPr>
                      <a:lvl5pPr marL="2369149" algn="l" defTabSz="1184575" rtl="0" eaLnBrk="1" latinLnBrk="0" hangingPunct="1">
                        <a:defRPr sz="2353" kern="1200">
                          <a:solidFill>
                            <a:schemeClr val="dk1"/>
                          </a:solidFill>
                          <a:latin typeface="Segoe UI"/>
                        </a:defRPr>
                      </a:lvl5pPr>
                      <a:lvl6pPr marL="2961436" algn="l" defTabSz="1184575" rtl="0" eaLnBrk="1" latinLnBrk="0" hangingPunct="1">
                        <a:defRPr sz="2353" kern="1200">
                          <a:solidFill>
                            <a:schemeClr val="dk1"/>
                          </a:solidFill>
                          <a:latin typeface="Segoe UI"/>
                        </a:defRPr>
                      </a:lvl6pPr>
                      <a:lvl7pPr marL="3553724" algn="l" defTabSz="1184575" rtl="0" eaLnBrk="1" latinLnBrk="0" hangingPunct="1">
                        <a:defRPr sz="2353" kern="1200">
                          <a:solidFill>
                            <a:schemeClr val="dk1"/>
                          </a:solidFill>
                          <a:latin typeface="Segoe UI"/>
                        </a:defRPr>
                      </a:lvl7pPr>
                      <a:lvl8pPr marL="4146011" algn="l" defTabSz="1184575" rtl="0" eaLnBrk="1" latinLnBrk="0" hangingPunct="1">
                        <a:defRPr sz="2353" kern="1200">
                          <a:solidFill>
                            <a:schemeClr val="dk1"/>
                          </a:solidFill>
                          <a:latin typeface="Segoe UI"/>
                        </a:defRPr>
                      </a:lvl8pPr>
                      <a:lvl9pPr marL="4738298" algn="l" defTabSz="1184575" rtl="0" eaLnBrk="1" latinLnBrk="0" hangingPunct="1">
                        <a:defRPr sz="2353" kern="1200">
                          <a:solidFill>
                            <a:schemeClr val="dk1"/>
                          </a:solidFill>
                          <a:latin typeface="Segoe UI"/>
                        </a:defRPr>
                      </a:lvl9pPr>
                    </a:lstStyle>
                    <a:p>
                      <a:r>
                        <a:rPr lang="en-US" sz="1600" kern="1200" dirty="0">
                          <a:solidFill>
                            <a:srgbClr val="FF0000"/>
                          </a:solidFill>
                          <a:effectLst/>
                        </a:rPr>
                        <a:t>??</a:t>
                      </a:r>
                      <a:endParaRPr lang="en-US" sz="1600" b="1" kern="1200" dirty="0">
                        <a:solidFill>
                          <a:srgbClr val="FF0000"/>
                        </a:solidFill>
                        <a:effectLst/>
                        <a:latin typeface="+mj-lt"/>
                        <a:ea typeface="+mn-ea"/>
                        <a:cs typeface="+mn-cs"/>
                      </a:endParaRPr>
                    </a:p>
                  </a:txBody>
                  <a:tcPr marL="89631" marR="89631" marT="44814" marB="44814"/>
                </a:tc>
                <a:tc>
                  <a:txBody>
                    <a:bodyPr/>
                    <a:lstStyle>
                      <a:lvl1pPr marL="0" algn="l" defTabSz="1184575" rtl="0" eaLnBrk="1" latinLnBrk="0" hangingPunct="1">
                        <a:defRPr sz="2353" kern="1200">
                          <a:solidFill>
                            <a:schemeClr val="dk1"/>
                          </a:solidFill>
                          <a:latin typeface="Segoe UI"/>
                        </a:defRPr>
                      </a:lvl1pPr>
                      <a:lvl2pPr marL="592287" algn="l" defTabSz="1184575" rtl="0" eaLnBrk="1" latinLnBrk="0" hangingPunct="1">
                        <a:defRPr sz="2353" kern="1200">
                          <a:solidFill>
                            <a:schemeClr val="dk1"/>
                          </a:solidFill>
                          <a:latin typeface="Segoe UI"/>
                        </a:defRPr>
                      </a:lvl2pPr>
                      <a:lvl3pPr marL="1184575" algn="l" defTabSz="1184575" rtl="0" eaLnBrk="1" latinLnBrk="0" hangingPunct="1">
                        <a:defRPr sz="2353" kern="1200">
                          <a:solidFill>
                            <a:schemeClr val="dk1"/>
                          </a:solidFill>
                          <a:latin typeface="Segoe UI"/>
                        </a:defRPr>
                      </a:lvl3pPr>
                      <a:lvl4pPr marL="1776861" algn="l" defTabSz="1184575" rtl="0" eaLnBrk="1" latinLnBrk="0" hangingPunct="1">
                        <a:defRPr sz="2353" kern="1200">
                          <a:solidFill>
                            <a:schemeClr val="dk1"/>
                          </a:solidFill>
                          <a:latin typeface="Segoe UI"/>
                        </a:defRPr>
                      </a:lvl4pPr>
                      <a:lvl5pPr marL="2369149" algn="l" defTabSz="1184575" rtl="0" eaLnBrk="1" latinLnBrk="0" hangingPunct="1">
                        <a:defRPr sz="2353" kern="1200">
                          <a:solidFill>
                            <a:schemeClr val="dk1"/>
                          </a:solidFill>
                          <a:latin typeface="Segoe UI"/>
                        </a:defRPr>
                      </a:lvl5pPr>
                      <a:lvl6pPr marL="2961436" algn="l" defTabSz="1184575" rtl="0" eaLnBrk="1" latinLnBrk="0" hangingPunct="1">
                        <a:defRPr sz="2353" kern="1200">
                          <a:solidFill>
                            <a:schemeClr val="dk1"/>
                          </a:solidFill>
                          <a:latin typeface="Segoe UI"/>
                        </a:defRPr>
                      </a:lvl6pPr>
                      <a:lvl7pPr marL="3553724" algn="l" defTabSz="1184575" rtl="0" eaLnBrk="1" latinLnBrk="0" hangingPunct="1">
                        <a:defRPr sz="2353" kern="1200">
                          <a:solidFill>
                            <a:schemeClr val="dk1"/>
                          </a:solidFill>
                          <a:latin typeface="Segoe UI"/>
                        </a:defRPr>
                      </a:lvl7pPr>
                      <a:lvl8pPr marL="4146011" algn="l" defTabSz="1184575" rtl="0" eaLnBrk="1" latinLnBrk="0" hangingPunct="1">
                        <a:defRPr sz="2353" kern="1200">
                          <a:solidFill>
                            <a:schemeClr val="dk1"/>
                          </a:solidFill>
                          <a:latin typeface="Segoe UI"/>
                        </a:defRPr>
                      </a:lvl8pPr>
                      <a:lvl9pPr marL="4738298" algn="l" defTabSz="1184575" rtl="0" eaLnBrk="1" latinLnBrk="0" hangingPunct="1">
                        <a:defRPr sz="2353" kern="1200">
                          <a:solidFill>
                            <a:schemeClr val="dk1"/>
                          </a:solidFill>
                          <a:latin typeface="Segoe UI"/>
                        </a:defRPr>
                      </a:lvl9pPr>
                    </a:lstStyle>
                    <a:p>
                      <a:r>
                        <a:rPr lang="en-US" sz="1400" kern="1200">
                          <a:effectLst/>
                        </a:rPr>
                        <a:t>-</a:t>
                      </a:r>
                      <a:endParaRPr lang="en-US" sz="1400" kern="1200">
                        <a:solidFill>
                          <a:schemeClr val="dk1"/>
                        </a:solidFill>
                        <a:effectLst/>
                        <a:latin typeface="+mj-lt"/>
                        <a:ea typeface="+mn-ea"/>
                        <a:cs typeface="+mn-cs"/>
                      </a:endParaRPr>
                    </a:p>
                  </a:txBody>
                  <a:tcPr marL="89631" marR="89631" marT="44814" marB="44814"/>
                </a:tc>
                <a:tc>
                  <a:txBody>
                    <a:bodyPr/>
                    <a:lstStyle>
                      <a:lvl1pPr marL="0" algn="l" defTabSz="1184575" rtl="0" eaLnBrk="1" latinLnBrk="0" hangingPunct="1">
                        <a:defRPr sz="2353" kern="1200">
                          <a:solidFill>
                            <a:schemeClr val="dk1"/>
                          </a:solidFill>
                          <a:latin typeface="Segoe UI"/>
                        </a:defRPr>
                      </a:lvl1pPr>
                      <a:lvl2pPr marL="592287" algn="l" defTabSz="1184575" rtl="0" eaLnBrk="1" latinLnBrk="0" hangingPunct="1">
                        <a:defRPr sz="2353" kern="1200">
                          <a:solidFill>
                            <a:schemeClr val="dk1"/>
                          </a:solidFill>
                          <a:latin typeface="Segoe UI"/>
                        </a:defRPr>
                      </a:lvl2pPr>
                      <a:lvl3pPr marL="1184575" algn="l" defTabSz="1184575" rtl="0" eaLnBrk="1" latinLnBrk="0" hangingPunct="1">
                        <a:defRPr sz="2353" kern="1200">
                          <a:solidFill>
                            <a:schemeClr val="dk1"/>
                          </a:solidFill>
                          <a:latin typeface="Segoe UI"/>
                        </a:defRPr>
                      </a:lvl3pPr>
                      <a:lvl4pPr marL="1776861" algn="l" defTabSz="1184575" rtl="0" eaLnBrk="1" latinLnBrk="0" hangingPunct="1">
                        <a:defRPr sz="2353" kern="1200">
                          <a:solidFill>
                            <a:schemeClr val="dk1"/>
                          </a:solidFill>
                          <a:latin typeface="Segoe UI"/>
                        </a:defRPr>
                      </a:lvl4pPr>
                      <a:lvl5pPr marL="2369149" algn="l" defTabSz="1184575" rtl="0" eaLnBrk="1" latinLnBrk="0" hangingPunct="1">
                        <a:defRPr sz="2353" kern="1200">
                          <a:solidFill>
                            <a:schemeClr val="dk1"/>
                          </a:solidFill>
                          <a:latin typeface="Segoe UI"/>
                        </a:defRPr>
                      </a:lvl5pPr>
                      <a:lvl6pPr marL="2961436" algn="l" defTabSz="1184575" rtl="0" eaLnBrk="1" latinLnBrk="0" hangingPunct="1">
                        <a:defRPr sz="2353" kern="1200">
                          <a:solidFill>
                            <a:schemeClr val="dk1"/>
                          </a:solidFill>
                          <a:latin typeface="Segoe UI"/>
                        </a:defRPr>
                      </a:lvl6pPr>
                      <a:lvl7pPr marL="3553724" algn="l" defTabSz="1184575" rtl="0" eaLnBrk="1" latinLnBrk="0" hangingPunct="1">
                        <a:defRPr sz="2353" kern="1200">
                          <a:solidFill>
                            <a:schemeClr val="dk1"/>
                          </a:solidFill>
                          <a:latin typeface="Segoe UI"/>
                        </a:defRPr>
                      </a:lvl7pPr>
                      <a:lvl8pPr marL="4146011" algn="l" defTabSz="1184575" rtl="0" eaLnBrk="1" latinLnBrk="0" hangingPunct="1">
                        <a:defRPr sz="2353" kern="1200">
                          <a:solidFill>
                            <a:schemeClr val="dk1"/>
                          </a:solidFill>
                          <a:latin typeface="Segoe UI"/>
                        </a:defRPr>
                      </a:lvl8pPr>
                      <a:lvl9pPr marL="4738298" algn="l" defTabSz="1184575" rtl="0" eaLnBrk="1" latinLnBrk="0" hangingPunct="1">
                        <a:defRPr sz="2353" kern="1200">
                          <a:solidFill>
                            <a:schemeClr val="dk1"/>
                          </a:solidFill>
                          <a:latin typeface="Segoe UI"/>
                        </a:defRPr>
                      </a:lvl9pPr>
                    </a:lstStyle>
                    <a:p>
                      <a:endParaRPr lang="en-US" sz="1400" kern="1200">
                        <a:solidFill>
                          <a:schemeClr val="dk1"/>
                        </a:solidFill>
                        <a:effectLst/>
                        <a:latin typeface="+mj-lt"/>
                        <a:ea typeface="+mn-ea"/>
                        <a:cs typeface="+mn-cs"/>
                      </a:endParaRPr>
                    </a:p>
                  </a:txBody>
                  <a:tcPr marL="89631" marR="89631" marT="44814" marB="44814"/>
                </a:tc>
                <a:tc>
                  <a:txBody>
                    <a:bodyPr/>
                    <a:lstStyle>
                      <a:lvl1pPr marL="0" algn="l" defTabSz="1184575" rtl="0" eaLnBrk="1" latinLnBrk="0" hangingPunct="1">
                        <a:defRPr sz="2353" kern="1200">
                          <a:solidFill>
                            <a:schemeClr val="dk1"/>
                          </a:solidFill>
                          <a:latin typeface="Segoe UI"/>
                        </a:defRPr>
                      </a:lvl1pPr>
                      <a:lvl2pPr marL="592287" algn="l" defTabSz="1184575" rtl="0" eaLnBrk="1" latinLnBrk="0" hangingPunct="1">
                        <a:defRPr sz="2353" kern="1200">
                          <a:solidFill>
                            <a:schemeClr val="dk1"/>
                          </a:solidFill>
                          <a:latin typeface="Segoe UI"/>
                        </a:defRPr>
                      </a:lvl2pPr>
                      <a:lvl3pPr marL="1184575" algn="l" defTabSz="1184575" rtl="0" eaLnBrk="1" latinLnBrk="0" hangingPunct="1">
                        <a:defRPr sz="2353" kern="1200">
                          <a:solidFill>
                            <a:schemeClr val="dk1"/>
                          </a:solidFill>
                          <a:latin typeface="Segoe UI"/>
                        </a:defRPr>
                      </a:lvl3pPr>
                      <a:lvl4pPr marL="1776861" algn="l" defTabSz="1184575" rtl="0" eaLnBrk="1" latinLnBrk="0" hangingPunct="1">
                        <a:defRPr sz="2353" kern="1200">
                          <a:solidFill>
                            <a:schemeClr val="dk1"/>
                          </a:solidFill>
                          <a:latin typeface="Segoe UI"/>
                        </a:defRPr>
                      </a:lvl4pPr>
                      <a:lvl5pPr marL="2369149" algn="l" defTabSz="1184575" rtl="0" eaLnBrk="1" latinLnBrk="0" hangingPunct="1">
                        <a:defRPr sz="2353" kern="1200">
                          <a:solidFill>
                            <a:schemeClr val="dk1"/>
                          </a:solidFill>
                          <a:latin typeface="Segoe UI"/>
                        </a:defRPr>
                      </a:lvl5pPr>
                      <a:lvl6pPr marL="2961436" algn="l" defTabSz="1184575" rtl="0" eaLnBrk="1" latinLnBrk="0" hangingPunct="1">
                        <a:defRPr sz="2353" kern="1200">
                          <a:solidFill>
                            <a:schemeClr val="dk1"/>
                          </a:solidFill>
                          <a:latin typeface="Segoe UI"/>
                        </a:defRPr>
                      </a:lvl6pPr>
                      <a:lvl7pPr marL="3553724" algn="l" defTabSz="1184575" rtl="0" eaLnBrk="1" latinLnBrk="0" hangingPunct="1">
                        <a:defRPr sz="2353" kern="1200">
                          <a:solidFill>
                            <a:schemeClr val="dk1"/>
                          </a:solidFill>
                          <a:latin typeface="Segoe UI"/>
                        </a:defRPr>
                      </a:lvl7pPr>
                      <a:lvl8pPr marL="4146011" algn="l" defTabSz="1184575" rtl="0" eaLnBrk="1" latinLnBrk="0" hangingPunct="1">
                        <a:defRPr sz="2353" kern="1200">
                          <a:solidFill>
                            <a:schemeClr val="dk1"/>
                          </a:solidFill>
                          <a:latin typeface="Segoe UI"/>
                        </a:defRPr>
                      </a:lvl8pPr>
                      <a:lvl9pPr marL="4738298" algn="l" defTabSz="1184575" rtl="0" eaLnBrk="1" latinLnBrk="0" hangingPunct="1">
                        <a:defRPr sz="2353" kern="1200">
                          <a:solidFill>
                            <a:schemeClr val="dk1"/>
                          </a:solidFill>
                          <a:latin typeface="Segoe UI"/>
                        </a:defRPr>
                      </a:lvl9pPr>
                    </a:lstStyle>
                    <a:p>
                      <a:endParaRPr lang="en-US" sz="1400" kern="1200">
                        <a:solidFill>
                          <a:schemeClr val="dk1"/>
                        </a:solidFill>
                        <a:effectLst/>
                        <a:latin typeface="+mj-lt"/>
                        <a:ea typeface="+mn-ea"/>
                        <a:cs typeface="+mn-cs"/>
                      </a:endParaRPr>
                    </a:p>
                  </a:txBody>
                  <a:tcPr marL="89631" marR="89631" marT="44814" marB="44814"/>
                </a:tc>
                <a:tc>
                  <a:txBody>
                    <a:bodyPr/>
                    <a:lstStyle>
                      <a:lvl1pPr marL="0" algn="l" defTabSz="1184575" rtl="0" eaLnBrk="1" latinLnBrk="0" hangingPunct="1">
                        <a:defRPr sz="2353" kern="1200">
                          <a:solidFill>
                            <a:schemeClr val="dk1"/>
                          </a:solidFill>
                          <a:latin typeface="Segoe UI"/>
                        </a:defRPr>
                      </a:lvl1pPr>
                      <a:lvl2pPr marL="592287" algn="l" defTabSz="1184575" rtl="0" eaLnBrk="1" latinLnBrk="0" hangingPunct="1">
                        <a:defRPr sz="2353" kern="1200">
                          <a:solidFill>
                            <a:schemeClr val="dk1"/>
                          </a:solidFill>
                          <a:latin typeface="Segoe UI"/>
                        </a:defRPr>
                      </a:lvl2pPr>
                      <a:lvl3pPr marL="1184575" algn="l" defTabSz="1184575" rtl="0" eaLnBrk="1" latinLnBrk="0" hangingPunct="1">
                        <a:defRPr sz="2353" kern="1200">
                          <a:solidFill>
                            <a:schemeClr val="dk1"/>
                          </a:solidFill>
                          <a:latin typeface="Segoe UI"/>
                        </a:defRPr>
                      </a:lvl3pPr>
                      <a:lvl4pPr marL="1776861" algn="l" defTabSz="1184575" rtl="0" eaLnBrk="1" latinLnBrk="0" hangingPunct="1">
                        <a:defRPr sz="2353" kern="1200">
                          <a:solidFill>
                            <a:schemeClr val="dk1"/>
                          </a:solidFill>
                          <a:latin typeface="Segoe UI"/>
                        </a:defRPr>
                      </a:lvl4pPr>
                      <a:lvl5pPr marL="2369149" algn="l" defTabSz="1184575" rtl="0" eaLnBrk="1" latinLnBrk="0" hangingPunct="1">
                        <a:defRPr sz="2353" kern="1200">
                          <a:solidFill>
                            <a:schemeClr val="dk1"/>
                          </a:solidFill>
                          <a:latin typeface="Segoe UI"/>
                        </a:defRPr>
                      </a:lvl5pPr>
                      <a:lvl6pPr marL="2961436" algn="l" defTabSz="1184575" rtl="0" eaLnBrk="1" latinLnBrk="0" hangingPunct="1">
                        <a:defRPr sz="2353" kern="1200">
                          <a:solidFill>
                            <a:schemeClr val="dk1"/>
                          </a:solidFill>
                          <a:latin typeface="Segoe UI"/>
                        </a:defRPr>
                      </a:lvl6pPr>
                      <a:lvl7pPr marL="3553724" algn="l" defTabSz="1184575" rtl="0" eaLnBrk="1" latinLnBrk="0" hangingPunct="1">
                        <a:defRPr sz="2353" kern="1200">
                          <a:solidFill>
                            <a:schemeClr val="dk1"/>
                          </a:solidFill>
                          <a:latin typeface="Segoe UI"/>
                        </a:defRPr>
                      </a:lvl7pPr>
                      <a:lvl8pPr marL="4146011" algn="l" defTabSz="1184575" rtl="0" eaLnBrk="1" latinLnBrk="0" hangingPunct="1">
                        <a:defRPr sz="2353" kern="1200">
                          <a:solidFill>
                            <a:schemeClr val="dk1"/>
                          </a:solidFill>
                          <a:latin typeface="Segoe UI"/>
                        </a:defRPr>
                      </a:lvl8pPr>
                      <a:lvl9pPr marL="4738298" algn="l" defTabSz="1184575" rtl="0" eaLnBrk="1" latinLnBrk="0" hangingPunct="1">
                        <a:defRPr sz="2353" kern="1200">
                          <a:solidFill>
                            <a:schemeClr val="dk1"/>
                          </a:solidFill>
                          <a:latin typeface="Segoe UI"/>
                        </a:defRPr>
                      </a:lvl9pPr>
                    </a:lstStyle>
                    <a:p>
                      <a:endParaRPr lang="en-US" sz="1400" kern="1200">
                        <a:solidFill>
                          <a:schemeClr val="dk1"/>
                        </a:solidFill>
                        <a:effectLst/>
                        <a:latin typeface="+mj-lt"/>
                        <a:ea typeface="+mn-ea"/>
                        <a:cs typeface="+mn-cs"/>
                      </a:endParaRPr>
                    </a:p>
                  </a:txBody>
                  <a:tcPr marL="89631" marR="89631" marT="44814" marB="44814"/>
                </a:tc>
                <a:tc>
                  <a:txBody>
                    <a:bodyPr/>
                    <a:lstStyle>
                      <a:lvl1pPr marL="0" algn="l" defTabSz="1184575" rtl="0" eaLnBrk="1" latinLnBrk="0" hangingPunct="1">
                        <a:defRPr sz="2353" kern="1200">
                          <a:solidFill>
                            <a:schemeClr val="dk1"/>
                          </a:solidFill>
                          <a:latin typeface="Segoe UI"/>
                        </a:defRPr>
                      </a:lvl1pPr>
                      <a:lvl2pPr marL="592287" algn="l" defTabSz="1184575" rtl="0" eaLnBrk="1" latinLnBrk="0" hangingPunct="1">
                        <a:defRPr sz="2353" kern="1200">
                          <a:solidFill>
                            <a:schemeClr val="dk1"/>
                          </a:solidFill>
                          <a:latin typeface="Segoe UI"/>
                        </a:defRPr>
                      </a:lvl2pPr>
                      <a:lvl3pPr marL="1184575" algn="l" defTabSz="1184575" rtl="0" eaLnBrk="1" latinLnBrk="0" hangingPunct="1">
                        <a:defRPr sz="2353" kern="1200">
                          <a:solidFill>
                            <a:schemeClr val="dk1"/>
                          </a:solidFill>
                          <a:latin typeface="Segoe UI"/>
                        </a:defRPr>
                      </a:lvl3pPr>
                      <a:lvl4pPr marL="1776861" algn="l" defTabSz="1184575" rtl="0" eaLnBrk="1" latinLnBrk="0" hangingPunct="1">
                        <a:defRPr sz="2353" kern="1200">
                          <a:solidFill>
                            <a:schemeClr val="dk1"/>
                          </a:solidFill>
                          <a:latin typeface="Segoe UI"/>
                        </a:defRPr>
                      </a:lvl4pPr>
                      <a:lvl5pPr marL="2369149" algn="l" defTabSz="1184575" rtl="0" eaLnBrk="1" latinLnBrk="0" hangingPunct="1">
                        <a:defRPr sz="2353" kern="1200">
                          <a:solidFill>
                            <a:schemeClr val="dk1"/>
                          </a:solidFill>
                          <a:latin typeface="Segoe UI"/>
                        </a:defRPr>
                      </a:lvl5pPr>
                      <a:lvl6pPr marL="2961436" algn="l" defTabSz="1184575" rtl="0" eaLnBrk="1" latinLnBrk="0" hangingPunct="1">
                        <a:defRPr sz="2353" kern="1200">
                          <a:solidFill>
                            <a:schemeClr val="dk1"/>
                          </a:solidFill>
                          <a:latin typeface="Segoe UI"/>
                        </a:defRPr>
                      </a:lvl6pPr>
                      <a:lvl7pPr marL="3553724" algn="l" defTabSz="1184575" rtl="0" eaLnBrk="1" latinLnBrk="0" hangingPunct="1">
                        <a:defRPr sz="2353" kern="1200">
                          <a:solidFill>
                            <a:schemeClr val="dk1"/>
                          </a:solidFill>
                          <a:latin typeface="Segoe UI"/>
                        </a:defRPr>
                      </a:lvl7pPr>
                      <a:lvl8pPr marL="4146011" algn="l" defTabSz="1184575" rtl="0" eaLnBrk="1" latinLnBrk="0" hangingPunct="1">
                        <a:defRPr sz="2353" kern="1200">
                          <a:solidFill>
                            <a:schemeClr val="dk1"/>
                          </a:solidFill>
                          <a:latin typeface="Segoe UI"/>
                        </a:defRPr>
                      </a:lvl8pPr>
                      <a:lvl9pPr marL="4738298" algn="l" defTabSz="1184575" rtl="0" eaLnBrk="1" latinLnBrk="0" hangingPunct="1">
                        <a:defRPr sz="2353" kern="1200">
                          <a:solidFill>
                            <a:schemeClr val="dk1"/>
                          </a:solidFill>
                          <a:latin typeface="Segoe UI"/>
                        </a:defRPr>
                      </a:lvl9pPr>
                    </a:lstStyle>
                    <a:p>
                      <a:endParaRPr lang="en-US" sz="1400" kern="1200">
                        <a:solidFill>
                          <a:schemeClr val="dk1"/>
                        </a:solidFill>
                        <a:effectLst/>
                        <a:latin typeface="+mj-lt"/>
                        <a:ea typeface="+mn-ea"/>
                        <a:cs typeface="+mn-cs"/>
                      </a:endParaRPr>
                    </a:p>
                  </a:txBody>
                  <a:tcPr marL="89631" marR="89631" marT="44814" marB="44814"/>
                </a:tc>
                <a:extLst>
                  <a:ext uri="{0D108BD9-81ED-4DB2-BD59-A6C34878D82A}">
                    <a16:rowId xmlns:a16="http://schemas.microsoft.com/office/drawing/2014/main" val="10002"/>
                  </a:ext>
                </a:extLst>
              </a:tr>
              <a:tr h="984809">
                <a:tc>
                  <a:txBody>
                    <a:bodyPr/>
                    <a:lstStyle>
                      <a:lvl1pPr marL="0" algn="l" defTabSz="1184575" rtl="0" eaLnBrk="1" latinLnBrk="0" hangingPunct="1">
                        <a:defRPr sz="2353" kern="1200">
                          <a:solidFill>
                            <a:schemeClr val="dk1"/>
                          </a:solidFill>
                          <a:latin typeface="Segoe UI"/>
                        </a:defRPr>
                      </a:lvl1pPr>
                      <a:lvl2pPr marL="592287" algn="l" defTabSz="1184575" rtl="0" eaLnBrk="1" latinLnBrk="0" hangingPunct="1">
                        <a:defRPr sz="2353" kern="1200">
                          <a:solidFill>
                            <a:schemeClr val="dk1"/>
                          </a:solidFill>
                          <a:latin typeface="Segoe UI"/>
                        </a:defRPr>
                      </a:lvl2pPr>
                      <a:lvl3pPr marL="1184575" algn="l" defTabSz="1184575" rtl="0" eaLnBrk="1" latinLnBrk="0" hangingPunct="1">
                        <a:defRPr sz="2353" kern="1200">
                          <a:solidFill>
                            <a:schemeClr val="dk1"/>
                          </a:solidFill>
                          <a:latin typeface="Segoe UI"/>
                        </a:defRPr>
                      </a:lvl3pPr>
                      <a:lvl4pPr marL="1776861" algn="l" defTabSz="1184575" rtl="0" eaLnBrk="1" latinLnBrk="0" hangingPunct="1">
                        <a:defRPr sz="2353" kern="1200">
                          <a:solidFill>
                            <a:schemeClr val="dk1"/>
                          </a:solidFill>
                          <a:latin typeface="Segoe UI"/>
                        </a:defRPr>
                      </a:lvl4pPr>
                      <a:lvl5pPr marL="2369149" algn="l" defTabSz="1184575" rtl="0" eaLnBrk="1" latinLnBrk="0" hangingPunct="1">
                        <a:defRPr sz="2353" kern="1200">
                          <a:solidFill>
                            <a:schemeClr val="dk1"/>
                          </a:solidFill>
                          <a:latin typeface="Segoe UI"/>
                        </a:defRPr>
                      </a:lvl5pPr>
                      <a:lvl6pPr marL="2961436" algn="l" defTabSz="1184575" rtl="0" eaLnBrk="1" latinLnBrk="0" hangingPunct="1">
                        <a:defRPr sz="2353" kern="1200">
                          <a:solidFill>
                            <a:schemeClr val="dk1"/>
                          </a:solidFill>
                          <a:latin typeface="Segoe UI"/>
                        </a:defRPr>
                      </a:lvl6pPr>
                      <a:lvl7pPr marL="3553724" algn="l" defTabSz="1184575" rtl="0" eaLnBrk="1" latinLnBrk="0" hangingPunct="1">
                        <a:defRPr sz="2353" kern="1200">
                          <a:solidFill>
                            <a:schemeClr val="dk1"/>
                          </a:solidFill>
                          <a:latin typeface="Segoe UI"/>
                        </a:defRPr>
                      </a:lvl7pPr>
                      <a:lvl8pPr marL="4146011" algn="l" defTabSz="1184575" rtl="0" eaLnBrk="1" latinLnBrk="0" hangingPunct="1">
                        <a:defRPr sz="2353" kern="1200">
                          <a:solidFill>
                            <a:schemeClr val="dk1"/>
                          </a:solidFill>
                          <a:latin typeface="Segoe UI"/>
                        </a:defRPr>
                      </a:lvl8pPr>
                      <a:lvl9pPr marL="4738298" algn="l" defTabSz="1184575" rtl="0" eaLnBrk="1" latinLnBrk="0" hangingPunct="1">
                        <a:defRPr sz="2353" kern="1200">
                          <a:solidFill>
                            <a:schemeClr val="dk1"/>
                          </a:solidFill>
                          <a:latin typeface="Segoe UI"/>
                        </a:defRPr>
                      </a:lvl9pPr>
                    </a:lstStyle>
                    <a:p>
                      <a:r>
                        <a:rPr lang="en-US" sz="1400" kern="1200">
                          <a:effectLst/>
                        </a:rPr>
                        <a:t>Database</a:t>
                      </a:r>
                      <a:endParaRPr lang="en-US" sz="1400" kern="1200">
                        <a:solidFill>
                          <a:schemeClr val="dk1"/>
                        </a:solidFill>
                        <a:effectLst/>
                        <a:latin typeface="+mj-lt"/>
                        <a:ea typeface="+mn-ea"/>
                        <a:cs typeface="+mn-cs"/>
                      </a:endParaRPr>
                    </a:p>
                  </a:txBody>
                  <a:tcPr marL="89631" marR="89631" marT="44814" marB="44814"/>
                </a:tc>
                <a:tc>
                  <a:txBody>
                    <a:bodyPr/>
                    <a:lstStyle>
                      <a:lvl1pPr marL="0" algn="l" defTabSz="1184575" rtl="0" eaLnBrk="1" latinLnBrk="0" hangingPunct="1">
                        <a:defRPr sz="2353" kern="1200">
                          <a:solidFill>
                            <a:schemeClr val="dk1"/>
                          </a:solidFill>
                          <a:latin typeface="Segoe UI"/>
                        </a:defRPr>
                      </a:lvl1pPr>
                      <a:lvl2pPr marL="592287" algn="l" defTabSz="1184575" rtl="0" eaLnBrk="1" latinLnBrk="0" hangingPunct="1">
                        <a:defRPr sz="2353" kern="1200">
                          <a:solidFill>
                            <a:schemeClr val="dk1"/>
                          </a:solidFill>
                          <a:latin typeface="Segoe UI"/>
                        </a:defRPr>
                      </a:lvl2pPr>
                      <a:lvl3pPr marL="1184575" algn="l" defTabSz="1184575" rtl="0" eaLnBrk="1" latinLnBrk="0" hangingPunct="1">
                        <a:defRPr sz="2353" kern="1200">
                          <a:solidFill>
                            <a:schemeClr val="dk1"/>
                          </a:solidFill>
                          <a:latin typeface="Segoe UI"/>
                        </a:defRPr>
                      </a:lvl3pPr>
                      <a:lvl4pPr marL="1776861" algn="l" defTabSz="1184575" rtl="0" eaLnBrk="1" latinLnBrk="0" hangingPunct="1">
                        <a:defRPr sz="2353" kern="1200">
                          <a:solidFill>
                            <a:schemeClr val="dk1"/>
                          </a:solidFill>
                          <a:latin typeface="Segoe UI"/>
                        </a:defRPr>
                      </a:lvl4pPr>
                      <a:lvl5pPr marL="2369149" algn="l" defTabSz="1184575" rtl="0" eaLnBrk="1" latinLnBrk="0" hangingPunct="1">
                        <a:defRPr sz="2353" kern="1200">
                          <a:solidFill>
                            <a:schemeClr val="dk1"/>
                          </a:solidFill>
                          <a:latin typeface="Segoe UI"/>
                        </a:defRPr>
                      </a:lvl5pPr>
                      <a:lvl6pPr marL="2961436" algn="l" defTabSz="1184575" rtl="0" eaLnBrk="1" latinLnBrk="0" hangingPunct="1">
                        <a:defRPr sz="2353" kern="1200">
                          <a:solidFill>
                            <a:schemeClr val="dk1"/>
                          </a:solidFill>
                          <a:latin typeface="Segoe UI"/>
                        </a:defRPr>
                      </a:lvl6pPr>
                      <a:lvl7pPr marL="3553724" algn="l" defTabSz="1184575" rtl="0" eaLnBrk="1" latinLnBrk="0" hangingPunct="1">
                        <a:defRPr sz="2353" kern="1200">
                          <a:solidFill>
                            <a:schemeClr val="dk1"/>
                          </a:solidFill>
                          <a:latin typeface="Segoe UI"/>
                        </a:defRPr>
                      </a:lvl7pPr>
                      <a:lvl8pPr marL="4146011" algn="l" defTabSz="1184575" rtl="0" eaLnBrk="1" latinLnBrk="0" hangingPunct="1">
                        <a:defRPr sz="2353" kern="1200">
                          <a:solidFill>
                            <a:schemeClr val="dk1"/>
                          </a:solidFill>
                          <a:latin typeface="Segoe UI"/>
                        </a:defRPr>
                      </a:lvl8pPr>
                      <a:lvl9pPr marL="4738298" algn="l" defTabSz="1184575" rtl="0" eaLnBrk="1" latinLnBrk="0" hangingPunct="1">
                        <a:defRPr sz="2353" kern="1200">
                          <a:solidFill>
                            <a:schemeClr val="dk1"/>
                          </a:solidFill>
                          <a:latin typeface="Segoe UI"/>
                        </a:defRPr>
                      </a:lvl9pPr>
                    </a:lstStyle>
                    <a:p>
                      <a:r>
                        <a:rPr lang="en-US" sz="1400" kern="1200" dirty="0">
                          <a:effectLst/>
                        </a:rPr>
                        <a:t>15,000</a:t>
                      </a:r>
                      <a:endParaRPr lang="en-US" sz="1400" kern="1200" dirty="0">
                        <a:solidFill>
                          <a:schemeClr val="dk1"/>
                        </a:solidFill>
                        <a:effectLst/>
                        <a:latin typeface="+mj-lt"/>
                        <a:ea typeface="+mn-ea"/>
                        <a:cs typeface="+mn-cs"/>
                      </a:endParaRPr>
                    </a:p>
                  </a:txBody>
                  <a:tcPr marL="89631" marR="89631" marT="44814" marB="44814"/>
                </a:tc>
                <a:tc>
                  <a:txBody>
                    <a:bodyPr/>
                    <a:lstStyle>
                      <a:lvl1pPr marL="0" algn="l" defTabSz="1184575" rtl="0" eaLnBrk="1" latinLnBrk="0" hangingPunct="1">
                        <a:defRPr sz="2353" kern="1200">
                          <a:solidFill>
                            <a:schemeClr val="dk1"/>
                          </a:solidFill>
                          <a:latin typeface="Segoe UI"/>
                        </a:defRPr>
                      </a:lvl1pPr>
                      <a:lvl2pPr marL="592287" algn="l" defTabSz="1184575" rtl="0" eaLnBrk="1" latinLnBrk="0" hangingPunct="1">
                        <a:defRPr sz="2353" kern="1200">
                          <a:solidFill>
                            <a:schemeClr val="dk1"/>
                          </a:solidFill>
                          <a:latin typeface="Segoe UI"/>
                        </a:defRPr>
                      </a:lvl2pPr>
                      <a:lvl3pPr marL="1184575" algn="l" defTabSz="1184575" rtl="0" eaLnBrk="1" latinLnBrk="0" hangingPunct="1">
                        <a:defRPr sz="2353" kern="1200">
                          <a:solidFill>
                            <a:schemeClr val="dk1"/>
                          </a:solidFill>
                          <a:latin typeface="Segoe UI"/>
                        </a:defRPr>
                      </a:lvl3pPr>
                      <a:lvl4pPr marL="1776861" algn="l" defTabSz="1184575" rtl="0" eaLnBrk="1" latinLnBrk="0" hangingPunct="1">
                        <a:defRPr sz="2353" kern="1200">
                          <a:solidFill>
                            <a:schemeClr val="dk1"/>
                          </a:solidFill>
                          <a:latin typeface="Segoe UI"/>
                        </a:defRPr>
                      </a:lvl4pPr>
                      <a:lvl5pPr marL="2369149" algn="l" defTabSz="1184575" rtl="0" eaLnBrk="1" latinLnBrk="0" hangingPunct="1">
                        <a:defRPr sz="2353" kern="1200">
                          <a:solidFill>
                            <a:schemeClr val="dk1"/>
                          </a:solidFill>
                          <a:latin typeface="Segoe UI"/>
                        </a:defRPr>
                      </a:lvl5pPr>
                      <a:lvl6pPr marL="2961436" algn="l" defTabSz="1184575" rtl="0" eaLnBrk="1" latinLnBrk="0" hangingPunct="1">
                        <a:defRPr sz="2353" kern="1200">
                          <a:solidFill>
                            <a:schemeClr val="dk1"/>
                          </a:solidFill>
                          <a:latin typeface="Segoe UI"/>
                        </a:defRPr>
                      </a:lvl6pPr>
                      <a:lvl7pPr marL="3553724" algn="l" defTabSz="1184575" rtl="0" eaLnBrk="1" latinLnBrk="0" hangingPunct="1">
                        <a:defRPr sz="2353" kern="1200">
                          <a:solidFill>
                            <a:schemeClr val="dk1"/>
                          </a:solidFill>
                          <a:latin typeface="Segoe UI"/>
                        </a:defRPr>
                      </a:lvl7pPr>
                      <a:lvl8pPr marL="4146011" algn="l" defTabSz="1184575" rtl="0" eaLnBrk="1" latinLnBrk="0" hangingPunct="1">
                        <a:defRPr sz="2353" kern="1200">
                          <a:solidFill>
                            <a:schemeClr val="dk1"/>
                          </a:solidFill>
                          <a:latin typeface="Segoe UI"/>
                        </a:defRPr>
                      </a:lvl8pPr>
                      <a:lvl9pPr marL="4738298" algn="l" defTabSz="1184575" rtl="0" eaLnBrk="1" latinLnBrk="0" hangingPunct="1">
                        <a:defRPr sz="2353" kern="1200">
                          <a:solidFill>
                            <a:schemeClr val="dk1"/>
                          </a:solidFill>
                          <a:latin typeface="Segoe UI"/>
                        </a:defRPr>
                      </a:lvl9pPr>
                    </a:lstStyle>
                    <a:p>
                      <a:r>
                        <a:rPr lang="en-US" sz="1400" kern="1200" dirty="0">
                          <a:effectLst/>
                        </a:rPr>
                        <a:t>10,000</a:t>
                      </a:r>
                      <a:endParaRPr lang="en-US" sz="1400" kern="1200" dirty="0">
                        <a:solidFill>
                          <a:schemeClr val="dk1"/>
                        </a:solidFill>
                        <a:effectLst/>
                        <a:latin typeface="+mj-lt"/>
                        <a:ea typeface="+mn-ea"/>
                        <a:cs typeface="+mn-cs"/>
                      </a:endParaRPr>
                    </a:p>
                  </a:txBody>
                  <a:tcPr marL="89631" marR="89631" marT="44814" marB="44814"/>
                </a:tc>
                <a:tc>
                  <a:txBody>
                    <a:bodyPr/>
                    <a:lstStyle>
                      <a:lvl1pPr marL="0" algn="l" defTabSz="1184575" rtl="0" eaLnBrk="1" latinLnBrk="0" hangingPunct="1">
                        <a:defRPr sz="2353" kern="1200">
                          <a:solidFill>
                            <a:schemeClr val="dk1"/>
                          </a:solidFill>
                          <a:latin typeface="Segoe UI"/>
                        </a:defRPr>
                      </a:lvl1pPr>
                      <a:lvl2pPr marL="592287" algn="l" defTabSz="1184575" rtl="0" eaLnBrk="1" latinLnBrk="0" hangingPunct="1">
                        <a:defRPr sz="2353" kern="1200">
                          <a:solidFill>
                            <a:schemeClr val="dk1"/>
                          </a:solidFill>
                          <a:latin typeface="Segoe UI"/>
                        </a:defRPr>
                      </a:lvl2pPr>
                      <a:lvl3pPr marL="1184575" algn="l" defTabSz="1184575" rtl="0" eaLnBrk="1" latinLnBrk="0" hangingPunct="1">
                        <a:defRPr sz="2353" kern="1200">
                          <a:solidFill>
                            <a:schemeClr val="dk1"/>
                          </a:solidFill>
                          <a:latin typeface="Segoe UI"/>
                        </a:defRPr>
                      </a:lvl3pPr>
                      <a:lvl4pPr marL="1776861" algn="l" defTabSz="1184575" rtl="0" eaLnBrk="1" latinLnBrk="0" hangingPunct="1">
                        <a:defRPr sz="2353" kern="1200">
                          <a:solidFill>
                            <a:schemeClr val="dk1"/>
                          </a:solidFill>
                          <a:latin typeface="Segoe UI"/>
                        </a:defRPr>
                      </a:lvl4pPr>
                      <a:lvl5pPr marL="2369149" algn="l" defTabSz="1184575" rtl="0" eaLnBrk="1" latinLnBrk="0" hangingPunct="1">
                        <a:defRPr sz="2353" kern="1200">
                          <a:solidFill>
                            <a:schemeClr val="dk1"/>
                          </a:solidFill>
                          <a:latin typeface="Segoe UI"/>
                        </a:defRPr>
                      </a:lvl5pPr>
                      <a:lvl6pPr marL="2961436" algn="l" defTabSz="1184575" rtl="0" eaLnBrk="1" latinLnBrk="0" hangingPunct="1">
                        <a:defRPr sz="2353" kern="1200">
                          <a:solidFill>
                            <a:schemeClr val="dk1"/>
                          </a:solidFill>
                          <a:latin typeface="Segoe UI"/>
                        </a:defRPr>
                      </a:lvl6pPr>
                      <a:lvl7pPr marL="3553724" algn="l" defTabSz="1184575" rtl="0" eaLnBrk="1" latinLnBrk="0" hangingPunct="1">
                        <a:defRPr sz="2353" kern="1200">
                          <a:solidFill>
                            <a:schemeClr val="dk1"/>
                          </a:solidFill>
                          <a:latin typeface="Segoe UI"/>
                        </a:defRPr>
                      </a:lvl7pPr>
                      <a:lvl8pPr marL="4146011" algn="l" defTabSz="1184575" rtl="0" eaLnBrk="1" latinLnBrk="0" hangingPunct="1">
                        <a:defRPr sz="2353" kern="1200">
                          <a:solidFill>
                            <a:schemeClr val="dk1"/>
                          </a:solidFill>
                          <a:latin typeface="Segoe UI"/>
                        </a:defRPr>
                      </a:lvl8pPr>
                      <a:lvl9pPr marL="4738298" algn="l" defTabSz="1184575" rtl="0" eaLnBrk="1" latinLnBrk="0" hangingPunct="1">
                        <a:defRPr sz="2353" kern="1200">
                          <a:solidFill>
                            <a:schemeClr val="dk1"/>
                          </a:solidFill>
                          <a:latin typeface="Segoe UI"/>
                        </a:defRPr>
                      </a:lvl9pPr>
                    </a:lstStyle>
                    <a:p>
                      <a:r>
                        <a:rPr lang="en-US" sz="1400" kern="1200" dirty="0">
                          <a:effectLst/>
                        </a:rPr>
                        <a:t>1TB</a:t>
                      </a:r>
                      <a:endParaRPr lang="en-US" sz="1400" kern="1200" dirty="0">
                        <a:solidFill>
                          <a:schemeClr val="dk1"/>
                        </a:solidFill>
                        <a:effectLst/>
                        <a:latin typeface="+mj-lt"/>
                        <a:ea typeface="+mn-ea"/>
                        <a:cs typeface="+mn-cs"/>
                      </a:endParaRPr>
                    </a:p>
                  </a:txBody>
                  <a:tcPr marL="89631" marR="89631" marT="44814" marB="44814"/>
                </a:tc>
                <a:tc>
                  <a:txBody>
                    <a:bodyPr/>
                    <a:lstStyle>
                      <a:lvl1pPr marL="0" algn="l" defTabSz="1184575" rtl="0" eaLnBrk="1" latinLnBrk="0" hangingPunct="1">
                        <a:defRPr sz="2353" kern="1200">
                          <a:solidFill>
                            <a:schemeClr val="dk1"/>
                          </a:solidFill>
                          <a:latin typeface="Segoe UI"/>
                        </a:defRPr>
                      </a:lvl1pPr>
                      <a:lvl2pPr marL="592287" algn="l" defTabSz="1184575" rtl="0" eaLnBrk="1" latinLnBrk="0" hangingPunct="1">
                        <a:defRPr sz="2353" kern="1200">
                          <a:solidFill>
                            <a:schemeClr val="dk1"/>
                          </a:solidFill>
                          <a:latin typeface="Segoe UI"/>
                        </a:defRPr>
                      </a:lvl2pPr>
                      <a:lvl3pPr marL="1184575" algn="l" defTabSz="1184575" rtl="0" eaLnBrk="1" latinLnBrk="0" hangingPunct="1">
                        <a:defRPr sz="2353" kern="1200">
                          <a:solidFill>
                            <a:schemeClr val="dk1"/>
                          </a:solidFill>
                          <a:latin typeface="Segoe UI"/>
                        </a:defRPr>
                      </a:lvl3pPr>
                      <a:lvl4pPr marL="1776861" algn="l" defTabSz="1184575" rtl="0" eaLnBrk="1" latinLnBrk="0" hangingPunct="1">
                        <a:defRPr sz="2353" kern="1200">
                          <a:solidFill>
                            <a:schemeClr val="dk1"/>
                          </a:solidFill>
                          <a:latin typeface="Segoe UI"/>
                        </a:defRPr>
                      </a:lvl4pPr>
                      <a:lvl5pPr marL="2369149" algn="l" defTabSz="1184575" rtl="0" eaLnBrk="1" latinLnBrk="0" hangingPunct="1">
                        <a:defRPr sz="2353" kern="1200">
                          <a:solidFill>
                            <a:schemeClr val="dk1"/>
                          </a:solidFill>
                          <a:latin typeface="Segoe UI"/>
                        </a:defRPr>
                      </a:lvl5pPr>
                      <a:lvl6pPr marL="2961436" algn="l" defTabSz="1184575" rtl="0" eaLnBrk="1" latinLnBrk="0" hangingPunct="1">
                        <a:defRPr sz="2353" kern="1200">
                          <a:solidFill>
                            <a:schemeClr val="dk1"/>
                          </a:solidFill>
                          <a:latin typeface="Segoe UI"/>
                        </a:defRPr>
                      </a:lvl6pPr>
                      <a:lvl7pPr marL="3553724" algn="l" defTabSz="1184575" rtl="0" eaLnBrk="1" latinLnBrk="0" hangingPunct="1">
                        <a:defRPr sz="2353" kern="1200">
                          <a:solidFill>
                            <a:schemeClr val="dk1"/>
                          </a:solidFill>
                          <a:latin typeface="Segoe UI"/>
                        </a:defRPr>
                      </a:lvl7pPr>
                      <a:lvl8pPr marL="4146011" algn="l" defTabSz="1184575" rtl="0" eaLnBrk="1" latinLnBrk="0" hangingPunct="1">
                        <a:defRPr sz="2353" kern="1200">
                          <a:solidFill>
                            <a:schemeClr val="dk1"/>
                          </a:solidFill>
                          <a:latin typeface="Segoe UI"/>
                        </a:defRPr>
                      </a:lvl8pPr>
                      <a:lvl9pPr marL="4738298" algn="l" defTabSz="1184575" rtl="0" eaLnBrk="1" latinLnBrk="0" hangingPunct="1">
                        <a:defRPr sz="2353" kern="1200">
                          <a:solidFill>
                            <a:schemeClr val="dk1"/>
                          </a:solidFill>
                          <a:latin typeface="Segoe UI"/>
                        </a:defRPr>
                      </a:lvl9pPr>
                    </a:lstStyle>
                    <a:p>
                      <a:r>
                        <a:rPr lang="en-US" sz="1600" kern="1200" dirty="0">
                          <a:solidFill>
                            <a:srgbClr val="FF0000"/>
                          </a:solidFill>
                          <a:effectLst/>
                        </a:rPr>
                        <a:t>??</a:t>
                      </a:r>
                      <a:endParaRPr lang="en-US" sz="1600" b="1" kern="1200" dirty="0">
                        <a:solidFill>
                          <a:srgbClr val="FF0000"/>
                        </a:solidFill>
                        <a:effectLst/>
                        <a:latin typeface="+mj-lt"/>
                        <a:ea typeface="+mn-ea"/>
                        <a:cs typeface="+mn-cs"/>
                      </a:endParaRPr>
                    </a:p>
                  </a:txBody>
                  <a:tcPr marL="89631" marR="89631" marT="44814" marB="44814"/>
                </a:tc>
                <a:tc>
                  <a:txBody>
                    <a:bodyPr/>
                    <a:lstStyle>
                      <a:lvl1pPr marL="0" algn="l" defTabSz="1184575" rtl="0" eaLnBrk="1" latinLnBrk="0" hangingPunct="1">
                        <a:defRPr sz="2353" kern="1200">
                          <a:solidFill>
                            <a:schemeClr val="dk1"/>
                          </a:solidFill>
                          <a:latin typeface="Segoe UI"/>
                        </a:defRPr>
                      </a:lvl1pPr>
                      <a:lvl2pPr marL="592287" algn="l" defTabSz="1184575" rtl="0" eaLnBrk="1" latinLnBrk="0" hangingPunct="1">
                        <a:defRPr sz="2353" kern="1200">
                          <a:solidFill>
                            <a:schemeClr val="dk1"/>
                          </a:solidFill>
                          <a:latin typeface="Segoe UI"/>
                        </a:defRPr>
                      </a:lvl2pPr>
                      <a:lvl3pPr marL="1184575" algn="l" defTabSz="1184575" rtl="0" eaLnBrk="1" latinLnBrk="0" hangingPunct="1">
                        <a:defRPr sz="2353" kern="1200">
                          <a:solidFill>
                            <a:schemeClr val="dk1"/>
                          </a:solidFill>
                          <a:latin typeface="Segoe UI"/>
                        </a:defRPr>
                      </a:lvl3pPr>
                      <a:lvl4pPr marL="1776861" algn="l" defTabSz="1184575" rtl="0" eaLnBrk="1" latinLnBrk="0" hangingPunct="1">
                        <a:defRPr sz="2353" kern="1200">
                          <a:solidFill>
                            <a:schemeClr val="dk1"/>
                          </a:solidFill>
                          <a:latin typeface="Segoe UI"/>
                        </a:defRPr>
                      </a:lvl4pPr>
                      <a:lvl5pPr marL="2369149" algn="l" defTabSz="1184575" rtl="0" eaLnBrk="1" latinLnBrk="0" hangingPunct="1">
                        <a:defRPr sz="2353" kern="1200">
                          <a:solidFill>
                            <a:schemeClr val="dk1"/>
                          </a:solidFill>
                          <a:latin typeface="Segoe UI"/>
                        </a:defRPr>
                      </a:lvl5pPr>
                      <a:lvl6pPr marL="2961436" algn="l" defTabSz="1184575" rtl="0" eaLnBrk="1" latinLnBrk="0" hangingPunct="1">
                        <a:defRPr sz="2353" kern="1200">
                          <a:solidFill>
                            <a:schemeClr val="dk1"/>
                          </a:solidFill>
                          <a:latin typeface="Segoe UI"/>
                        </a:defRPr>
                      </a:lvl6pPr>
                      <a:lvl7pPr marL="3553724" algn="l" defTabSz="1184575" rtl="0" eaLnBrk="1" latinLnBrk="0" hangingPunct="1">
                        <a:defRPr sz="2353" kern="1200">
                          <a:solidFill>
                            <a:schemeClr val="dk1"/>
                          </a:solidFill>
                          <a:latin typeface="Segoe UI"/>
                        </a:defRPr>
                      </a:lvl7pPr>
                      <a:lvl8pPr marL="4146011" algn="l" defTabSz="1184575" rtl="0" eaLnBrk="1" latinLnBrk="0" hangingPunct="1">
                        <a:defRPr sz="2353" kern="1200">
                          <a:solidFill>
                            <a:schemeClr val="dk1"/>
                          </a:solidFill>
                          <a:latin typeface="Segoe UI"/>
                        </a:defRPr>
                      </a:lvl8pPr>
                      <a:lvl9pPr marL="4738298" algn="l" defTabSz="1184575" rtl="0" eaLnBrk="1" latinLnBrk="0" hangingPunct="1">
                        <a:defRPr sz="2353" kern="1200">
                          <a:solidFill>
                            <a:schemeClr val="dk1"/>
                          </a:solidFill>
                          <a:latin typeface="Segoe UI"/>
                        </a:defRPr>
                      </a:lvl9pPr>
                    </a:lstStyle>
                    <a:p>
                      <a:r>
                        <a:rPr lang="en-US" sz="1600" kern="1200" dirty="0">
                          <a:solidFill>
                            <a:srgbClr val="FF0000"/>
                          </a:solidFill>
                          <a:effectLst/>
                        </a:rPr>
                        <a:t>??</a:t>
                      </a:r>
                      <a:endParaRPr lang="en-US" sz="1600" b="1" kern="1200" dirty="0">
                        <a:solidFill>
                          <a:srgbClr val="FF0000"/>
                        </a:solidFill>
                        <a:effectLst/>
                        <a:latin typeface="+mj-lt"/>
                        <a:ea typeface="+mn-ea"/>
                        <a:cs typeface="+mn-cs"/>
                      </a:endParaRPr>
                    </a:p>
                  </a:txBody>
                  <a:tcPr marL="89631" marR="89631" marT="44814" marB="44814"/>
                </a:tc>
                <a:tc>
                  <a:txBody>
                    <a:bodyPr/>
                    <a:lstStyle>
                      <a:lvl1pPr marL="0" algn="l" defTabSz="1184575" rtl="0" eaLnBrk="1" latinLnBrk="0" hangingPunct="1">
                        <a:defRPr sz="2353" kern="1200">
                          <a:solidFill>
                            <a:schemeClr val="dk1"/>
                          </a:solidFill>
                          <a:latin typeface="Segoe UI"/>
                        </a:defRPr>
                      </a:lvl1pPr>
                      <a:lvl2pPr marL="592287" algn="l" defTabSz="1184575" rtl="0" eaLnBrk="1" latinLnBrk="0" hangingPunct="1">
                        <a:defRPr sz="2353" kern="1200">
                          <a:solidFill>
                            <a:schemeClr val="dk1"/>
                          </a:solidFill>
                          <a:latin typeface="Segoe UI"/>
                        </a:defRPr>
                      </a:lvl2pPr>
                      <a:lvl3pPr marL="1184575" algn="l" defTabSz="1184575" rtl="0" eaLnBrk="1" latinLnBrk="0" hangingPunct="1">
                        <a:defRPr sz="2353" kern="1200">
                          <a:solidFill>
                            <a:schemeClr val="dk1"/>
                          </a:solidFill>
                          <a:latin typeface="Segoe UI"/>
                        </a:defRPr>
                      </a:lvl3pPr>
                      <a:lvl4pPr marL="1776861" algn="l" defTabSz="1184575" rtl="0" eaLnBrk="1" latinLnBrk="0" hangingPunct="1">
                        <a:defRPr sz="2353" kern="1200">
                          <a:solidFill>
                            <a:schemeClr val="dk1"/>
                          </a:solidFill>
                          <a:latin typeface="Segoe UI"/>
                        </a:defRPr>
                      </a:lvl4pPr>
                      <a:lvl5pPr marL="2369149" algn="l" defTabSz="1184575" rtl="0" eaLnBrk="1" latinLnBrk="0" hangingPunct="1">
                        <a:defRPr sz="2353" kern="1200">
                          <a:solidFill>
                            <a:schemeClr val="dk1"/>
                          </a:solidFill>
                          <a:latin typeface="Segoe UI"/>
                        </a:defRPr>
                      </a:lvl5pPr>
                      <a:lvl6pPr marL="2961436" algn="l" defTabSz="1184575" rtl="0" eaLnBrk="1" latinLnBrk="0" hangingPunct="1">
                        <a:defRPr sz="2353" kern="1200">
                          <a:solidFill>
                            <a:schemeClr val="dk1"/>
                          </a:solidFill>
                          <a:latin typeface="Segoe UI"/>
                        </a:defRPr>
                      </a:lvl6pPr>
                      <a:lvl7pPr marL="3553724" algn="l" defTabSz="1184575" rtl="0" eaLnBrk="1" latinLnBrk="0" hangingPunct="1">
                        <a:defRPr sz="2353" kern="1200">
                          <a:solidFill>
                            <a:schemeClr val="dk1"/>
                          </a:solidFill>
                          <a:latin typeface="Segoe UI"/>
                        </a:defRPr>
                      </a:lvl7pPr>
                      <a:lvl8pPr marL="4146011" algn="l" defTabSz="1184575" rtl="0" eaLnBrk="1" latinLnBrk="0" hangingPunct="1">
                        <a:defRPr sz="2353" kern="1200">
                          <a:solidFill>
                            <a:schemeClr val="dk1"/>
                          </a:solidFill>
                          <a:latin typeface="Segoe UI"/>
                        </a:defRPr>
                      </a:lvl8pPr>
                      <a:lvl9pPr marL="4738298" algn="l" defTabSz="1184575" rtl="0" eaLnBrk="1" latinLnBrk="0" hangingPunct="1">
                        <a:defRPr sz="2353" kern="1200">
                          <a:solidFill>
                            <a:schemeClr val="dk1"/>
                          </a:solidFill>
                          <a:latin typeface="Segoe UI"/>
                        </a:defRPr>
                      </a:lvl9pPr>
                    </a:lstStyle>
                    <a:p>
                      <a:r>
                        <a:rPr lang="en-US" sz="1400" kern="1200" dirty="0">
                          <a:effectLst/>
                        </a:rPr>
                        <a:t>Active/</a:t>
                      </a:r>
                      <a:br>
                        <a:rPr lang="en-US" sz="1400" kern="1200" dirty="0">
                          <a:effectLst/>
                        </a:rPr>
                      </a:br>
                      <a:r>
                        <a:rPr lang="en-US" sz="1400" kern="1200" dirty="0">
                          <a:effectLst/>
                        </a:rPr>
                        <a:t>Passive</a:t>
                      </a:r>
                      <a:endParaRPr lang="en-US" sz="1400" kern="1200" dirty="0">
                        <a:solidFill>
                          <a:schemeClr val="dk1"/>
                        </a:solidFill>
                        <a:effectLst/>
                        <a:latin typeface="+mj-lt"/>
                        <a:ea typeface="+mn-ea"/>
                        <a:cs typeface="+mn-cs"/>
                      </a:endParaRPr>
                    </a:p>
                  </a:txBody>
                  <a:tcPr marL="89631" marR="89631" marT="44814" marB="44814"/>
                </a:tc>
                <a:tc>
                  <a:txBody>
                    <a:bodyPr/>
                    <a:lstStyle>
                      <a:lvl1pPr marL="0" algn="l" defTabSz="1184575" rtl="0" eaLnBrk="1" latinLnBrk="0" hangingPunct="1">
                        <a:defRPr sz="2353" kern="1200">
                          <a:solidFill>
                            <a:schemeClr val="dk1"/>
                          </a:solidFill>
                          <a:latin typeface="Segoe UI"/>
                        </a:defRPr>
                      </a:lvl1pPr>
                      <a:lvl2pPr marL="592287" algn="l" defTabSz="1184575" rtl="0" eaLnBrk="1" latinLnBrk="0" hangingPunct="1">
                        <a:defRPr sz="2353" kern="1200">
                          <a:solidFill>
                            <a:schemeClr val="dk1"/>
                          </a:solidFill>
                          <a:latin typeface="Segoe UI"/>
                        </a:defRPr>
                      </a:lvl2pPr>
                      <a:lvl3pPr marL="1184575" algn="l" defTabSz="1184575" rtl="0" eaLnBrk="1" latinLnBrk="0" hangingPunct="1">
                        <a:defRPr sz="2353" kern="1200">
                          <a:solidFill>
                            <a:schemeClr val="dk1"/>
                          </a:solidFill>
                          <a:latin typeface="Segoe UI"/>
                        </a:defRPr>
                      </a:lvl3pPr>
                      <a:lvl4pPr marL="1776861" algn="l" defTabSz="1184575" rtl="0" eaLnBrk="1" latinLnBrk="0" hangingPunct="1">
                        <a:defRPr sz="2353" kern="1200">
                          <a:solidFill>
                            <a:schemeClr val="dk1"/>
                          </a:solidFill>
                          <a:latin typeface="Segoe UI"/>
                        </a:defRPr>
                      </a:lvl4pPr>
                      <a:lvl5pPr marL="2369149" algn="l" defTabSz="1184575" rtl="0" eaLnBrk="1" latinLnBrk="0" hangingPunct="1">
                        <a:defRPr sz="2353" kern="1200">
                          <a:solidFill>
                            <a:schemeClr val="dk1"/>
                          </a:solidFill>
                          <a:latin typeface="Segoe UI"/>
                        </a:defRPr>
                      </a:lvl5pPr>
                      <a:lvl6pPr marL="2961436" algn="l" defTabSz="1184575" rtl="0" eaLnBrk="1" latinLnBrk="0" hangingPunct="1">
                        <a:defRPr sz="2353" kern="1200">
                          <a:solidFill>
                            <a:schemeClr val="dk1"/>
                          </a:solidFill>
                          <a:latin typeface="Segoe UI"/>
                        </a:defRPr>
                      </a:lvl6pPr>
                      <a:lvl7pPr marL="3553724" algn="l" defTabSz="1184575" rtl="0" eaLnBrk="1" latinLnBrk="0" hangingPunct="1">
                        <a:defRPr sz="2353" kern="1200">
                          <a:solidFill>
                            <a:schemeClr val="dk1"/>
                          </a:solidFill>
                          <a:latin typeface="Segoe UI"/>
                        </a:defRPr>
                      </a:lvl7pPr>
                      <a:lvl8pPr marL="4146011" algn="l" defTabSz="1184575" rtl="0" eaLnBrk="1" latinLnBrk="0" hangingPunct="1">
                        <a:defRPr sz="2353" kern="1200">
                          <a:solidFill>
                            <a:schemeClr val="dk1"/>
                          </a:solidFill>
                          <a:latin typeface="Segoe UI"/>
                        </a:defRPr>
                      </a:lvl8pPr>
                      <a:lvl9pPr marL="4738298" algn="l" defTabSz="1184575" rtl="0" eaLnBrk="1" latinLnBrk="0" hangingPunct="1">
                        <a:defRPr sz="2353" kern="1200">
                          <a:solidFill>
                            <a:schemeClr val="dk1"/>
                          </a:solidFill>
                          <a:latin typeface="Segoe UI"/>
                        </a:defRPr>
                      </a:lvl9pPr>
                    </a:lstStyle>
                    <a:p>
                      <a:r>
                        <a:rPr lang="en-US" sz="1600" kern="1200" dirty="0">
                          <a:solidFill>
                            <a:srgbClr val="FF0000"/>
                          </a:solidFill>
                          <a:effectLst/>
                        </a:rPr>
                        <a:t>??</a:t>
                      </a:r>
                      <a:endParaRPr lang="en-US" sz="1600" b="1" kern="1200" dirty="0">
                        <a:solidFill>
                          <a:srgbClr val="FF0000"/>
                        </a:solidFill>
                        <a:effectLst/>
                        <a:latin typeface="+mj-lt"/>
                        <a:ea typeface="+mn-ea"/>
                        <a:cs typeface="+mn-cs"/>
                      </a:endParaRPr>
                    </a:p>
                  </a:txBody>
                  <a:tcPr marL="89631" marR="89631" marT="44814" marB="44814"/>
                </a:tc>
                <a:tc>
                  <a:txBody>
                    <a:bodyPr/>
                    <a:lstStyle>
                      <a:lvl1pPr marL="0" algn="l" defTabSz="1184575" rtl="0" eaLnBrk="1" latinLnBrk="0" hangingPunct="1">
                        <a:defRPr sz="2353" kern="1200">
                          <a:solidFill>
                            <a:schemeClr val="dk1"/>
                          </a:solidFill>
                          <a:latin typeface="Segoe UI"/>
                        </a:defRPr>
                      </a:lvl1pPr>
                      <a:lvl2pPr marL="592287" algn="l" defTabSz="1184575" rtl="0" eaLnBrk="1" latinLnBrk="0" hangingPunct="1">
                        <a:defRPr sz="2353" kern="1200">
                          <a:solidFill>
                            <a:schemeClr val="dk1"/>
                          </a:solidFill>
                          <a:latin typeface="Segoe UI"/>
                        </a:defRPr>
                      </a:lvl2pPr>
                      <a:lvl3pPr marL="1184575" algn="l" defTabSz="1184575" rtl="0" eaLnBrk="1" latinLnBrk="0" hangingPunct="1">
                        <a:defRPr sz="2353" kern="1200">
                          <a:solidFill>
                            <a:schemeClr val="dk1"/>
                          </a:solidFill>
                          <a:latin typeface="Segoe UI"/>
                        </a:defRPr>
                      </a:lvl3pPr>
                      <a:lvl4pPr marL="1776861" algn="l" defTabSz="1184575" rtl="0" eaLnBrk="1" latinLnBrk="0" hangingPunct="1">
                        <a:defRPr sz="2353" kern="1200">
                          <a:solidFill>
                            <a:schemeClr val="dk1"/>
                          </a:solidFill>
                          <a:latin typeface="Segoe UI"/>
                        </a:defRPr>
                      </a:lvl4pPr>
                      <a:lvl5pPr marL="2369149" algn="l" defTabSz="1184575" rtl="0" eaLnBrk="1" latinLnBrk="0" hangingPunct="1">
                        <a:defRPr sz="2353" kern="1200">
                          <a:solidFill>
                            <a:schemeClr val="dk1"/>
                          </a:solidFill>
                          <a:latin typeface="Segoe UI"/>
                        </a:defRPr>
                      </a:lvl5pPr>
                      <a:lvl6pPr marL="2961436" algn="l" defTabSz="1184575" rtl="0" eaLnBrk="1" latinLnBrk="0" hangingPunct="1">
                        <a:defRPr sz="2353" kern="1200">
                          <a:solidFill>
                            <a:schemeClr val="dk1"/>
                          </a:solidFill>
                          <a:latin typeface="Segoe UI"/>
                        </a:defRPr>
                      </a:lvl6pPr>
                      <a:lvl7pPr marL="3553724" algn="l" defTabSz="1184575" rtl="0" eaLnBrk="1" latinLnBrk="0" hangingPunct="1">
                        <a:defRPr sz="2353" kern="1200">
                          <a:solidFill>
                            <a:schemeClr val="dk1"/>
                          </a:solidFill>
                          <a:latin typeface="Segoe UI"/>
                        </a:defRPr>
                      </a:lvl7pPr>
                      <a:lvl8pPr marL="4146011" algn="l" defTabSz="1184575" rtl="0" eaLnBrk="1" latinLnBrk="0" hangingPunct="1">
                        <a:defRPr sz="2353" kern="1200">
                          <a:solidFill>
                            <a:schemeClr val="dk1"/>
                          </a:solidFill>
                          <a:latin typeface="Segoe UI"/>
                        </a:defRPr>
                      </a:lvl8pPr>
                      <a:lvl9pPr marL="4738298" algn="l" defTabSz="1184575" rtl="0" eaLnBrk="1" latinLnBrk="0" hangingPunct="1">
                        <a:defRPr sz="2353" kern="1200">
                          <a:solidFill>
                            <a:schemeClr val="dk1"/>
                          </a:solidFill>
                          <a:latin typeface="Segoe UI"/>
                        </a:defRPr>
                      </a:lvl9pPr>
                    </a:lstStyle>
                    <a:p>
                      <a:pPr algn="ctr">
                        <a:lnSpc>
                          <a:spcPct val="107000"/>
                        </a:lnSpc>
                        <a:spcAft>
                          <a:spcPts val="0"/>
                        </a:spcAft>
                      </a:pPr>
                      <a:r>
                        <a:rPr lang="en-US" sz="1600" b="1" kern="1200" dirty="0">
                          <a:solidFill>
                            <a:srgbClr val="FF0000"/>
                          </a:solidFill>
                          <a:effectLst/>
                          <a:latin typeface="+mj-lt"/>
                          <a:ea typeface="+mn-ea"/>
                          <a:cs typeface="+mn-cs"/>
                        </a:rPr>
                        <a:t>??</a:t>
                      </a:r>
                    </a:p>
                  </a:txBody>
                  <a:tcPr marL="89631" marR="89631" marT="44814" marB="44814"/>
                </a:tc>
                <a:tc>
                  <a:txBody>
                    <a:bodyPr/>
                    <a:lstStyle>
                      <a:lvl1pPr marL="0" algn="l" defTabSz="1184575" rtl="0" eaLnBrk="1" latinLnBrk="0" hangingPunct="1">
                        <a:defRPr sz="2353" kern="1200">
                          <a:solidFill>
                            <a:schemeClr val="dk1"/>
                          </a:solidFill>
                          <a:latin typeface="Segoe UI"/>
                        </a:defRPr>
                      </a:lvl1pPr>
                      <a:lvl2pPr marL="592287" algn="l" defTabSz="1184575" rtl="0" eaLnBrk="1" latinLnBrk="0" hangingPunct="1">
                        <a:defRPr sz="2353" kern="1200">
                          <a:solidFill>
                            <a:schemeClr val="dk1"/>
                          </a:solidFill>
                          <a:latin typeface="Segoe UI"/>
                        </a:defRPr>
                      </a:lvl2pPr>
                      <a:lvl3pPr marL="1184575" algn="l" defTabSz="1184575" rtl="0" eaLnBrk="1" latinLnBrk="0" hangingPunct="1">
                        <a:defRPr sz="2353" kern="1200">
                          <a:solidFill>
                            <a:schemeClr val="dk1"/>
                          </a:solidFill>
                          <a:latin typeface="Segoe UI"/>
                        </a:defRPr>
                      </a:lvl3pPr>
                      <a:lvl4pPr marL="1776861" algn="l" defTabSz="1184575" rtl="0" eaLnBrk="1" latinLnBrk="0" hangingPunct="1">
                        <a:defRPr sz="2353" kern="1200">
                          <a:solidFill>
                            <a:schemeClr val="dk1"/>
                          </a:solidFill>
                          <a:latin typeface="Segoe UI"/>
                        </a:defRPr>
                      </a:lvl4pPr>
                      <a:lvl5pPr marL="2369149" algn="l" defTabSz="1184575" rtl="0" eaLnBrk="1" latinLnBrk="0" hangingPunct="1">
                        <a:defRPr sz="2353" kern="1200">
                          <a:solidFill>
                            <a:schemeClr val="dk1"/>
                          </a:solidFill>
                          <a:latin typeface="Segoe UI"/>
                        </a:defRPr>
                      </a:lvl5pPr>
                      <a:lvl6pPr marL="2961436" algn="l" defTabSz="1184575" rtl="0" eaLnBrk="1" latinLnBrk="0" hangingPunct="1">
                        <a:defRPr sz="2353" kern="1200">
                          <a:solidFill>
                            <a:schemeClr val="dk1"/>
                          </a:solidFill>
                          <a:latin typeface="Segoe UI"/>
                        </a:defRPr>
                      </a:lvl6pPr>
                      <a:lvl7pPr marL="3553724" algn="l" defTabSz="1184575" rtl="0" eaLnBrk="1" latinLnBrk="0" hangingPunct="1">
                        <a:defRPr sz="2353" kern="1200">
                          <a:solidFill>
                            <a:schemeClr val="dk1"/>
                          </a:solidFill>
                          <a:latin typeface="Segoe UI"/>
                        </a:defRPr>
                      </a:lvl7pPr>
                      <a:lvl8pPr marL="4146011" algn="l" defTabSz="1184575" rtl="0" eaLnBrk="1" latinLnBrk="0" hangingPunct="1">
                        <a:defRPr sz="2353" kern="1200">
                          <a:solidFill>
                            <a:schemeClr val="dk1"/>
                          </a:solidFill>
                          <a:latin typeface="Segoe UI"/>
                        </a:defRPr>
                      </a:lvl8pPr>
                      <a:lvl9pPr marL="4738298" algn="l" defTabSz="1184575" rtl="0" eaLnBrk="1" latinLnBrk="0" hangingPunct="1">
                        <a:defRPr sz="2353" kern="1200">
                          <a:solidFill>
                            <a:schemeClr val="dk1"/>
                          </a:solidFill>
                          <a:latin typeface="Segoe UI"/>
                        </a:defRPr>
                      </a:lvl9pPr>
                    </a:lstStyle>
                    <a:p>
                      <a:r>
                        <a:rPr lang="en-US" sz="1600" b="1" kern="1200" dirty="0">
                          <a:solidFill>
                            <a:srgbClr val="FF0000"/>
                          </a:solidFill>
                          <a:effectLst/>
                          <a:latin typeface="+mj-lt"/>
                          <a:ea typeface="+mn-ea"/>
                          <a:cs typeface="+mn-cs"/>
                        </a:rPr>
                        <a:t>??</a:t>
                      </a:r>
                    </a:p>
                  </a:txBody>
                  <a:tcPr marL="89631" marR="89631" marT="44814" marB="44814"/>
                </a:tc>
                <a:tc>
                  <a:txBody>
                    <a:bodyPr/>
                    <a:lstStyle>
                      <a:lvl1pPr marL="0" algn="l" defTabSz="1184575" rtl="0" eaLnBrk="1" latinLnBrk="0" hangingPunct="1">
                        <a:defRPr sz="2353" kern="1200">
                          <a:solidFill>
                            <a:schemeClr val="dk1"/>
                          </a:solidFill>
                          <a:latin typeface="Segoe UI"/>
                        </a:defRPr>
                      </a:lvl1pPr>
                      <a:lvl2pPr marL="592287" algn="l" defTabSz="1184575" rtl="0" eaLnBrk="1" latinLnBrk="0" hangingPunct="1">
                        <a:defRPr sz="2353" kern="1200">
                          <a:solidFill>
                            <a:schemeClr val="dk1"/>
                          </a:solidFill>
                          <a:latin typeface="Segoe UI"/>
                        </a:defRPr>
                      </a:lvl2pPr>
                      <a:lvl3pPr marL="1184575" algn="l" defTabSz="1184575" rtl="0" eaLnBrk="1" latinLnBrk="0" hangingPunct="1">
                        <a:defRPr sz="2353" kern="1200">
                          <a:solidFill>
                            <a:schemeClr val="dk1"/>
                          </a:solidFill>
                          <a:latin typeface="Segoe UI"/>
                        </a:defRPr>
                      </a:lvl3pPr>
                      <a:lvl4pPr marL="1776861" algn="l" defTabSz="1184575" rtl="0" eaLnBrk="1" latinLnBrk="0" hangingPunct="1">
                        <a:defRPr sz="2353" kern="1200">
                          <a:solidFill>
                            <a:schemeClr val="dk1"/>
                          </a:solidFill>
                          <a:latin typeface="Segoe UI"/>
                        </a:defRPr>
                      </a:lvl4pPr>
                      <a:lvl5pPr marL="2369149" algn="l" defTabSz="1184575" rtl="0" eaLnBrk="1" latinLnBrk="0" hangingPunct="1">
                        <a:defRPr sz="2353" kern="1200">
                          <a:solidFill>
                            <a:schemeClr val="dk1"/>
                          </a:solidFill>
                          <a:latin typeface="Segoe UI"/>
                        </a:defRPr>
                      </a:lvl5pPr>
                      <a:lvl6pPr marL="2961436" algn="l" defTabSz="1184575" rtl="0" eaLnBrk="1" latinLnBrk="0" hangingPunct="1">
                        <a:defRPr sz="2353" kern="1200">
                          <a:solidFill>
                            <a:schemeClr val="dk1"/>
                          </a:solidFill>
                          <a:latin typeface="Segoe UI"/>
                        </a:defRPr>
                      </a:lvl6pPr>
                      <a:lvl7pPr marL="3553724" algn="l" defTabSz="1184575" rtl="0" eaLnBrk="1" latinLnBrk="0" hangingPunct="1">
                        <a:defRPr sz="2353" kern="1200">
                          <a:solidFill>
                            <a:schemeClr val="dk1"/>
                          </a:solidFill>
                          <a:latin typeface="Segoe UI"/>
                        </a:defRPr>
                      </a:lvl7pPr>
                      <a:lvl8pPr marL="4146011" algn="l" defTabSz="1184575" rtl="0" eaLnBrk="1" latinLnBrk="0" hangingPunct="1">
                        <a:defRPr sz="2353" kern="1200">
                          <a:solidFill>
                            <a:schemeClr val="dk1"/>
                          </a:solidFill>
                          <a:latin typeface="Segoe UI"/>
                        </a:defRPr>
                      </a:lvl8pPr>
                      <a:lvl9pPr marL="4738298" algn="l" defTabSz="1184575" rtl="0" eaLnBrk="1" latinLnBrk="0" hangingPunct="1">
                        <a:defRPr sz="2353" kern="1200">
                          <a:solidFill>
                            <a:schemeClr val="dk1"/>
                          </a:solidFill>
                          <a:latin typeface="Segoe UI"/>
                        </a:defRPr>
                      </a:lvl9pPr>
                    </a:lstStyle>
                    <a:p>
                      <a:pPr algn="ctr">
                        <a:lnSpc>
                          <a:spcPct val="107000"/>
                        </a:lnSpc>
                        <a:spcAft>
                          <a:spcPts val="0"/>
                        </a:spcAft>
                      </a:pPr>
                      <a:r>
                        <a:rPr lang="en-US" sz="1600" b="1" kern="1200" dirty="0">
                          <a:solidFill>
                            <a:srgbClr val="FF0000"/>
                          </a:solidFill>
                          <a:effectLst/>
                          <a:latin typeface="+mj-lt"/>
                          <a:ea typeface="+mn-ea"/>
                          <a:cs typeface="+mn-cs"/>
                        </a:rPr>
                        <a:t>??</a:t>
                      </a:r>
                    </a:p>
                  </a:txBody>
                  <a:tcPr marL="89631" marR="89631" marT="44814" marB="44814"/>
                </a:tc>
                <a:tc>
                  <a:txBody>
                    <a:bodyPr/>
                    <a:lstStyle>
                      <a:lvl1pPr marL="0" algn="l" defTabSz="1184575" rtl="0" eaLnBrk="1" latinLnBrk="0" hangingPunct="1">
                        <a:defRPr sz="2353" kern="1200">
                          <a:solidFill>
                            <a:schemeClr val="dk1"/>
                          </a:solidFill>
                          <a:latin typeface="Segoe UI"/>
                        </a:defRPr>
                      </a:lvl1pPr>
                      <a:lvl2pPr marL="592287" algn="l" defTabSz="1184575" rtl="0" eaLnBrk="1" latinLnBrk="0" hangingPunct="1">
                        <a:defRPr sz="2353" kern="1200">
                          <a:solidFill>
                            <a:schemeClr val="dk1"/>
                          </a:solidFill>
                          <a:latin typeface="Segoe UI"/>
                        </a:defRPr>
                      </a:lvl2pPr>
                      <a:lvl3pPr marL="1184575" algn="l" defTabSz="1184575" rtl="0" eaLnBrk="1" latinLnBrk="0" hangingPunct="1">
                        <a:defRPr sz="2353" kern="1200">
                          <a:solidFill>
                            <a:schemeClr val="dk1"/>
                          </a:solidFill>
                          <a:latin typeface="Segoe UI"/>
                        </a:defRPr>
                      </a:lvl3pPr>
                      <a:lvl4pPr marL="1776861" algn="l" defTabSz="1184575" rtl="0" eaLnBrk="1" latinLnBrk="0" hangingPunct="1">
                        <a:defRPr sz="2353" kern="1200">
                          <a:solidFill>
                            <a:schemeClr val="dk1"/>
                          </a:solidFill>
                          <a:latin typeface="Segoe UI"/>
                        </a:defRPr>
                      </a:lvl4pPr>
                      <a:lvl5pPr marL="2369149" algn="l" defTabSz="1184575" rtl="0" eaLnBrk="1" latinLnBrk="0" hangingPunct="1">
                        <a:defRPr sz="2353" kern="1200">
                          <a:solidFill>
                            <a:schemeClr val="dk1"/>
                          </a:solidFill>
                          <a:latin typeface="Segoe UI"/>
                        </a:defRPr>
                      </a:lvl5pPr>
                      <a:lvl6pPr marL="2961436" algn="l" defTabSz="1184575" rtl="0" eaLnBrk="1" latinLnBrk="0" hangingPunct="1">
                        <a:defRPr sz="2353" kern="1200">
                          <a:solidFill>
                            <a:schemeClr val="dk1"/>
                          </a:solidFill>
                          <a:latin typeface="Segoe UI"/>
                        </a:defRPr>
                      </a:lvl6pPr>
                      <a:lvl7pPr marL="3553724" algn="l" defTabSz="1184575" rtl="0" eaLnBrk="1" latinLnBrk="0" hangingPunct="1">
                        <a:defRPr sz="2353" kern="1200">
                          <a:solidFill>
                            <a:schemeClr val="dk1"/>
                          </a:solidFill>
                          <a:latin typeface="Segoe UI"/>
                        </a:defRPr>
                      </a:lvl7pPr>
                      <a:lvl8pPr marL="4146011" algn="l" defTabSz="1184575" rtl="0" eaLnBrk="1" latinLnBrk="0" hangingPunct="1">
                        <a:defRPr sz="2353" kern="1200">
                          <a:solidFill>
                            <a:schemeClr val="dk1"/>
                          </a:solidFill>
                          <a:latin typeface="Segoe UI"/>
                        </a:defRPr>
                      </a:lvl8pPr>
                      <a:lvl9pPr marL="4738298" algn="l" defTabSz="1184575" rtl="0" eaLnBrk="1" latinLnBrk="0" hangingPunct="1">
                        <a:defRPr sz="2353" kern="1200">
                          <a:solidFill>
                            <a:schemeClr val="dk1"/>
                          </a:solidFill>
                          <a:latin typeface="Segoe UI"/>
                        </a:defRPr>
                      </a:lvl9pPr>
                    </a:lstStyle>
                    <a:p>
                      <a:pPr algn="ctr">
                        <a:lnSpc>
                          <a:spcPct val="107000"/>
                        </a:lnSpc>
                        <a:spcAft>
                          <a:spcPts val="0"/>
                        </a:spcAft>
                      </a:pPr>
                      <a:r>
                        <a:rPr lang="en-US" sz="1600" kern="1200" dirty="0">
                          <a:solidFill>
                            <a:srgbClr val="FF0000"/>
                          </a:solidFill>
                          <a:effectLst/>
                          <a:latin typeface="+mj-lt"/>
                        </a:rPr>
                        <a:t>??</a:t>
                      </a:r>
                      <a:endParaRPr lang="en-US" sz="1600" b="1" kern="1200" dirty="0">
                        <a:solidFill>
                          <a:srgbClr val="FF0000"/>
                        </a:solidFill>
                        <a:effectLst/>
                        <a:latin typeface="+mj-lt"/>
                        <a:ea typeface="+mn-ea"/>
                        <a:cs typeface="+mn-cs"/>
                      </a:endParaRPr>
                    </a:p>
                  </a:txBody>
                  <a:tcPr marL="89631" marR="89631" marT="44814" marB="44814"/>
                </a:tc>
                <a:tc>
                  <a:txBody>
                    <a:bodyPr/>
                    <a:lstStyle>
                      <a:lvl1pPr marL="0" algn="l" defTabSz="1184575" rtl="0" eaLnBrk="1" latinLnBrk="0" hangingPunct="1">
                        <a:defRPr sz="2353" kern="1200">
                          <a:solidFill>
                            <a:schemeClr val="dk1"/>
                          </a:solidFill>
                          <a:latin typeface="Segoe UI"/>
                        </a:defRPr>
                      </a:lvl1pPr>
                      <a:lvl2pPr marL="592287" algn="l" defTabSz="1184575" rtl="0" eaLnBrk="1" latinLnBrk="0" hangingPunct="1">
                        <a:defRPr sz="2353" kern="1200">
                          <a:solidFill>
                            <a:schemeClr val="dk1"/>
                          </a:solidFill>
                          <a:latin typeface="Segoe UI"/>
                        </a:defRPr>
                      </a:lvl2pPr>
                      <a:lvl3pPr marL="1184575" algn="l" defTabSz="1184575" rtl="0" eaLnBrk="1" latinLnBrk="0" hangingPunct="1">
                        <a:defRPr sz="2353" kern="1200">
                          <a:solidFill>
                            <a:schemeClr val="dk1"/>
                          </a:solidFill>
                          <a:latin typeface="Segoe UI"/>
                        </a:defRPr>
                      </a:lvl3pPr>
                      <a:lvl4pPr marL="1776861" algn="l" defTabSz="1184575" rtl="0" eaLnBrk="1" latinLnBrk="0" hangingPunct="1">
                        <a:defRPr sz="2353" kern="1200">
                          <a:solidFill>
                            <a:schemeClr val="dk1"/>
                          </a:solidFill>
                          <a:latin typeface="Segoe UI"/>
                        </a:defRPr>
                      </a:lvl4pPr>
                      <a:lvl5pPr marL="2369149" algn="l" defTabSz="1184575" rtl="0" eaLnBrk="1" latinLnBrk="0" hangingPunct="1">
                        <a:defRPr sz="2353" kern="1200">
                          <a:solidFill>
                            <a:schemeClr val="dk1"/>
                          </a:solidFill>
                          <a:latin typeface="Segoe UI"/>
                        </a:defRPr>
                      </a:lvl5pPr>
                      <a:lvl6pPr marL="2961436" algn="l" defTabSz="1184575" rtl="0" eaLnBrk="1" latinLnBrk="0" hangingPunct="1">
                        <a:defRPr sz="2353" kern="1200">
                          <a:solidFill>
                            <a:schemeClr val="dk1"/>
                          </a:solidFill>
                          <a:latin typeface="Segoe UI"/>
                        </a:defRPr>
                      </a:lvl6pPr>
                      <a:lvl7pPr marL="3553724" algn="l" defTabSz="1184575" rtl="0" eaLnBrk="1" latinLnBrk="0" hangingPunct="1">
                        <a:defRPr sz="2353" kern="1200">
                          <a:solidFill>
                            <a:schemeClr val="dk1"/>
                          </a:solidFill>
                          <a:latin typeface="Segoe UI"/>
                        </a:defRPr>
                      </a:lvl7pPr>
                      <a:lvl8pPr marL="4146011" algn="l" defTabSz="1184575" rtl="0" eaLnBrk="1" latinLnBrk="0" hangingPunct="1">
                        <a:defRPr sz="2353" kern="1200">
                          <a:solidFill>
                            <a:schemeClr val="dk1"/>
                          </a:solidFill>
                          <a:latin typeface="Segoe UI"/>
                        </a:defRPr>
                      </a:lvl8pPr>
                      <a:lvl9pPr marL="4738298" algn="l" defTabSz="1184575" rtl="0" eaLnBrk="1" latinLnBrk="0" hangingPunct="1">
                        <a:defRPr sz="2353" kern="1200">
                          <a:solidFill>
                            <a:schemeClr val="dk1"/>
                          </a:solidFill>
                          <a:latin typeface="Segoe UI"/>
                        </a:defRPr>
                      </a:lvl9pPr>
                    </a:lstStyle>
                    <a:p>
                      <a:r>
                        <a:rPr lang="en-US" sz="1400" kern="1200" dirty="0">
                          <a:effectLst/>
                        </a:rPr>
                        <a:t>Single digit ms latency</a:t>
                      </a:r>
                      <a:endParaRPr lang="en-US" sz="1400" b="1" kern="1200" dirty="0">
                        <a:solidFill>
                          <a:srgbClr val="FF0000"/>
                        </a:solidFill>
                        <a:effectLst/>
                        <a:latin typeface="+mj-lt"/>
                        <a:ea typeface="+mn-ea"/>
                        <a:cs typeface="+mn-cs"/>
                      </a:endParaRPr>
                    </a:p>
                  </a:txBody>
                  <a:tcPr marL="89631" marR="89631" marT="44814" marB="44814"/>
                </a:tc>
                <a:extLst>
                  <a:ext uri="{0D108BD9-81ED-4DB2-BD59-A6C34878D82A}">
                    <a16:rowId xmlns:a16="http://schemas.microsoft.com/office/drawing/2014/main" val="10003"/>
                  </a:ext>
                </a:extLst>
              </a:tr>
            </a:tbl>
          </a:graphicData>
        </a:graphic>
      </p:graphicFrame>
      <p:sp>
        <p:nvSpPr>
          <p:cNvPr id="37" name="Rectangle 36">
            <a:extLst>
              <a:ext uri="{FF2B5EF4-FFF2-40B4-BE49-F238E27FC236}">
                <a16:creationId xmlns:a16="http://schemas.microsoft.com/office/drawing/2014/main" id="{634A7DD5-A7E1-4860-BE8E-F71C6DFA8FA5}"/>
              </a:ext>
            </a:extLst>
          </p:cNvPr>
          <p:cNvSpPr/>
          <p:nvPr/>
        </p:nvSpPr>
        <p:spPr bwMode="auto">
          <a:xfrm>
            <a:off x="1278922" y="3025462"/>
            <a:ext cx="2190950" cy="3751455"/>
          </a:xfrm>
          <a:prstGeom prst="rect">
            <a:avLst/>
          </a:prstGeom>
          <a:noFill/>
          <a:ln w="28575" cap="flat" cmpd="sng" algn="ctr">
            <a:solidFill>
              <a:srgbClr val="FFFFFF">
                <a:lumMod val="50000"/>
              </a:srgbClr>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885"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8" name="Rectangle 37">
            <a:extLst>
              <a:ext uri="{FF2B5EF4-FFF2-40B4-BE49-F238E27FC236}">
                <a16:creationId xmlns:a16="http://schemas.microsoft.com/office/drawing/2014/main" id="{E00BBDA3-3C55-42CF-8A4E-D305A43A8AF6}"/>
              </a:ext>
            </a:extLst>
          </p:cNvPr>
          <p:cNvSpPr/>
          <p:nvPr/>
        </p:nvSpPr>
        <p:spPr bwMode="auto">
          <a:xfrm>
            <a:off x="3544562" y="3025462"/>
            <a:ext cx="8440136" cy="3751455"/>
          </a:xfrm>
          <a:prstGeom prst="rect">
            <a:avLst/>
          </a:prstGeom>
          <a:noFill/>
          <a:ln w="28575" cap="flat" cmpd="sng" algn="ctr">
            <a:solidFill>
              <a:srgbClr val="00B0F0"/>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885"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39" name="TextBox 38">
            <a:extLst>
              <a:ext uri="{FF2B5EF4-FFF2-40B4-BE49-F238E27FC236}">
                <a16:creationId xmlns:a16="http://schemas.microsoft.com/office/drawing/2014/main" id="{1A994CD0-6898-4FD3-99EA-314562C61ACC}"/>
              </a:ext>
            </a:extLst>
          </p:cNvPr>
          <p:cNvSpPr txBox="1"/>
          <p:nvPr/>
        </p:nvSpPr>
        <p:spPr>
          <a:xfrm>
            <a:off x="1278923" y="2176925"/>
            <a:ext cx="2265641" cy="967655"/>
          </a:xfrm>
          <a:prstGeom prst="rect">
            <a:avLst/>
          </a:prstGeom>
          <a:noFill/>
        </p:spPr>
        <p:txBody>
          <a:bodyPr wrap="square" lIns="179259" tIns="143407" rIns="179259" bIns="143407" rtlCol="0">
            <a:spAutoFit/>
          </a:bodyPr>
          <a:lstStyle/>
          <a:p>
            <a:pPr marL="0" marR="0" lvl="0" indent="0" algn="ctr" defTabSz="912768" rtl="0" eaLnBrk="1" fontAlgn="auto" latinLnBrk="0" hangingPunct="1">
              <a:lnSpc>
                <a:spcPct val="90000"/>
              </a:lnSpc>
              <a:spcBef>
                <a:spcPts val="0"/>
              </a:spcBef>
              <a:spcAft>
                <a:spcPts val="588"/>
              </a:spcAft>
              <a:buClrTx/>
              <a:buSzTx/>
              <a:buFontTx/>
              <a:buNone/>
              <a:tabLst/>
              <a:defRPr/>
            </a:pPr>
            <a:r>
              <a:rPr kumimoji="0" lang="en-US" sz="2400" b="0" i="0" u="none" strike="noStrike" kern="0" cap="none" spc="0" normalizeH="0" baseline="0" noProof="0" dirty="0">
                <a:ln>
                  <a:noFill/>
                </a:ln>
                <a:solidFill>
                  <a:schemeClr val="bg1"/>
                </a:solidFill>
                <a:effectLst/>
                <a:uLnTx/>
                <a:uFillTx/>
                <a:latin typeface="+mj-lt"/>
                <a:ea typeface="+mn-ea"/>
                <a:cs typeface="+mn-cs"/>
              </a:rPr>
              <a:t>Customer Requirements</a:t>
            </a:r>
          </a:p>
        </p:txBody>
      </p:sp>
      <p:sp>
        <p:nvSpPr>
          <p:cNvPr id="40" name="TextBox 39">
            <a:extLst>
              <a:ext uri="{FF2B5EF4-FFF2-40B4-BE49-F238E27FC236}">
                <a16:creationId xmlns:a16="http://schemas.microsoft.com/office/drawing/2014/main" id="{9942BC27-D710-478F-AECD-2871B1287A41}"/>
              </a:ext>
            </a:extLst>
          </p:cNvPr>
          <p:cNvSpPr txBox="1"/>
          <p:nvPr/>
        </p:nvSpPr>
        <p:spPr>
          <a:xfrm>
            <a:off x="3619254" y="2499941"/>
            <a:ext cx="8299534" cy="628636"/>
          </a:xfrm>
          <a:prstGeom prst="rect">
            <a:avLst/>
          </a:prstGeom>
          <a:noFill/>
        </p:spPr>
        <p:txBody>
          <a:bodyPr wrap="square" lIns="179259" tIns="143407" rIns="179259" bIns="143407" rtlCol="0">
            <a:spAutoFit/>
          </a:bodyPr>
          <a:lstStyle/>
          <a:p>
            <a:pPr marL="0" marR="0" lvl="0" indent="0" algn="ctr" defTabSz="912768" rtl="0" eaLnBrk="1" fontAlgn="auto" latinLnBrk="0" hangingPunct="1">
              <a:lnSpc>
                <a:spcPct val="90000"/>
              </a:lnSpc>
              <a:spcBef>
                <a:spcPts val="0"/>
              </a:spcBef>
              <a:spcAft>
                <a:spcPts val="588"/>
              </a:spcAft>
              <a:buClrTx/>
              <a:buSzTx/>
              <a:buFontTx/>
              <a:buNone/>
              <a:tabLst/>
              <a:defRPr/>
            </a:pPr>
            <a:r>
              <a:rPr kumimoji="0" lang="en-US" sz="2400" b="0" i="0" u="none" strike="noStrike" kern="0" cap="none" spc="0" normalizeH="0" baseline="0" noProof="0" dirty="0">
                <a:ln>
                  <a:noFill/>
                </a:ln>
                <a:solidFill>
                  <a:schemeClr val="bg1"/>
                </a:solidFill>
                <a:effectLst/>
                <a:uLnTx/>
                <a:uFillTx/>
                <a:latin typeface="+mj-lt"/>
                <a:ea typeface="+mn-ea"/>
                <a:cs typeface="+mn-cs"/>
              </a:rPr>
              <a:t>Sizing for Azure</a:t>
            </a:r>
          </a:p>
        </p:txBody>
      </p:sp>
      <p:sp>
        <p:nvSpPr>
          <p:cNvPr id="41" name="Rectangle 40">
            <a:extLst>
              <a:ext uri="{FF2B5EF4-FFF2-40B4-BE49-F238E27FC236}">
                <a16:creationId xmlns:a16="http://schemas.microsoft.com/office/drawing/2014/main" id="{CD6B1406-1655-4598-812C-E4FE0EAA55E7}"/>
              </a:ext>
            </a:extLst>
          </p:cNvPr>
          <p:cNvSpPr/>
          <p:nvPr/>
        </p:nvSpPr>
        <p:spPr bwMode="auto">
          <a:xfrm>
            <a:off x="3578154" y="4592469"/>
            <a:ext cx="646428" cy="1712606"/>
          </a:xfrm>
          <a:prstGeom prst="rect">
            <a:avLst/>
          </a:prstGeom>
          <a:noFill/>
          <a:ln w="28575" cap="flat" cmpd="sng" algn="ctr">
            <a:solidFill>
              <a:srgbClr val="002060"/>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885"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 name="Oval 41">
            <a:extLst>
              <a:ext uri="{FF2B5EF4-FFF2-40B4-BE49-F238E27FC236}">
                <a16:creationId xmlns:a16="http://schemas.microsoft.com/office/drawing/2014/main" id="{53AB5D01-58C4-4D1C-9E35-300C059AF983}"/>
              </a:ext>
            </a:extLst>
          </p:cNvPr>
          <p:cNvSpPr/>
          <p:nvPr/>
        </p:nvSpPr>
        <p:spPr bwMode="auto">
          <a:xfrm>
            <a:off x="3698319" y="6315843"/>
            <a:ext cx="294103" cy="283610"/>
          </a:xfrm>
          <a:prstGeom prst="ellipse">
            <a:avLst/>
          </a:prstGeom>
          <a:solidFill>
            <a:srgbClr val="002060"/>
          </a:solidFill>
          <a:ln w="9525" cap="flat" cmpd="sng" algn="ctr">
            <a:solidFill>
              <a:srgbClr val="002060"/>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3885" rtl="0" eaLnBrk="1" fontAlgn="base" latinLnBrk="0" hangingPunct="1">
              <a:lnSpc>
                <a:spcPct val="90000"/>
              </a:lnSpc>
              <a:spcBef>
                <a:spcPct val="0"/>
              </a:spcBef>
              <a:spcAft>
                <a:spcPct val="0"/>
              </a:spcAft>
              <a:buClrTx/>
              <a:buSzTx/>
              <a:buFontTx/>
              <a:buNone/>
              <a:tabLst/>
              <a:defRPr/>
            </a:pPr>
            <a:r>
              <a:rPr kumimoji="0" lang="en-US" sz="1961" b="0" i="0" u="none" strike="noStrike" kern="0" cap="none" spc="0" normalizeH="0" baseline="0" noProof="0">
                <a:ln>
                  <a:noFill/>
                </a:ln>
                <a:solidFill>
                  <a:schemeClr val="bg1"/>
                </a:solidFill>
                <a:effectLst/>
                <a:uLnTx/>
                <a:uFillTx/>
                <a:latin typeface="Segoe UI"/>
                <a:ea typeface="Segoe UI" pitchFamily="34" charset="0"/>
                <a:cs typeface="Segoe UI" pitchFamily="34" charset="0"/>
              </a:rPr>
              <a:t>1</a:t>
            </a:r>
          </a:p>
        </p:txBody>
      </p:sp>
      <p:sp>
        <p:nvSpPr>
          <p:cNvPr id="43" name="Rectangle 42">
            <a:extLst>
              <a:ext uri="{FF2B5EF4-FFF2-40B4-BE49-F238E27FC236}">
                <a16:creationId xmlns:a16="http://schemas.microsoft.com/office/drawing/2014/main" id="{DA8AC102-93E0-438B-A624-2E618AAEF6AF}"/>
              </a:ext>
            </a:extLst>
          </p:cNvPr>
          <p:cNvSpPr/>
          <p:nvPr/>
        </p:nvSpPr>
        <p:spPr bwMode="auto">
          <a:xfrm>
            <a:off x="6582016" y="5672509"/>
            <a:ext cx="3217233" cy="920636"/>
          </a:xfrm>
          <a:prstGeom prst="rect">
            <a:avLst/>
          </a:prstGeom>
          <a:noFill/>
          <a:ln w="28575" cap="flat" cmpd="sng" algn="ctr">
            <a:solidFill>
              <a:srgbClr val="002060"/>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885"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4" name="Rectangle 43">
            <a:extLst>
              <a:ext uri="{FF2B5EF4-FFF2-40B4-BE49-F238E27FC236}">
                <a16:creationId xmlns:a16="http://schemas.microsoft.com/office/drawing/2014/main" id="{3649E09D-71C3-45D1-92A9-F875F66C068F}"/>
              </a:ext>
            </a:extLst>
          </p:cNvPr>
          <p:cNvSpPr/>
          <p:nvPr/>
        </p:nvSpPr>
        <p:spPr bwMode="auto">
          <a:xfrm>
            <a:off x="9980508" y="5672508"/>
            <a:ext cx="1938279" cy="1090136"/>
          </a:xfrm>
          <a:prstGeom prst="rect">
            <a:avLst/>
          </a:prstGeom>
          <a:noFill/>
          <a:ln w="28575" cap="flat" cmpd="sng" algn="ctr">
            <a:solidFill>
              <a:srgbClr val="002060"/>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885"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 name="Rectangle 44">
            <a:extLst>
              <a:ext uri="{FF2B5EF4-FFF2-40B4-BE49-F238E27FC236}">
                <a16:creationId xmlns:a16="http://schemas.microsoft.com/office/drawing/2014/main" id="{E9ABC9C7-C793-4B70-BE81-ABC67B198274}"/>
              </a:ext>
            </a:extLst>
          </p:cNvPr>
          <p:cNvSpPr/>
          <p:nvPr/>
        </p:nvSpPr>
        <p:spPr bwMode="auto">
          <a:xfrm>
            <a:off x="4299273" y="5776846"/>
            <a:ext cx="1288799" cy="516963"/>
          </a:xfrm>
          <a:prstGeom prst="rect">
            <a:avLst/>
          </a:prstGeom>
          <a:noFill/>
          <a:ln w="28575" cap="flat" cmpd="sng" algn="ctr">
            <a:solidFill>
              <a:srgbClr val="002060"/>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885"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 name="Rectangle 45">
            <a:extLst>
              <a:ext uri="{FF2B5EF4-FFF2-40B4-BE49-F238E27FC236}">
                <a16:creationId xmlns:a16="http://schemas.microsoft.com/office/drawing/2014/main" id="{33A7054C-ACCD-4E35-B581-27A3CA4D41D1}"/>
              </a:ext>
            </a:extLst>
          </p:cNvPr>
          <p:cNvSpPr/>
          <p:nvPr/>
        </p:nvSpPr>
        <p:spPr>
          <a:xfrm>
            <a:off x="752805" y="1725994"/>
            <a:ext cx="11346693" cy="406208"/>
          </a:xfrm>
          <a:prstGeom prst="rect">
            <a:avLst/>
          </a:prstGeom>
        </p:spPr>
        <p:txBody>
          <a:bodyPr wrap="square">
            <a:spAutoFit/>
          </a:bodyPr>
          <a:lstStyle/>
          <a:p>
            <a:pPr marL="0" marR="0" lvl="0" indent="0" algn="l" defTabSz="912768"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chemeClr val="bg1"/>
                </a:solidFill>
                <a:effectLst/>
                <a:uLnTx/>
                <a:uFillTx/>
                <a:latin typeface="+mj-lt"/>
                <a:ea typeface="+mn-ea"/>
                <a:cs typeface="+mn-cs"/>
              </a:rPr>
              <a:t>Set up high availability solution for SAP ASCS and Database, based on SLA</a:t>
            </a:r>
          </a:p>
        </p:txBody>
      </p:sp>
      <p:sp>
        <p:nvSpPr>
          <p:cNvPr id="47" name="Oval 46">
            <a:extLst>
              <a:ext uri="{FF2B5EF4-FFF2-40B4-BE49-F238E27FC236}">
                <a16:creationId xmlns:a16="http://schemas.microsoft.com/office/drawing/2014/main" id="{7A37758B-5334-4019-A02C-C2A3A0486490}"/>
              </a:ext>
            </a:extLst>
          </p:cNvPr>
          <p:cNvSpPr/>
          <p:nvPr/>
        </p:nvSpPr>
        <p:spPr bwMode="auto">
          <a:xfrm>
            <a:off x="8112956" y="5267921"/>
            <a:ext cx="294103" cy="283610"/>
          </a:xfrm>
          <a:prstGeom prst="ellipse">
            <a:avLst/>
          </a:prstGeom>
          <a:solidFill>
            <a:srgbClr val="002060"/>
          </a:solidFill>
          <a:ln w="9525" cap="flat" cmpd="sng" algn="ctr">
            <a:solidFill>
              <a:srgbClr val="002060"/>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3885" rtl="0" eaLnBrk="1" fontAlgn="base" latinLnBrk="0" hangingPunct="1">
              <a:lnSpc>
                <a:spcPct val="90000"/>
              </a:lnSpc>
              <a:spcBef>
                <a:spcPct val="0"/>
              </a:spcBef>
              <a:spcAft>
                <a:spcPct val="0"/>
              </a:spcAft>
              <a:buClrTx/>
              <a:buSzTx/>
              <a:buFontTx/>
              <a:buNone/>
              <a:tabLst/>
              <a:defRPr/>
            </a:pPr>
            <a:r>
              <a:rPr kumimoji="0" lang="en-US" sz="1961" b="0" i="0" u="none" strike="noStrike" kern="0" cap="none" spc="0" normalizeH="0" baseline="0" noProof="0" dirty="0">
                <a:ln>
                  <a:noFill/>
                </a:ln>
                <a:solidFill>
                  <a:schemeClr val="bg1"/>
                </a:solidFill>
                <a:effectLst/>
                <a:uLnTx/>
                <a:uFillTx/>
                <a:latin typeface="Segoe UI"/>
                <a:ea typeface="Segoe UI" pitchFamily="34" charset="0"/>
                <a:cs typeface="Segoe UI" pitchFamily="34" charset="0"/>
              </a:rPr>
              <a:t>2</a:t>
            </a:r>
          </a:p>
        </p:txBody>
      </p:sp>
      <p:sp>
        <p:nvSpPr>
          <p:cNvPr id="48" name="Oval 47">
            <a:extLst>
              <a:ext uri="{FF2B5EF4-FFF2-40B4-BE49-F238E27FC236}">
                <a16:creationId xmlns:a16="http://schemas.microsoft.com/office/drawing/2014/main" id="{C695D79F-AD28-43E3-8D1A-9B54591C64CE}"/>
              </a:ext>
            </a:extLst>
          </p:cNvPr>
          <p:cNvSpPr/>
          <p:nvPr/>
        </p:nvSpPr>
        <p:spPr bwMode="auto">
          <a:xfrm>
            <a:off x="10802230" y="5267921"/>
            <a:ext cx="294103" cy="283610"/>
          </a:xfrm>
          <a:prstGeom prst="ellipse">
            <a:avLst/>
          </a:prstGeom>
          <a:solidFill>
            <a:srgbClr val="002060"/>
          </a:solidFill>
          <a:ln w="9525" cap="flat" cmpd="sng" algn="ctr">
            <a:solidFill>
              <a:srgbClr val="002060"/>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3885" rtl="0" eaLnBrk="1" fontAlgn="base" latinLnBrk="0" hangingPunct="1">
              <a:lnSpc>
                <a:spcPct val="90000"/>
              </a:lnSpc>
              <a:spcBef>
                <a:spcPct val="0"/>
              </a:spcBef>
              <a:spcAft>
                <a:spcPct val="0"/>
              </a:spcAft>
              <a:buClrTx/>
              <a:buSzTx/>
              <a:buFontTx/>
              <a:buNone/>
              <a:tabLst/>
              <a:defRPr/>
            </a:pPr>
            <a:r>
              <a:rPr kumimoji="0" lang="en-US" sz="1961" b="0" i="0" u="none" strike="noStrike" kern="0" cap="none" spc="0" normalizeH="0" baseline="0" noProof="0" dirty="0">
                <a:ln>
                  <a:noFill/>
                </a:ln>
                <a:solidFill>
                  <a:schemeClr val="bg1"/>
                </a:solidFill>
                <a:effectLst/>
                <a:uLnTx/>
                <a:uFillTx/>
                <a:latin typeface="Segoe UI"/>
                <a:ea typeface="Segoe UI" pitchFamily="34" charset="0"/>
                <a:cs typeface="Segoe UI" pitchFamily="34" charset="0"/>
              </a:rPr>
              <a:t>2</a:t>
            </a:r>
          </a:p>
        </p:txBody>
      </p:sp>
      <p:sp>
        <p:nvSpPr>
          <p:cNvPr id="49" name="Oval 48">
            <a:extLst>
              <a:ext uri="{FF2B5EF4-FFF2-40B4-BE49-F238E27FC236}">
                <a16:creationId xmlns:a16="http://schemas.microsoft.com/office/drawing/2014/main" id="{206F128C-A505-4118-BBC9-A6A57F7866B5}"/>
              </a:ext>
            </a:extLst>
          </p:cNvPr>
          <p:cNvSpPr/>
          <p:nvPr/>
        </p:nvSpPr>
        <p:spPr bwMode="auto">
          <a:xfrm>
            <a:off x="4580242" y="6315843"/>
            <a:ext cx="294103" cy="283610"/>
          </a:xfrm>
          <a:prstGeom prst="ellipse">
            <a:avLst/>
          </a:prstGeom>
          <a:solidFill>
            <a:srgbClr val="002060"/>
          </a:solidFill>
          <a:ln w="9525" cap="flat" cmpd="sng" algn="ctr">
            <a:solidFill>
              <a:srgbClr val="002060"/>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3885" rtl="0" eaLnBrk="1" fontAlgn="base" latinLnBrk="0" hangingPunct="1">
              <a:lnSpc>
                <a:spcPct val="90000"/>
              </a:lnSpc>
              <a:spcBef>
                <a:spcPct val="0"/>
              </a:spcBef>
              <a:spcAft>
                <a:spcPct val="0"/>
              </a:spcAft>
              <a:buClrTx/>
              <a:buSzTx/>
              <a:buFontTx/>
              <a:buNone/>
              <a:tabLst/>
              <a:defRPr/>
            </a:pPr>
            <a:r>
              <a:rPr kumimoji="0" lang="en-US" sz="1961" b="0" i="0" u="none" strike="noStrike" kern="0" cap="none" spc="0" normalizeH="0" baseline="0" noProof="0">
                <a:ln>
                  <a:noFill/>
                </a:ln>
                <a:solidFill>
                  <a:schemeClr val="bg1"/>
                </a:solidFill>
                <a:effectLst/>
                <a:uLnTx/>
                <a:uFillTx/>
                <a:latin typeface="Segoe UI"/>
                <a:ea typeface="Segoe UI" pitchFamily="34" charset="0"/>
                <a:cs typeface="Segoe UI" pitchFamily="34" charset="0"/>
              </a:rPr>
              <a:t>3</a:t>
            </a:r>
          </a:p>
        </p:txBody>
      </p:sp>
      <p:sp>
        <p:nvSpPr>
          <p:cNvPr id="50" name="Oval 49">
            <a:extLst>
              <a:ext uri="{FF2B5EF4-FFF2-40B4-BE49-F238E27FC236}">
                <a16:creationId xmlns:a16="http://schemas.microsoft.com/office/drawing/2014/main" id="{261877B2-6EA7-446B-A1F2-BD92B27E4DE8}"/>
              </a:ext>
            </a:extLst>
          </p:cNvPr>
          <p:cNvSpPr/>
          <p:nvPr/>
        </p:nvSpPr>
        <p:spPr bwMode="auto">
          <a:xfrm>
            <a:off x="313414" y="1163105"/>
            <a:ext cx="294103" cy="283610"/>
          </a:xfrm>
          <a:prstGeom prst="ellipse">
            <a:avLst/>
          </a:prstGeom>
          <a:solidFill>
            <a:srgbClr val="002060"/>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3885" rtl="0" eaLnBrk="1" fontAlgn="base" latinLnBrk="0" hangingPunct="1">
              <a:lnSpc>
                <a:spcPct val="90000"/>
              </a:lnSpc>
              <a:spcBef>
                <a:spcPct val="0"/>
              </a:spcBef>
              <a:spcAft>
                <a:spcPct val="0"/>
              </a:spcAft>
              <a:buClrTx/>
              <a:buSzTx/>
              <a:buFontTx/>
              <a:buNone/>
              <a:tabLst/>
              <a:defRPr/>
            </a:pPr>
            <a:r>
              <a:rPr kumimoji="0" lang="en-US" sz="1961" b="0" i="0" u="none" strike="noStrike" kern="0" cap="none" spc="0" normalizeH="0" baseline="0" noProof="0">
                <a:ln>
                  <a:noFill/>
                </a:ln>
                <a:solidFill>
                  <a:schemeClr val="bg1"/>
                </a:solidFill>
                <a:effectLst/>
                <a:uLnTx/>
                <a:uFillTx/>
                <a:latin typeface="Segoe UI"/>
                <a:ea typeface="Segoe UI" pitchFamily="34" charset="0"/>
                <a:cs typeface="Segoe UI" pitchFamily="34" charset="0"/>
              </a:rPr>
              <a:t>1</a:t>
            </a:r>
          </a:p>
        </p:txBody>
      </p:sp>
      <p:sp>
        <p:nvSpPr>
          <p:cNvPr id="51" name="Oval 50">
            <a:extLst>
              <a:ext uri="{FF2B5EF4-FFF2-40B4-BE49-F238E27FC236}">
                <a16:creationId xmlns:a16="http://schemas.microsoft.com/office/drawing/2014/main" id="{84B6DB25-3E3C-4B55-A631-35D12EA97C9C}"/>
              </a:ext>
            </a:extLst>
          </p:cNvPr>
          <p:cNvSpPr/>
          <p:nvPr/>
        </p:nvSpPr>
        <p:spPr bwMode="auto">
          <a:xfrm>
            <a:off x="313414" y="1464642"/>
            <a:ext cx="294103" cy="283610"/>
          </a:xfrm>
          <a:prstGeom prst="ellipse">
            <a:avLst/>
          </a:prstGeom>
          <a:solidFill>
            <a:srgbClr val="002060"/>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3885" rtl="0" eaLnBrk="1" fontAlgn="base" latinLnBrk="0" hangingPunct="1">
              <a:lnSpc>
                <a:spcPct val="90000"/>
              </a:lnSpc>
              <a:spcBef>
                <a:spcPct val="0"/>
              </a:spcBef>
              <a:spcAft>
                <a:spcPct val="0"/>
              </a:spcAft>
              <a:buClrTx/>
              <a:buSzTx/>
              <a:buFontTx/>
              <a:buNone/>
              <a:tabLst/>
              <a:defRPr/>
            </a:pPr>
            <a:r>
              <a:rPr kumimoji="0" lang="en-US" sz="1961" b="0" i="0" u="none" strike="noStrike" kern="0" cap="none" spc="0" normalizeH="0" baseline="0" noProof="0">
                <a:ln>
                  <a:noFill/>
                </a:ln>
                <a:solidFill>
                  <a:schemeClr val="bg1"/>
                </a:solidFill>
                <a:effectLst/>
                <a:uLnTx/>
                <a:uFillTx/>
                <a:latin typeface="Segoe UI"/>
                <a:ea typeface="Segoe UI" pitchFamily="34" charset="0"/>
                <a:cs typeface="Segoe UI" pitchFamily="34" charset="0"/>
              </a:rPr>
              <a:t>2</a:t>
            </a:r>
          </a:p>
        </p:txBody>
      </p:sp>
      <p:sp>
        <p:nvSpPr>
          <p:cNvPr id="52" name="Oval 51">
            <a:extLst>
              <a:ext uri="{FF2B5EF4-FFF2-40B4-BE49-F238E27FC236}">
                <a16:creationId xmlns:a16="http://schemas.microsoft.com/office/drawing/2014/main" id="{47C5EDA0-5D49-4E3F-BB66-B9A86FD8725D}"/>
              </a:ext>
            </a:extLst>
          </p:cNvPr>
          <p:cNvSpPr/>
          <p:nvPr/>
        </p:nvSpPr>
        <p:spPr bwMode="auto">
          <a:xfrm>
            <a:off x="313414" y="1790080"/>
            <a:ext cx="294103" cy="283610"/>
          </a:xfrm>
          <a:prstGeom prst="ellipse">
            <a:avLst/>
          </a:prstGeom>
          <a:solidFill>
            <a:srgbClr val="002060"/>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3885" rtl="0" eaLnBrk="1" fontAlgn="base" latinLnBrk="0" hangingPunct="1">
              <a:lnSpc>
                <a:spcPct val="90000"/>
              </a:lnSpc>
              <a:spcBef>
                <a:spcPct val="0"/>
              </a:spcBef>
              <a:spcAft>
                <a:spcPct val="0"/>
              </a:spcAft>
              <a:buClrTx/>
              <a:buSzTx/>
              <a:buFontTx/>
              <a:buNone/>
              <a:tabLst/>
              <a:defRPr/>
            </a:pPr>
            <a:r>
              <a:rPr kumimoji="0" lang="en-US" sz="1961" b="0" i="0" u="none" strike="noStrike" kern="0" cap="none" spc="0" normalizeH="0" baseline="0" noProof="0" dirty="0">
                <a:ln>
                  <a:noFill/>
                </a:ln>
                <a:solidFill>
                  <a:schemeClr val="bg1"/>
                </a:solidFill>
                <a:effectLst/>
                <a:uLnTx/>
                <a:uFillTx/>
                <a:latin typeface="Segoe UI"/>
                <a:ea typeface="Segoe UI" pitchFamily="34" charset="0"/>
                <a:cs typeface="Segoe UI" pitchFamily="34" charset="0"/>
              </a:rPr>
              <a:t>3</a:t>
            </a:r>
          </a:p>
        </p:txBody>
      </p:sp>
      <p:sp>
        <p:nvSpPr>
          <p:cNvPr id="53" name="Title 1">
            <a:extLst>
              <a:ext uri="{FF2B5EF4-FFF2-40B4-BE49-F238E27FC236}">
                <a16:creationId xmlns:a16="http://schemas.microsoft.com/office/drawing/2014/main" id="{A19FB181-587E-4E9E-849D-7391E9F12266}"/>
              </a:ext>
            </a:extLst>
          </p:cNvPr>
          <p:cNvSpPr txBox="1">
            <a:spLocks/>
          </p:cNvSpPr>
          <p:nvPr/>
        </p:nvSpPr>
        <p:spPr>
          <a:xfrm>
            <a:off x="-1610489" y="81084"/>
            <a:ext cx="11670143" cy="490289"/>
          </a:xfrm>
          <a:prstGeom prst="rect">
            <a:avLst/>
          </a:prstGeom>
        </p:spPr>
        <p:txBody>
          <a:bodyPr vert="horz" wrap="square" lIns="146284" tIns="91427" rIns="146284" bIns="91427" rtlCol="0" anchor="t">
            <a:noAutofit/>
          </a:bodyPr>
          <a:lst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90000"/>
              </a:lnSpc>
              <a:spcBef>
                <a:spcPct val="0"/>
              </a:spcBef>
              <a:spcAft>
                <a:spcPts val="0"/>
              </a:spcAft>
              <a:buClrTx/>
              <a:buSzTx/>
              <a:buFontTx/>
              <a:buNone/>
              <a:tabLst/>
              <a:defRPr/>
            </a:pPr>
            <a:endParaRPr kumimoji="0" lang="en-US" sz="4900" b="0" i="0" u="none" strike="noStrike" kern="1200" cap="none" spc="-100" normalizeH="0" baseline="0" noProof="0" dirty="0">
              <a:ln w="3175">
                <a:noFill/>
              </a:ln>
              <a:solidFill>
                <a:srgbClr val="FFFFFF"/>
              </a:solidFill>
              <a:effectLst/>
              <a:uLnTx/>
              <a:uFillTx/>
              <a:latin typeface="Segoe UI" panose="020B0502040204020203" pitchFamily="34" charset="0"/>
              <a:ea typeface="+mn-ea"/>
              <a:cs typeface="Segoe UI" pitchFamily="34" charset="0"/>
            </a:endParaRPr>
          </a:p>
        </p:txBody>
      </p:sp>
      <p:sp>
        <p:nvSpPr>
          <p:cNvPr id="54" name="Rectangle 53">
            <a:extLst>
              <a:ext uri="{FF2B5EF4-FFF2-40B4-BE49-F238E27FC236}">
                <a16:creationId xmlns:a16="http://schemas.microsoft.com/office/drawing/2014/main" id="{793010D8-D180-41F8-9CBC-BBEFA6899910}"/>
              </a:ext>
            </a:extLst>
          </p:cNvPr>
          <p:cNvSpPr/>
          <p:nvPr/>
        </p:nvSpPr>
        <p:spPr>
          <a:xfrm>
            <a:off x="752806" y="1078737"/>
            <a:ext cx="11346693" cy="406208"/>
          </a:xfrm>
          <a:prstGeom prst="rect">
            <a:avLst/>
          </a:prstGeom>
        </p:spPr>
        <p:txBody>
          <a:bodyPr wrap="square">
            <a:spAutoFit/>
          </a:bodyPr>
          <a:lstStyle/>
          <a:p>
            <a:pPr marL="0" marR="0" lvl="0" indent="0" algn="l" defTabSz="912768"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chemeClr val="bg1"/>
                </a:solidFill>
                <a:effectLst/>
                <a:uLnTx/>
                <a:uFillTx/>
                <a:latin typeface="+mj-lt"/>
                <a:ea typeface="+mn-ea"/>
                <a:cs typeface="+mn-cs"/>
              </a:rPr>
              <a:t>Choose VM type for SAP ASCS (*) , Application and Database, based on SAPS required</a:t>
            </a:r>
          </a:p>
        </p:txBody>
      </p:sp>
      <p:sp>
        <p:nvSpPr>
          <p:cNvPr id="55" name="Rectangle 54">
            <a:extLst>
              <a:ext uri="{FF2B5EF4-FFF2-40B4-BE49-F238E27FC236}">
                <a16:creationId xmlns:a16="http://schemas.microsoft.com/office/drawing/2014/main" id="{9F8BB4C5-9ABD-4A8B-BCB5-3643D11865AA}"/>
              </a:ext>
            </a:extLst>
          </p:cNvPr>
          <p:cNvSpPr/>
          <p:nvPr/>
        </p:nvSpPr>
        <p:spPr>
          <a:xfrm>
            <a:off x="752806" y="1391881"/>
            <a:ext cx="11767664" cy="406208"/>
          </a:xfrm>
          <a:prstGeom prst="rect">
            <a:avLst/>
          </a:prstGeom>
        </p:spPr>
        <p:txBody>
          <a:bodyPr wrap="square">
            <a:spAutoFit/>
          </a:bodyPr>
          <a:lstStyle/>
          <a:p>
            <a:pPr marL="0" marR="0" lvl="0" indent="0" algn="l" defTabSz="912768"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chemeClr val="bg1"/>
                </a:solidFill>
                <a:effectLst/>
                <a:uLnTx/>
                <a:uFillTx/>
                <a:latin typeface="+mj-lt"/>
                <a:ea typeface="+mn-ea"/>
                <a:cs typeface="+mn-cs"/>
              </a:rPr>
              <a:t>Decide Premium Storage type and # of disks for SAP database file space, based on IOPS/throughput</a:t>
            </a:r>
          </a:p>
        </p:txBody>
      </p:sp>
      <p:sp>
        <p:nvSpPr>
          <p:cNvPr id="56" name="Rectangle 55">
            <a:extLst>
              <a:ext uri="{FF2B5EF4-FFF2-40B4-BE49-F238E27FC236}">
                <a16:creationId xmlns:a16="http://schemas.microsoft.com/office/drawing/2014/main" id="{BC978246-3D3D-44E6-9EC0-9799BB252A3F}"/>
              </a:ext>
            </a:extLst>
          </p:cNvPr>
          <p:cNvSpPr/>
          <p:nvPr/>
        </p:nvSpPr>
        <p:spPr bwMode="auto">
          <a:xfrm>
            <a:off x="5661402" y="4603237"/>
            <a:ext cx="765417" cy="1712606"/>
          </a:xfrm>
          <a:prstGeom prst="rect">
            <a:avLst/>
          </a:prstGeom>
          <a:noFill/>
          <a:ln w="28575" cap="flat" cmpd="sng" algn="ctr">
            <a:solidFill>
              <a:srgbClr val="002060"/>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885"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7" name="Oval 56">
            <a:extLst>
              <a:ext uri="{FF2B5EF4-FFF2-40B4-BE49-F238E27FC236}">
                <a16:creationId xmlns:a16="http://schemas.microsoft.com/office/drawing/2014/main" id="{3AADC17F-703E-4057-B1C2-5AE8879C8C7E}"/>
              </a:ext>
            </a:extLst>
          </p:cNvPr>
          <p:cNvSpPr/>
          <p:nvPr/>
        </p:nvSpPr>
        <p:spPr bwMode="auto">
          <a:xfrm>
            <a:off x="5878928" y="6315843"/>
            <a:ext cx="294103" cy="283610"/>
          </a:xfrm>
          <a:prstGeom prst="ellipse">
            <a:avLst/>
          </a:prstGeom>
          <a:solidFill>
            <a:srgbClr val="002060"/>
          </a:solidFill>
          <a:ln w="9525" cap="flat" cmpd="sng" algn="ctr">
            <a:solidFill>
              <a:srgbClr val="002060"/>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3885" rtl="0" eaLnBrk="1" fontAlgn="base" latinLnBrk="0" hangingPunct="1">
              <a:lnSpc>
                <a:spcPct val="90000"/>
              </a:lnSpc>
              <a:spcBef>
                <a:spcPct val="0"/>
              </a:spcBef>
              <a:spcAft>
                <a:spcPct val="0"/>
              </a:spcAft>
              <a:buClrTx/>
              <a:buSzTx/>
              <a:buFontTx/>
              <a:buNone/>
              <a:tabLst/>
              <a:defRPr/>
            </a:pPr>
            <a:r>
              <a:rPr kumimoji="0" lang="en-US" sz="1961" b="0" i="0" u="none" strike="noStrike" kern="0" cap="none" spc="0" normalizeH="0" baseline="0" noProof="0">
                <a:ln>
                  <a:noFill/>
                </a:ln>
                <a:solidFill>
                  <a:schemeClr val="bg1"/>
                </a:solidFill>
                <a:effectLst/>
                <a:uLnTx/>
                <a:uFillTx/>
                <a:latin typeface="Segoe UI"/>
                <a:ea typeface="Segoe UI" pitchFamily="34" charset="0"/>
                <a:cs typeface="Segoe UI" pitchFamily="34" charset="0"/>
              </a:rPr>
              <a:t>1</a:t>
            </a:r>
          </a:p>
        </p:txBody>
      </p:sp>
      <p:sp>
        <p:nvSpPr>
          <p:cNvPr id="58" name="TextBox 57">
            <a:extLst>
              <a:ext uri="{FF2B5EF4-FFF2-40B4-BE49-F238E27FC236}">
                <a16:creationId xmlns:a16="http://schemas.microsoft.com/office/drawing/2014/main" id="{7E500C93-DB71-46FE-854D-D841BE6B2081}"/>
              </a:ext>
            </a:extLst>
          </p:cNvPr>
          <p:cNvSpPr txBox="1"/>
          <p:nvPr/>
        </p:nvSpPr>
        <p:spPr>
          <a:xfrm>
            <a:off x="9220930" y="2155955"/>
            <a:ext cx="2800177" cy="84575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bg1"/>
                </a:solidFill>
                <a:effectLst/>
                <a:uLnTx/>
                <a:uFillTx/>
                <a:latin typeface="+mj-lt"/>
                <a:ea typeface="+mn-ea"/>
                <a:cs typeface="Segoe UI Light" panose="020B0502040204020203" pitchFamily="34" charset="0"/>
              </a:rPr>
              <a:t>(*) ASCS : ABAP SAP Central Services – </a:t>
            </a:r>
            <a:br>
              <a:rPr kumimoji="0" lang="en-US" sz="1200" b="0" i="0" u="none" strike="noStrike" kern="1200" cap="none" spc="0" normalizeH="0" baseline="0" noProof="0" dirty="0">
                <a:ln>
                  <a:noFill/>
                </a:ln>
                <a:solidFill>
                  <a:schemeClr val="bg1"/>
                </a:solidFill>
                <a:effectLst/>
                <a:uLnTx/>
                <a:uFillTx/>
                <a:latin typeface="+mj-lt"/>
                <a:ea typeface="+mn-ea"/>
                <a:cs typeface="Segoe UI Light" panose="020B0502040204020203" pitchFamily="34" charset="0"/>
              </a:rPr>
            </a:br>
            <a:r>
              <a:rPr kumimoji="0" lang="en-US" sz="1200" b="0" i="0" u="none" strike="noStrike" kern="1200" cap="none" spc="0" normalizeH="0" baseline="0" noProof="0" dirty="0">
                <a:ln>
                  <a:noFill/>
                </a:ln>
                <a:solidFill>
                  <a:schemeClr val="bg1"/>
                </a:solidFill>
                <a:effectLst/>
                <a:uLnTx/>
                <a:uFillTx/>
                <a:latin typeface="+mj-lt"/>
                <a:ea typeface="+mn-ea"/>
                <a:cs typeface="Segoe UI Light" panose="020B0502040204020203" pitchFamily="34" charset="0"/>
              </a:rPr>
              <a:t>part of SAP application servers running message/enqueue service,  which is a single point of failure (SPOF)</a:t>
            </a:r>
          </a:p>
        </p:txBody>
      </p:sp>
      <p:sp>
        <p:nvSpPr>
          <p:cNvPr id="60" name="Rectangle 59">
            <a:extLst>
              <a:ext uri="{FF2B5EF4-FFF2-40B4-BE49-F238E27FC236}">
                <a16:creationId xmlns:a16="http://schemas.microsoft.com/office/drawing/2014/main" id="{7E54D8A6-57B3-4F5C-AA54-E3A81D448959}"/>
              </a:ext>
            </a:extLst>
          </p:cNvPr>
          <p:cNvSpPr/>
          <p:nvPr/>
        </p:nvSpPr>
        <p:spPr bwMode="auto">
          <a:xfrm>
            <a:off x="4318098" y="4592221"/>
            <a:ext cx="1288799" cy="516963"/>
          </a:xfrm>
          <a:prstGeom prst="rect">
            <a:avLst/>
          </a:prstGeom>
          <a:noFill/>
          <a:ln w="28575" cap="flat" cmpd="sng" algn="ctr">
            <a:solidFill>
              <a:srgbClr val="002060"/>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885"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1" name="Oval 60">
            <a:extLst>
              <a:ext uri="{FF2B5EF4-FFF2-40B4-BE49-F238E27FC236}">
                <a16:creationId xmlns:a16="http://schemas.microsoft.com/office/drawing/2014/main" id="{29004521-35F1-4999-B7C9-5097774C593D}"/>
              </a:ext>
            </a:extLst>
          </p:cNvPr>
          <p:cNvSpPr/>
          <p:nvPr/>
        </p:nvSpPr>
        <p:spPr bwMode="auto">
          <a:xfrm>
            <a:off x="4606664" y="4176021"/>
            <a:ext cx="294103" cy="283610"/>
          </a:xfrm>
          <a:prstGeom prst="ellipse">
            <a:avLst/>
          </a:prstGeom>
          <a:solidFill>
            <a:srgbClr val="002060"/>
          </a:solidFill>
          <a:ln w="9525" cap="flat" cmpd="sng" algn="ctr">
            <a:solidFill>
              <a:srgbClr val="002060"/>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3885" rtl="0" eaLnBrk="1" fontAlgn="base" latinLnBrk="0" hangingPunct="1">
              <a:lnSpc>
                <a:spcPct val="90000"/>
              </a:lnSpc>
              <a:spcBef>
                <a:spcPct val="0"/>
              </a:spcBef>
              <a:spcAft>
                <a:spcPct val="0"/>
              </a:spcAft>
              <a:buClrTx/>
              <a:buSzTx/>
              <a:buFontTx/>
              <a:buNone/>
              <a:tabLst/>
              <a:defRPr/>
            </a:pPr>
            <a:r>
              <a:rPr kumimoji="0" lang="en-US" sz="1961" b="0" i="0" u="none" strike="noStrike" kern="0" cap="none" spc="0" normalizeH="0" baseline="0" noProof="0" dirty="0">
                <a:ln>
                  <a:noFill/>
                </a:ln>
                <a:solidFill>
                  <a:schemeClr val="bg1"/>
                </a:solidFill>
                <a:effectLst/>
                <a:uLnTx/>
                <a:uFillTx/>
                <a:latin typeface="Segoe UI"/>
                <a:ea typeface="Segoe UI" pitchFamily="34" charset="0"/>
                <a:cs typeface="Segoe UI" pitchFamily="34" charset="0"/>
              </a:rPr>
              <a:t>3</a:t>
            </a:r>
          </a:p>
        </p:txBody>
      </p:sp>
      <p:sp>
        <p:nvSpPr>
          <p:cNvPr id="28" name="Title 1">
            <a:extLst>
              <a:ext uri="{FF2B5EF4-FFF2-40B4-BE49-F238E27FC236}">
                <a16:creationId xmlns:a16="http://schemas.microsoft.com/office/drawing/2014/main" id="{5E5236F0-9A51-495E-BE5E-74AD462BF72C}"/>
              </a:ext>
            </a:extLst>
          </p:cNvPr>
          <p:cNvSpPr txBox="1">
            <a:spLocks/>
          </p:cNvSpPr>
          <p:nvPr/>
        </p:nvSpPr>
        <p:spPr>
          <a:xfrm>
            <a:off x="268934" y="155219"/>
            <a:ext cx="11494682" cy="1412428"/>
          </a:xfrm>
          <a:prstGeom prst="rect">
            <a:avLst/>
          </a:prstGeom>
        </p:spPr>
        <p:txBody>
          <a:bodyPr/>
          <a:lstStyle>
            <a:lvl1pPr algn="l" defTabSz="685710" rtl="0" eaLnBrk="1" latinLnBrk="0" hangingPunct="1">
              <a:lnSpc>
                <a:spcPct val="90000"/>
              </a:lnSpc>
              <a:spcBef>
                <a:spcPct val="0"/>
              </a:spcBef>
              <a:buNone/>
              <a:defRPr lang="en-US" sz="3970"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400" dirty="0">
                <a:solidFill>
                  <a:schemeClr val="bg1"/>
                </a:solidFill>
              </a:rPr>
              <a:t>How to size SAP on Azure VM</a:t>
            </a:r>
            <a:br>
              <a:rPr lang="en-US" sz="4400" dirty="0">
                <a:solidFill>
                  <a:schemeClr val="bg1"/>
                </a:solidFill>
              </a:rPr>
            </a:br>
            <a:endParaRPr lang="en-US" sz="4400" dirty="0">
              <a:solidFill>
                <a:schemeClr val="bg1"/>
              </a:solidFill>
            </a:endParaRPr>
          </a:p>
        </p:txBody>
      </p:sp>
    </p:spTree>
    <p:extLst>
      <p:ext uri="{BB962C8B-B14F-4D97-AF65-F5344CB8AC3E}">
        <p14:creationId xmlns:p14="http://schemas.microsoft.com/office/powerpoint/2010/main" val="5715541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1000"/>
                                        <p:tgtEl>
                                          <p:spTgt spid="39"/>
                                        </p:tgtEl>
                                      </p:cBhvr>
                                    </p:animEffect>
                                    <p:anim calcmode="lin" valueType="num">
                                      <p:cBhvr>
                                        <p:cTn id="8" dur="1000" fill="hold"/>
                                        <p:tgtEl>
                                          <p:spTgt spid="39"/>
                                        </p:tgtEl>
                                        <p:attrNameLst>
                                          <p:attrName>ppt_x</p:attrName>
                                        </p:attrNameLst>
                                      </p:cBhvr>
                                      <p:tavLst>
                                        <p:tav tm="0">
                                          <p:val>
                                            <p:strVal val="#ppt_x"/>
                                          </p:val>
                                        </p:tav>
                                        <p:tav tm="100000">
                                          <p:val>
                                            <p:strVal val="#ppt_x"/>
                                          </p:val>
                                        </p:tav>
                                      </p:tavLst>
                                    </p:anim>
                                    <p:anim calcmode="lin" valueType="num">
                                      <p:cBhvr>
                                        <p:cTn id="9" dur="1000" fill="hold"/>
                                        <p:tgtEl>
                                          <p:spTgt spid="39"/>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7"/>
                                        </p:tgtEl>
                                        <p:attrNameLst>
                                          <p:attrName>style.visibility</p:attrName>
                                        </p:attrNameLst>
                                      </p:cBhvr>
                                      <p:to>
                                        <p:strVal val="visible"/>
                                      </p:to>
                                    </p:set>
                                    <p:animEffect transition="in" filter="fade">
                                      <p:cBhvr>
                                        <p:cTn id="12" dur="1000"/>
                                        <p:tgtEl>
                                          <p:spTgt spid="37"/>
                                        </p:tgtEl>
                                      </p:cBhvr>
                                    </p:animEffect>
                                    <p:anim calcmode="lin" valueType="num">
                                      <p:cBhvr>
                                        <p:cTn id="13" dur="1000" fill="hold"/>
                                        <p:tgtEl>
                                          <p:spTgt spid="37"/>
                                        </p:tgtEl>
                                        <p:attrNameLst>
                                          <p:attrName>ppt_x</p:attrName>
                                        </p:attrNameLst>
                                      </p:cBhvr>
                                      <p:tavLst>
                                        <p:tav tm="0">
                                          <p:val>
                                            <p:strVal val="#ppt_x"/>
                                          </p:val>
                                        </p:tav>
                                        <p:tav tm="100000">
                                          <p:val>
                                            <p:strVal val="#ppt_x"/>
                                          </p:val>
                                        </p:tav>
                                      </p:tavLst>
                                    </p:anim>
                                    <p:anim calcmode="lin" valueType="num">
                                      <p:cBhvr>
                                        <p:cTn id="14" dur="1000" fill="hold"/>
                                        <p:tgtEl>
                                          <p:spTgt spid="37"/>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50"/>
                                        </p:tgtEl>
                                        <p:attrNameLst>
                                          <p:attrName>style.visibility</p:attrName>
                                        </p:attrNameLst>
                                      </p:cBhvr>
                                      <p:to>
                                        <p:strVal val="visible"/>
                                      </p:to>
                                    </p:set>
                                    <p:animEffect transition="in" filter="fade">
                                      <p:cBhvr>
                                        <p:cTn id="19" dur="1000"/>
                                        <p:tgtEl>
                                          <p:spTgt spid="50"/>
                                        </p:tgtEl>
                                      </p:cBhvr>
                                    </p:animEffect>
                                    <p:anim calcmode="lin" valueType="num">
                                      <p:cBhvr>
                                        <p:cTn id="20" dur="1000" fill="hold"/>
                                        <p:tgtEl>
                                          <p:spTgt spid="50"/>
                                        </p:tgtEl>
                                        <p:attrNameLst>
                                          <p:attrName>ppt_x</p:attrName>
                                        </p:attrNameLst>
                                      </p:cBhvr>
                                      <p:tavLst>
                                        <p:tav tm="0">
                                          <p:val>
                                            <p:strVal val="#ppt_x"/>
                                          </p:val>
                                        </p:tav>
                                        <p:tav tm="100000">
                                          <p:val>
                                            <p:strVal val="#ppt_x"/>
                                          </p:val>
                                        </p:tav>
                                      </p:tavLst>
                                    </p:anim>
                                    <p:anim calcmode="lin" valueType="num">
                                      <p:cBhvr>
                                        <p:cTn id="21" dur="1000" fill="hold"/>
                                        <p:tgtEl>
                                          <p:spTgt spid="50"/>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54"/>
                                        </p:tgtEl>
                                        <p:attrNameLst>
                                          <p:attrName>style.visibility</p:attrName>
                                        </p:attrNameLst>
                                      </p:cBhvr>
                                      <p:to>
                                        <p:strVal val="visible"/>
                                      </p:to>
                                    </p:set>
                                    <p:animEffect transition="in" filter="fade">
                                      <p:cBhvr>
                                        <p:cTn id="24" dur="1000"/>
                                        <p:tgtEl>
                                          <p:spTgt spid="54"/>
                                        </p:tgtEl>
                                      </p:cBhvr>
                                    </p:animEffect>
                                    <p:anim calcmode="lin" valueType="num">
                                      <p:cBhvr>
                                        <p:cTn id="25" dur="1000" fill="hold"/>
                                        <p:tgtEl>
                                          <p:spTgt spid="54"/>
                                        </p:tgtEl>
                                        <p:attrNameLst>
                                          <p:attrName>ppt_x</p:attrName>
                                        </p:attrNameLst>
                                      </p:cBhvr>
                                      <p:tavLst>
                                        <p:tav tm="0">
                                          <p:val>
                                            <p:strVal val="#ppt_x"/>
                                          </p:val>
                                        </p:tav>
                                        <p:tav tm="100000">
                                          <p:val>
                                            <p:strVal val="#ppt_x"/>
                                          </p:val>
                                        </p:tav>
                                      </p:tavLst>
                                    </p:anim>
                                    <p:anim calcmode="lin" valueType="num">
                                      <p:cBhvr>
                                        <p:cTn id="26" dur="1000" fill="hold"/>
                                        <p:tgtEl>
                                          <p:spTgt spid="54"/>
                                        </p:tgtEl>
                                        <p:attrNameLst>
                                          <p:attrName>ppt_y</p:attrName>
                                        </p:attrNameLst>
                                      </p:cBhvr>
                                      <p:tavLst>
                                        <p:tav tm="0">
                                          <p:val>
                                            <p:strVal val="#ppt_y+.1"/>
                                          </p:val>
                                        </p:tav>
                                        <p:tav tm="100000">
                                          <p:val>
                                            <p:strVal val="#ppt_y"/>
                                          </p:val>
                                        </p:tav>
                                      </p:tavLst>
                                    </p:anim>
                                  </p:childTnLst>
                                </p:cTn>
                              </p:par>
                            </p:childTnLst>
                          </p:cTn>
                        </p:par>
                        <p:par>
                          <p:cTn id="27" fill="hold">
                            <p:stCondLst>
                              <p:cond delay="1000"/>
                            </p:stCondLst>
                            <p:childTnLst>
                              <p:par>
                                <p:cTn id="28" presetID="42" presetClass="entr" presetSubtype="0" fill="hold" grpId="0" nodeType="afterEffect">
                                  <p:stCondLst>
                                    <p:cond delay="0"/>
                                  </p:stCondLst>
                                  <p:childTnLst>
                                    <p:set>
                                      <p:cBhvr>
                                        <p:cTn id="29" dur="1" fill="hold">
                                          <p:stCondLst>
                                            <p:cond delay="0"/>
                                          </p:stCondLst>
                                        </p:cTn>
                                        <p:tgtEl>
                                          <p:spTgt spid="58"/>
                                        </p:tgtEl>
                                        <p:attrNameLst>
                                          <p:attrName>style.visibility</p:attrName>
                                        </p:attrNameLst>
                                      </p:cBhvr>
                                      <p:to>
                                        <p:strVal val="visible"/>
                                      </p:to>
                                    </p:set>
                                    <p:animEffect transition="in" filter="fade">
                                      <p:cBhvr>
                                        <p:cTn id="30" dur="1000"/>
                                        <p:tgtEl>
                                          <p:spTgt spid="58"/>
                                        </p:tgtEl>
                                      </p:cBhvr>
                                    </p:animEffect>
                                    <p:anim calcmode="lin" valueType="num">
                                      <p:cBhvr>
                                        <p:cTn id="31" dur="1000" fill="hold"/>
                                        <p:tgtEl>
                                          <p:spTgt spid="58"/>
                                        </p:tgtEl>
                                        <p:attrNameLst>
                                          <p:attrName>ppt_x</p:attrName>
                                        </p:attrNameLst>
                                      </p:cBhvr>
                                      <p:tavLst>
                                        <p:tav tm="0">
                                          <p:val>
                                            <p:strVal val="#ppt_x"/>
                                          </p:val>
                                        </p:tav>
                                        <p:tav tm="100000">
                                          <p:val>
                                            <p:strVal val="#ppt_x"/>
                                          </p:val>
                                        </p:tav>
                                      </p:tavLst>
                                    </p:anim>
                                    <p:anim calcmode="lin" valueType="num">
                                      <p:cBhvr>
                                        <p:cTn id="32" dur="1000" fill="hold"/>
                                        <p:tgtEl>
                                          <p:spTgt spid="58"/>
                                        </p:tgtEl>
                                        <p:attrNameLst>
                                          <p:attrName>ppt_y</p:attrName>
                                        </p:attrNameLst>
                                      </p:cBhvr>
                                      <p:tavLst>
                                        <p:tav tm="0">
                                          <p:val>
                                            <p:strVal val="#ppt_y+.1"/>
                                          </p:val>
                                        </p:tav>
                                        <p:tav tm="100000">
                                          <p:val>
                                            <p:strVal val="#ppt_y"/>
                                          </p:val>
                                        </p:tav>
                                      </p:tavLst>
                                    </p:anim>
                                  </p:childTnLst>
                                </p:cTn>
                              </p:par>
                            </p:childTnLst>
                          </p:cTn>
                        </p:par>
                        <p:par>
                          <p:cTn id="33" fill="hold">
                            <p:stCondLst>
                              <p:cond delay="2000"/>
                            </p:stCondLst>
                            <p:childTnLst>
                              <p:par>
                                <p:cTn id="34" presetID="42" presetClass="entr" presetSubtype="0" fill="hold" grpId="0" nodeType="afterEffect">
                                  <p:stCondLst>
                                    <p:cond delay="0"/>
                                  </p:stCondLst>
                                  <p:childTnLst>
                                    <p:set>
                                      <p:cBhvr>
                                        <p:cTn id="35" dur="1" fill="hold">
                                          <p:stCondLst>
                                            <p:cond delay="0"/>
                                          </p:stCondLst>
                                        </p:cTn>
                                        <p:tgtEl>
                                          <p:spTgt spid="41"/>
                                        </p:tgtEl>
                                        <p:attrNameLst>
                                          <p:attrName>style.visibility</p:attrName>
                                        </p:attrNameLst>
                                      </p:cBhvr>
                                      <p:to>
                                        <p:strVal val="visible"/>
                                      </p:to>
                                    </p:set>
                                    <p:animEffect transition="in" filter="fade">
                                      <p:cBhvr>
                                        <p:cTn id="36" dur="1000"/>
                                        <p:tgtEl>
                                          <p:spTgt spid="41"/>
                                        </p:tgtEl>
                                      </p:cBhvr>
                                    </p:animEffect>
                                    <p:anim calcmode="lin" valueType="num">
                                      <p:cBhvr>
                                        <p:cTn id="37" dur="1000" fill="hold"/>
                                        <p:tgtEl>
                                          <p:spTgt spid="41"/>
                                        </p:tgtEl>
                                        <p:attrNameLst>
                                          <p:attrName>ppt_x</p:attrName>
                                        </p:attrNameLst>
                                      </p:cBhvr>
                                      <p:tavLst>
                                        <p:tav tm="0">
                                          <p:val>
                                            <p:strVal val="#ppt_x"/>
                                          </p:val>
                                        </p:tav>
                                        <p:tav tm="100000">
                                          <p:val>
                                            <p:strVal val="#ppt_x"/>
                                          </p:val>
                                        </p:tav>
                                      </p:tavLst>
                                    </p:anim>
                                    <p:anim calcmode="lin" valueType="num">
                                      <p:cBhvr>
                                        <p:cTn id="38" dur="1000" fill="hold"/>
                                        <p:tgtEl>
                                          <p:spTgt spid="41"/>
                                        </p:tgtEl>
                                        <p:attrNameLst>
                                          <p:attrName>ppt_y</p:attrName>
                                        </p:attrNameLst>
                                      </p:cBhvr>
                                      <p:tavLst>
                                        <p:tav tm="0">
                                          <p:val>
                                            <p:strVal val="#ppt_y+.1"/>
                                          </p:val>
                                        </p:tav>
                                        <p:tav tm="100000">
                                          <p:val>
                                            <p:strVal val="#ppt_y"/>
                                          </p:val>
                                        </p:tav>
                                      </p:tavLst>
                                    </p:anim>
                                  </p:childTnLst>
                                </p:cTn>
                              </p:par>
                              <p:par>
                                <p:cTn id="39" presetID="42" presetClass="entr" presetSubtype="0" fill="hold" grpId="0" nodeType="withEffect">
                                  <p:stCondLst>
                                    <p:cond delay="0"/>
                                  </p:stCondLst>
                                  <p:childTnLst>
                                    <p:set>
                                      <p:cBhvr>
                                        <p:cTn id="40" dur="1" fill="hold">
                                          <p:stCondLst>
                                            <p:cond delay="0"/>
                                          </p:stCondLst>
                                        </p:cTn>
                                        <p:tgtEl>
                                          <p:spTgt spid="42"/>
                                        </p:tgtEl>
                                        <p:attrNameLst>
                                          <p:attrName>style.visibility</p:attrName>
                                        </p:attrNameLst>
                                      </p:cBhvr>
                                      <p:to>
                                        <p:strVal val="visible"/>
                                      </p:to>
                                    </p:set>
                                    <p:animEffect transition="in" filter="fade">
                                      <p:cBhvr>
                                        <p:cTn id="41" dur="1000"/>
                                        <p:tgtEl>
                                          <p:spTgt spid="42"/>
                                        </p:tgtEl>
                                      </p:cBhvr>
                                    </p:animEffect>
                                    <p:anim calcmode="lin" valueType="num">
                                      <p:cBhvr>
                                        <p:cTn id="42" dur="1000" fill="hold"/>
                                        <p:tgtEl>
                                          <p:spTgt spid="42"/>
                                        </p:tgtEl>
                                        <p:attrNameLst>
                                          <p:attrName>ppt_x</p:attrName>
                                        </p:attrNameLst>
                                      </p:cBhvr>
                                      <p:tavLst>
                                        <p:tav tm="0">
                                          <p:val>
                                            <p:strVal val="#ppt_x"/>
                                          </p:val>
                                        </p:tav>
                                        <p:tav tm="100000">
                                          <p:val>
                                            <p:strVal val="#ppt_x"/>
                                          </p:val>
                                        </p:tav>
                                      </p:tavLst>
                                    </p:anim>
                                    <p:anim calcmode="lin" valueType="num">
                                      <p:cBhvr>
                                        <p:cTn id="43" dur="1000" fill="hold"/>
                                        <p:tgtEl>
                                          <p:spTgt spid="42"/>
                                        </p:tgtEl>
                                        <p:attrNameLst>
                                          <p:attrName>ppt_y</p:attrName>
                                        </p:attrNameLst>
                                      </p:cBhvr>
                                      <p:tavLst>
                                        <p:tav tm="0">
                                          <p:val>
                                            <p:strVal val="#ppt_y+.1"/>
                                          </p:val>
                                        </p:tav>
                                        <p:tav tm="100000">
                                          <p:val>
                                            <p:strVal val="#ppt_y"/>
                                          </p:val>
                                        </p:tav>
                                      </p:tavLst>
                                    </p:anim>
                                  </p:childTnLst>
                                </p:cTn>
                              </p:par>
                              <p:par>
                                <p:cTn id="44" presetID="42" presetClass="entr" presetSubtype="0" fill="hold" grpId="0" nodeType="withEffect">
                                  <p:stCondLst>
                                    <p:cond delay="0"/>
                                  </p:stCondLst>
                                  <p:childTnLst>
                                    <p:set>
                                      <p:cBhvr>
                                        <p:cTn id="45" dur="1" fill="hold">
                                          <p:stCondLst>
                                            <p:cond delay="0"/>
                                          </p:stCondLst>
                                        </p:cTn>
                                        <p:tgtEl>
                                          <p:spTgt spid="56"/>
                                        </p:tgtEl>
                                        <p:attrNameLst>
                                          <p:attrName>style.visibility</p:attrName>
                                        </p:attrNameLst>
                                      </p:cBhvr>
                                      <p:to>
                                        <p:strVal val="visible"/>
                                      </p:to>
                                    </p:set>
                                    <p:animEffect transition="in" filter="fade">
                                      <p:cBhvr>
                                        <p:cTn id="46" dur="1000"/>
                                        <p:tgtEl>
                                          <p:spTgt spid="56"/>
                                        </p:tgtEl>
                                      </p:cBhvr>
                                    </p:animEffect>
                                    <p:anim calcmode="lin" valueType="num">
                                      <p:cBhvr>
                                        <p:cTn id="47" dur="1000" fill="hold"/>
                                        <p:tgtEl>
                                          <p:spTgt spid="56"/>
                                        </p:tgtEl>
                                        <p:attrNameLst>
                                          <p:attrName>ppt_x</p:attrName>
                                        </p:attrNameLst>
                                      </p:cBhvr>
                                      <p:tavLst>
                                        <p:tav tm="0">
                                          <p:val>
                                            <p:strVal val="#ppt_x"/>
                                          </p:val>
                                        </p:tav>
                                        <p:tav tm="100000">
                                          <p:val>
                                            <p:strVal val="#ppt_x"/>
                                          </p:val>
                                        </p:tav>
                                      </p:tavLst>
                                    </p:anim>
                                    <p:anim calcmode="lin" valueType="num">
                                      <p:cBhvr>
                                        <p:cTn id="48" dur="1000" fill="hold"/>
                                        <p:tgtEl>
                                          <p:spTgt spid="56"/>
                                        </p:tgtEl>
                                        <p:attrNameLst>
                                          <p:attrName>ppt_y</p:attrName>
                                        </p:attrNameLst>
                                      </p:cBhvr>
                                      <p:tavLst>
                                        <p:tav tm="0">
                                          <p:val>
                                            <p:strVal val="#ppt_y+.1"/>
                                          </p:val>
                                        </p:tav>
                                        <p:tav tm="100000">
                                          <p:val>
                                            <p:strVal val="#ppt_y"/>
                                          </p:val>
                                        </p:tav>
                                      </p:tavLst>
                                    </p:anim>
                                  </p:childTnLst>
                                </p:cTn>
                              </p:par>
                              <p:par>
                                <p:cTn id="49" presetID="42" presetClass="entr" presetSubtype="0" fill="hold" grpId="0" nodeType="withEffect">
                                  <p:stCondLst>
                                    <p:cond delay="0"/>
                                  </p:stCondLst>
                                  <p:childTnLst>
                                    <p:set>
                                      <p:cBhvr>
                                        <p:cTn id="50" dur="1" fill="hold">
                                          <p:stCondLst>
                                            <p:cond delay="0"/>
                                          </p:stCondLst>
                                        </p:cTn>
                                        <p:tgtEl>
                                          <p:spTgt spid="57"/>
                                        </p:tgtEl>
                                        <p:attrNameLst>
                                          <p:attrName>style.visibility</p:attrName>
                                        </p:attrNameLst>
                                      </p:cBhvr>
                                      <p:to>
                                        <p:strVal val="visible"/>
                                      </p:to>
                                    </p:set>
                                    <p:animEffect transition="in" filter="fade">
                                      <p:cBhvr>
                                        <p:cTn id="51" dur="1000"/>
                                        <p:tgtEl>
                                          <p:spTgt spid="57"/>
                                        </p:tgtEl>
                                      </p:cBhvr>
                                    </p:animEffect>
                                    <p:anim calcmode="lin" valueType="num">
                                      <p:cBhvr>
                                        <p:cTn id="52" dur="1000" fill="hold"/>
                                        <p:tgtEl>
                                          <p:spTgt spid="57"/>
                                        </p:tgtEl>
                                        <p:attrNameLst>
                                          <p:attrName>ppt_x</p:attrName>
                                        </p:attrNameLst>
                                      </p:cBhvr>
                                      <p:tavLst>
                                        <p:tav tm="0">
                                          <p:val>
                                            <p:strVal val="#ppt_x"/>
                                          </p:val>
                                        </p:tav>
                                        <p:tav tm="100000">
                                          <p:val>
                                            <p:strVal val="#ppt_x"/>
                                          </p:val>
                                        </p:tav>
                                      </p:tavLst>
                                    </p:anim>
                                    <p:anim calcmode="lin" valueType="num">
                                      <p:cBhvr>
                                        <p:cTn id="53" dur="1000" fill="hold"/>
                                        <p:tgtEl>
                                          <p:spTgt spid="57"/>
                                        </p:tgtEl>
                                        <p:attrNameLst>
                                          <p:attrName>ppt_y</p:attrName>
                                        </p:attrNameLst>
                                      </p:cBhvr>
                                      <p:tavLst>
                                        <p:tav tm="0">
                                          <p:val>
                                            <p:strVal val="#ppt_y+.1"/>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42" presetClass="entr" presetSubtype="0" fill="hold" grpId="0" nodeType="clickEffect">
                                  <p:stCondLst>
                                    <p:cond delay="0"/>
                                  </p:stCondLst>
                                  <p:childTnLst>
                                    <p:set>
                                      <p:cBhvr>
                                        <p:cTn id="57" dur="1" fill="hold">
                                          <p:stCondLst>
                                            <p:cond delay="0"/>
                                          </p:stCondLst>
                                        </p:cTn>
                                        <p:tgtEl>
                                          <p:spTgt spid="51"/>
                                        </p:tgtEl>
                                        <p:attrNameLst>
                                          <p:attrName>style.visibility</p:attrName>
                                        </p:attrNameLst>
                                      </p:cBhvr>
                                      <p:to>
                                        <p:strVal val="visible"/>
                                      </p:to>
                                    </p:set>
                                    <p:animEffect transition="in" filter="fade">
                                      <p:cBhvr>
                                        <p:cTn id="58" dur="1000"/>
                                        <p:tgtEl>
                                          <p:spTgt spid="51"/>
                                        </p:tgtEl>
                                      </p:cBhvr>
                                    </p:animEffect>
                                    <p:anim calcmode="lin" valueType="num">
                                      <p:cBhvr>
                                        <p:cTn id="59" dur="1000" fill="hold"/>
                                        <p:tgtEl>
                                          <p:spTgt spid="51"/>
                                        </p:tgtEl>
                                        <p:attrNameLst>
                                          <p:attrName>ppt_x</p:attrName>
                                        </p:attrNameLst>
                                      </p:cBhvr>
                                      <p:tavLst>
                                        <p:tav tm="0">
                                          <p:val>
                                            <p:strVal val="#ppt_x"/>
                                          </p:val>
                                        </p:tav>
                                        <p:tav tm="100000">
                                          <p:val>
                                            <p:strVal val="#ppt_x"/>
                                          </p:val>
                                        </p:tav>
                                      </p:tavLst>
                                    </p:anim>
                                    <p:anim calcmode="lin" valueType="num">
                                      <p:cBhvr>
                                        <p:cTn id="60" dur="1000" fill="hold"/>
                                        <p:tgtEl>
                                          <p:spTgt spid="51"/>
                                        </p:tgtEl>
                                        <p:attrNameLst>
                                          <p:attrName>ppt_y</p:attrName>
                                        </p:attrNameLst>
                                      </p:cBhvr>
                                      <p:tavLst>
                                        <p:tav tm="0">
                                          <p:val>
                                            <p:strVal val="#ppt_y+.1"/>
                                          </p:val>
                                        </p:tav>
                                        <p:tav tm="100000">
                                          <p:val>
                                            <p:strVal val="#ppt_y"/>
                                          </p:val>
                                        </p:tav>
                                      </p:tavLst>
                                    </p:anim>
                                  </p:childTnLst>
                                </p:cTn>
                              </p:par>
                              <p:par>
                                <p:cTn id="61" presetID="42" presetClass="entr" presetSubtype="0" fill="hold" grpId="0" nodeType="withEffect">
                                  <p:stCondLst>
                                    <p:cond delay="0"/>
                                  </p:stCondLst>
                                  <p:childTnLst>
                                    <p:set>
                                      <p:cBhvr>
                                        <p:cTn id="62" dur="1" fill="hold">
                                          <p:stCondLst>
                                            <p:cond delay="0"/>
                                          </p:stCondLst>
                                        </p:cTn>
                                        <p:tgtEl>
                                          <p:spTgt spid="55"/>
                                        </p:tgtEl>
                                        <p:attrNameLst>
                                          <p:attrName>style.visibility</p:attrName>
                                        </p:attrNameLst>
                                      </p:cBhvr>
                                      <p:to>
                                        <p:strVal val="visible"/>
                                      </p:to>
                                    </p:set>
                                    <p:animEffect transition="in" filter="fade">
                                      <p:cBhvr>
                                        <p:cTn id="63" dur="1000"/>
                                        <p:tgtEl>
                                          <p:spTgt spid="55"/>
                                        </p:tgtEl>
                                      </p:cBhvr>
                                    </p:animEffect>
                                    <p:anim calcmode="lin" valueType="num">
                                      <p:cBhvr>
                                        <p:cTn id="64" dur="1000" fill="hold"/>
                                        <p:tgtEl>
                                          <p:spTgt spid="55"/>
                                        </p:tgtEl>
                                        <p:attrNameLst>
                                          <p:attrName>ppt_x</p:attrName>
                                        </p:attrNameLst>
                                      </p:cBhvr>
                                      <p:tavLst>
                                        <p:tav tm="0">
                                          <p:val>
                                            <p:strVal val="#ppt_x"/>
                                          </p:val>
                                        </p:tav>
                                        <p:tav tm="100000">
                                          <p:val>
                                            <p:strVal val="#ppt_x"/>
                                          </p:val>
                                        </p:tav>
                                      </p:tavLst>
                                    </p:anim>
                                    <p:anim calcmode="lin" valueType="num">
                                      <p:cBhvr>
                                        <p:cTn id="65" dur="1000" fill="hold"/>
                                        <p:tgtEl>
                                          <p:spTgt spid="55"/>
                                        </p:tgtEl>
                                        <p:attrNameLst>
                                          <p:attrName>ppt_y</p:attrName>
                                        </p:attrNameLst>
                                      </p:cBhvr>
                                      <p:tavLst>
                                        <p:tav tm="0">
                                          <p:val>
                                            <p:strVal val="#ppt_y+.1"/>
                                          </p:val>
                                        </p:tav>
                                        <p:tav tm="100000">
                                          <p:val>
                                            <p:strVal val="#ppt_y"/>
                                          </p:val>
                                        </p:tav>
                                      </p:tavLst>
                                    </p:anim>
                                  </p:childTnLst>
                                </p:cTn>
                              </p:par>
                            </p:childTnLst>
                          </p:cTn>
                        </p:par>
                        <p:par>
                          <p:cTn id="66" fill="hold">
                            <p:stCondLst>
                              <p:cond delay="1000"/>
                            </p:stCondLst>
                            <p:childTnLst>
                              <p:par>
                                <p:cTn id="67" presetID="42" presetClass="entr" presetSubtype="0" fill="hold" grpId="0" nodeType="afterEffect">
                                  <p:stCondLst>
                                    <p:cond delay="0"/>
                                  </p:stCondLst>
                                  <p:childTnLst>
                                    <p:set>
                                      <p:cBhvr>
                                        <p:cTn id="68" dur="1" fill="hold">
                                          <p:stCondLst>
                                            <p:cond delay="0"/>
                                          </p:stCondLst>
                                        </p:cTn>
                                        <p:tgtEl>
                                          <p:spTgt spid="47"/>
                                        </p:tgtEl>
                                        <p:attrNameLst>
                                          <p:attrName>style.visibility</p:attrName>
                                        </p:attrNameLst>
                                      </p:cBhvr>
                                      <p:to>
                                        <p:strVal val="visible"/>
                                      </p:to>
                                    </p:set>
                                    <p:animEffect transition="in" filter="fade">
                                      <p:cBhvr>
                                        <p:cTn id="69" dur="1000"/>
                                        <p:tgtEl>
                                          <p:spTgt spid="47"/>
                                        </p:tgtEl>
                                      </p:cBhvr>
                                    </p:animEffect>
                                    <p:anim calcmode="lin" valueType="num">
                                      <p:cBhvr>
                                        <p:cTn id="70" dur="1000" fill="hold"/>
                                        <p:tgtEl>
                                          <p:spTgt spid="47"/>
                                        </p:tgtEl>
                                        <p:attrNameLst>
                                          <p:attrName>ppt_x</p:attrName>
                                        </p:attrNameLst>
                                      </p:cBhvr>
                                      <p:tavLst>
                                        <p:tav tm="0">
                                          <p:val>
                                            <p:strVal val="#ppt_x"/>
                                          </p:val>
                                        </p:tav>
                                        <p:tav tm="100000">
                                          <p:val>
                                            <p:strVal val="#ppt_x"/>
                                          </p:val>
                                        </p:tav>
                                      </p:tavLst>
                                    </p:anim>
                                    <p:anim calcmode="lin" valueType="num">
                                      <p:cBhvr>
                                        <p:cTn id="71" dur="1000" fill="hold"/>
                                        <p:tgtEl>
                                          <p:spTgt spid="47"/>
                                        </p:tgtEl>
                                        <p:attrNameLst>
                                          <p:attrName>ppt_y</p:attrName>
                                        </p:attrNameLst>
                                      </p:cBhvr>
                                      <p:tavLst>
                                        <p:tav tm="0">
                                          <p:val>
                                            <p:strVal val="#ppt_y+.1"/>
                                          </p:val>
                                        </p:tav>
                                        <p:tav tm="100000">
                                          <p:val>
                                            <p:strVal val="#ppt_y"/>
                                          </p:val>
                                        </p:tav>
                                      </p:tavLst>
                                    </p:anim>
                                  </p:childTnLst>
                                </p:cTn>
                              </p:par>
                              <p:par>
                                <p:cTn id="72" presetID="42" presetClass="entr" presetSubtype="0" fill="hold" grpId="0" nodeType="withEffect">
                                  <p:stCondLst>
                                    <p:cond delay="0"/>
                                  </p:stCondLst>
                                  <p:childTnLst>
                                    <p:set>
                                      <p:cBhvr>
                                        <p:cTn id="73" dur="1" fill="hold">
                                          <p:stCondLst>
                                            <p:cond delay="0"/>
                                          </p:stCondLst>
                                        </p:cTn>
                                        <p:tgtEl>
                                          <p:spTgt spid="43"/>
                                        </p:tgtEl>
                                        <p:attrNameLst>
                                          <p:attrName>style.visibility</p:attrName>
                                        </p:attrNameLst>
                                      </p:cBhvr>
                                      <p:to>
                                        <p:strVal val="visible"/>
                                      </p:to>
                                    </p:set>
                                    <p:animEffect transition="in" filter="fade">
                                      <p:cBhvr>
                                        <p:cTn id="74" dur="1000"/>
                                        <p:tgtEl>
                                          <p:spTgt spid="43"/>
                                        </p:tgtEl>
                                      </p:cBhvr>
                                    </p:animEffect>
                                    <p:anim calcmode="lin" valueType="num">
                                      <p:cBhvr>
                                        <p:cTn id="75" dur="1000" fill="hold"/>
                                        <p:tgtEl>
                                          <p:spTgt spid="43"/>
                                        </p:tgtEl>
                                        <p:attrNameLst>
                                          <p:attrName>ppt_x</p:attrName>
                                        </p:attrNameLst>
                                      </p:cBhvr>
                                      <p:tavLst>
                                        <p:tav tm="0">
                                          <p:val>
                                            <p:strVal val="#ppt_x"/>
                                          </p:val>
                                        </p:tav>
                                        <p:tav tm="100000">
                                          <p:val>
                                            <p:strVal val="#ppt_x"/>
                                          </p:val>
                                        </p:tav>
                                      </p:tavLst>
                                    </p:anim>
                                    <p:anim calcmode="lin" valueType="num">
                                      <p:cBhvr>
                                        <p:cTn id="76" dur="1000" fill="hold"/>
                                        <p:tgtEl>
                                          <p:spTgt spid="43"/>
                                        </p:tgtEl>
                                        <p:attrNameLst>
                                          <p:attrName>ppt_y</p:attrName>
                                        </p:attrNameLst>
                                      </p:cBhvr>
                                      <p:tavLst>
                                        <p:tav tm="0">
                                          <p:val>
                                            <p:strVal val="#ppt_y+.1"/>
                                          </p:val>
                                        </p:tav>
                                        <p:tav tm="100000">
                                          <p:val>
                                            <p:strVal val="#ppt_y"/>
                                          </p:val>
                                        </p:tav>
                                      </p:tavLst>
                                    </p:anim>
                                  </p:childTnLst>
                                </p:cTn>
                              </p:par>
                              <p:par>
                                <p:cTn id="77" presetID="42" presetClass="entr" presetSubtype="0" fill="hold" grpId="0" nodeType="withEffect">
                                  <p:stCondLst>
                                    <p:cond delay="0"/>
                                  </p:stCondLst>
                                  <p:childTnLst>
                                    <p:set>
                                      <p:cBhvr>
                                        <p:cTn id="78" dur="1" fill="hold">
                                          <p:stCondLst>
                                            <p:cond delay="0"/>
                                          </p:stCondLst>
                                        </p:cTn>
                                        <p:tgtEl>
                                          <p:spTgt spid="48"/>
                                        </p:tgtEl>
                                        <p:attrNameLst>
                                          <p:attrName>style.visibility</p:attrName>
                                        </p:attrNameLst>
                                      </p:cBhvr>
                                      <p:to>
                                        <p:strVal val="visible"/>
                                      </p:to>
                                    </p:set>
                                    <p:animEffect transition="in" filter="fade">
                                      <p:cBhvr>
                                        <p:cTn id="79" dur="1000"/>
                                        <p:tgtEl>
                                          <p:spTgt spid="48"/>
                                        </p:tgtEl>
                                      </p:cBhvr>
                                    </p:animEffect>
                                    <p:anim calcmode="lin" valueType="num">
                                      <p:cBhvr>
                                        <p:cTn id="80" dur="1000" fill="hold"/>
                                        <p:tgtEl>
                                          <p:spTgt spid="48"/>
                                        </p:tgtEl>
                                        <p:attrNameLst>
                                          <p:attrName>ppt_x</p:attrName>
                                        </p:attrNameLst>
                                      </p:cBhvr>
                                      <p:tavLst>
                                        <p:tav tm="0">
                                          <p:val>
                                            <p:strVal val="#ppt_x"/>
                                          </p:val>
                                        </p:tav>
                                        <p:tav tm="100000">
                                          <p:val>
                                            <p:strVal val="#ppt_x"/>
                                          </p:val>
                                        </p:tav>
                                      </p:tavLst>
                                    </p:anim>
                                    <p:anim calcmode="lin" valueType="num">
                                      <p:cBhvr>
                                        <p:cTn id="81" dur="1000" fill="hold"/>
                                        <p:tgtEl>
                                          <p:spTgt spid="48"/>
                                        </p:tgtEl>
                                        <p:attrNameLst>
                                          <p:attrName>ppt_y</p:attrName>
                                        </p:attrNameLst>
                                      </p:cBhvr>
                                      <p:tavLst>
                                        <p:tav tm="0">
                                          <p:val>
                                            <p:strVal val="#ppt_y+.1"/>
                                          </p:val>
                                        </p:tav>
                                        <p:tav tm="100000">
                                          <p:val>
                                            <p:strVal val="#ppt_y"/>
                                          </p:val>
                                        </p:tav>
                                      </p:tavLst>
                                    </p:anim>
                                  </p:childTnLst>
                                </p:cTn>
                              </p:par>
                              <p:par>
                                <p:cTn id="82" presetID="42" presetClass="entr" presetSubtype="0" fill="hold" grpId="0" nodeType="withEffect">
                                  <p:stCondLst>
                                    <p:cond delay="0"/>
                                  </p:stCondLst>
                                  <p:childTnLst>
                                    <p:set>
                                      <p:cBhvr>
                                        <p:cTn id="83" dur="1" fill="hold">
                                          <p:stCondLst>
                                            <p:cond delay="0"/>
                                          </p:stCondLst>
                                        </p:cTn>
                                        <p:tgtEl>
                                          <p:spTgt spid="44"/>
                                        </p:tgtEl>
                                        <p:attrNameLst>
                                          <p:attrName>style.visibility</p:attrName>
                                        </p:attrNameLst>
                                      </p:cBhvr>
                                      <p:to>
                                        <p:strVal val="visible"/>
                                      </p:to>
                                    </p:set>
                                    <p:animEffect transition="in" filter="fade">
                                      <p:cBhvr>
                                        <p:cTn id="84" dur="1000"/>
                                        <p:tgtEl>
                                          <p:spTgt spid="44"/>
                                        </p:tgtEl>
                                      </p:cBhvr>
                                    </p:animEffect>
                                    <p:anim calcmode="lin" valueType="num">
                                      <p:cBhvr>
                                        <p:cTn id="85" dur="1000" fill="hold"/>
                                        <p:tgtEl>
                                          <p:spTgt spid="44"/>
                                        </p:tgtEl>
                                        <p:attrNameLst>
                                          <p:attrName>ppt_x</p:attrName>
                                        </p:attrNameLst>
                                      </p:cBhvr>
                                      <p:tavLst>
                                        <p:tav tm="0">
                                          <p:val>
                                            <p:strVal val="#ppt_x"/>
                                          </p:val>
                                        </p:tav>
                                        <p:tav tm="100000">
                                          <p:val>
                                            <p:strVal val="#ppt_x"/>
                                          </p:val>
                                        </p:tav>
                                      </p:tavLst>
                                    </p:anim>
                                    <p:anim calcmode="lin" valueType="num">
                                      <p:cBhvr>
                                        <p:cTn id="86" dur="1000" fill="hold"/>
                                        <p:tgtEl>
                                          <p:spTgt spid="44"/>
                                        </p:tgtEl>
                                        <p:attrNameLst>
                                          <p:attrName>ppt_y</p:attrName>
                                        </p:attrNameLst>
                                      </p:cBhvr>
                                      <p:tavLst>
                                        <p:tav tm="0">
                                          <p:val>
                                            <p:strVal val="#ppt_y+.1"/>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42" presetClass="entr" presetSubtype="0" fill="hold" grpId="0" nodeType="clickEffect">
                                  <p:stCondLst>
                                    <p:cond delay="0"/>
                                  </p:stCondLst>
                                  <p:childTnLst>
                                    <p:set>
                                      <p:cBhvr>
                                        <p:cTn id="90" dur="1" fill="hold">
                                          <p:stCondLst>
                                            <p:cond delay="0"/>
                                          </p:stCondLst>
                                        </p:cTn>
                                        <p:tgtEl>
                                          <p:spTgt spid="52"/>
                                        </p:tgtEl>
                                        <p:attrNameLst>
                                          <p:attrName>style.visibility</p:attrName>
                                        </p:attrNameLst>
                                      </p:cBhvr>
                                      <p:to>
                                        <p:strVal val="visible"/>
                                      </p:to>
                                    </p:set>
                                    <p:animEffect transition="in" filter="fade">
                                      <p:cBhvr>
                                        <p:cTn id="91" dur="1000"/>
                                        <p:tgtEl>
                                          <p:spTgt spid="52"/>
                                        </p:tgtEl>
                                      </p:cBhvr>
                                    </p:animEffect>
                                    <p:anim calcmode="lin" valueType="num">
                                      <p:cBhvr>
                                        <p:cTn id="92" dur="1000" fill="hold"/>
                                        <p:tgtEl>
                                          <p:spTgt spid="52"/>
                                        </p:tgtEl>
                                        <p:attrNameLst>
                                          <p:attrName>ppt_x</p:attrName>
                                        </p:attrNameLst>
                                      </p:cBhvr>
                                      <p:tavLst>
                                        <p:tav tm="0">
                                          <p:val>
                                            <p:strVal val="#ppt_x"/>
                                          </p:val>
                                        </p:tav>
                                        <p:tav tm="100000">
                                          <p:val>
                                            <p:strVal val="#ppt_x"/>
                                          </p:val>
                                        </p:tav>
                                      </p:tavLst>
                                    </p:anim>
                                    <p:anim calcmode="lin" valueType="num">
                                      <p:cBhvr>
                                        <p:cTn id="93" dur="1000" fill="hold"/>
                                        <p:tgtEl>
                                          <p:spTgt spid="52"/>
                                        </p:tgtEl>
                                        <p:attrNameLst>
                                          <p:attrName>ppt_y</p:attrName>
                                        </p:attrNameLst>
                                      </p:cBhvr>
                                      <p:tavLst>
                                        <p:tav tm="0">
                                          <p:val>
                                            <p:strVal val="#ppt_y+.1"/>
                                          </p:val>
                                        </p:tav>
                                        <p:tav tm="100000">
                                          <p:val>
                                            <p:strVal val="#ppt_y"/>
                                          </p:val>
                                        </p:tav>
                                      </p:tavLst>
                                    </p:anim>
                                  </p:childTnLst>
                                </p:cTn>
                              </p:par>
                              <p:par>
                                <p:cTn id="94" presetID="42" presetClass="entr" presetSubtype="0" fill="hold" grpId="0" nodeType="withEffect">
                                  <p:stCondLst>
                                    <p:cond delay="0"/>
                                  </p:stCondLst>
                                  <p:childTnLst>
                                    <p:set>
                                      <p:cBhvr>
                                        <p:cTn id="95" dur="1" fill="hold">
                                          <p:stCondLst>
                                            <p:cond delay="0"/>
                                          </p:stCondLst>
                                        </p:cTn>
                                        <p:tgtEl>
                                          <p:spTgt spid="46"/>
                                        </p:tgtEl>
                                        <p:attrNameLst>
                                          <p:attrName>style.visibility</p:attrName>
                                        </p:attrNameLst>
                                      </p:cBhvr>
                                      <p:to>
                                        <p:strVal val="visible"/>
                                      </p:to>
                                    </p:set>
                                    <p:animEffect transition="in" filter="fade">
                                      <p:cBhvr>
                                        <p:cTn id="96" dur="1000"/>
                                        <p:tgtEl>
                                          <p:spTgt spid="46"/>
                                        </p:tgtEl>
                                      </p:cBhvr>
                                    </p:animEffect>
                                    <p:anim calcmode="lin" valueType="num">
                                      <p:cBhvr>
                                        <p:cTn id="97" dur="1000" fill="hold"/>
                                        <p:tgtEl>
                                          <p:spTgt spid="46"/>
                                        </p:tgtEl>
                                        <p:attrNameLst>
                                          <p:attrName>ppt_x</p:attrName>
                                        </p:attrNameLst>
                                      </p:cBhvr>
                                      <p:tavLst>
                                        <p:tav tm="0">
                                          <p:val>
                                            <p:strVal val="#ppt_x"/>
                                          </p:val>
                                        </p:tav>
                                        <p:tav tm="100000">
                                          <p:val>
                                            <p:strVal val="#ppt_x"/>
                                          </p:val>
                                        </p:tav>
                                      </p:tavLst>
                                    </p:anim>
                                    <p:anim calcmode="lin" valueType="num">
                                      <p:cBhvr>
                                        <p:cTn id="98" dur="1000" fill="hold"/>
                                        <p:tgtEl>
                                          <p:spTgt spid="46"/>
                                        </p:tgtEl>
                                        <p:attrNameLst>
                                          <p:attrName>ppt_y</p:attrName>
                                        </p:attrNameLst>
                                      </p:cBhvr>
                                      <p:tavLst>
                                        <p:tav tm="0">
                                          <p:val>
                                            <p:strVal val="#ppt_y+.1"/>
                                          </p:val>
                                        </p:tav>
                                        <p:tav tm="100000">
                                          <p:val>
                                            <p:strVal val="#ppt_y"/>
                                          </p:val>
                                        </p:tav>
                                      </p:tavLst>
                                    </p:anim>
                                  </p:childTnLst>
                                </p:cTn>
                              </p:par>
                            </p:childTnLst>
                          </p:cTn>
                        </p:par>
                        <p:par>
                          <p:cTn id="99" fill="hold">
                            <p:stCondLst>
                              <p:cond delay="1000"/>
                            </p:stCondLst>
                            <p:childTnLst>
                              <p:par>
                                <p:cTn id="100" presetID="42" presetClass="entr" presetSubtype="0" fill="hold" grpId="0" nodeType="afterEffect">
                                  <p:stCondLst>
                                    <p:cond delay="0"/>
                                  </p:stCondLst>
                                  <p:childTnLst>
                                    <p:set>
                                      <p:cBhvr>
                                        <p:cTn id="101" dur="1" fill="hold">
                                          <p:stCondLst>
                                            <p:cond delay="0"/>
                                          </p:stCondLst>
                                        </p:cTn>
                                        <p:tgtEl>
                                          <p:spTgt spid="49"/>
                                        </p:tgtEl>
                                        <p:attrNameLst>
                                          <p:attrName>style.visibility</p:attrName>
                                        </p:attrNameLst>
                                      </p:cBhvr>
                                      <p:to>
                                        <p:strVal val="visible"/>
                                      </p:to>
                                    </p:set>
                                    <p:animEffect transition="in" filter="fade">
                                      <p:cBhvr>
                                        <p:cTn id="102" dur="1000"/>
                                        <p:tgtEl>
                                          <p:spTgt spid="49"/>
                                        </p:tgtEl>
                                      </p:cBhvr>
                                    </p:animEffect>
                                    <p:anim calcmode="lin" valueType="num">
                                      <p:cBhvr>
                                        <p:cTn id="103" dur="1000" fill="hold"/>
                                        <p:tgtEl>
                                          <p:spTgt spid="49"/>
                                        </p:tgtEl>
                                        <p:attrNameLst>
                                          <p:attrName>ppt_x</p:attrName>
                                        </p:attrNameLst>
                                      </p:cBhvr>
                                      <p:tavLst>
                                        <p:tav tm="0">
                                          <p:val>
                                            <p:strVal val="#ppt_x"/>
                                          </p:val>
                                        </p:tav>
                                        <p:tav tm="100000">
                                          <p:val>
                                            <p:strVal val="#ppt_x"/>
                                          </p:val>
                                        </p:tav>
                                      </p:tavLst>
                                    </p:anim>
                                    <p:anim calcmode="lin" valueType="num">
                                      <p:cBhvr>
                                        <p:cTn id="104" dur="1000" fill="hold"/>
                                        <p:tgtEl>
                                          <p:spTgt spid="49"/>
                                        </p:tgtEl>
                                        <p:attrNameLst>
                                          <p:attrName>ppt_y</p:attrName>
                                        </p:attrNameLst>
                                      </p:cBhvr>
                                      <p:tavLst>
                                        <p:tav tm="0">
                                          <p:val>
                                            <p:strVal val="#ppt_y+.1"/>
                                          </p:val>
                                        </p:tav>
                                        <p:tav tm="100000">
                                          <p:val>
                                            <p:strVal val="#ppt_y"/>
                                          </p:val>
                                        </p:tav>
                                      </p:tavLst>
                                    </p:anim>
                                  </p:childTnLst>
                                </p:cTn>
                              </p:par>
                              <p:par>
                                <p:cTn id="105" presetID="42" presetClass="entr" presetSubtype="0" fill="hold" grpId="0" nodeType="withEffect">
                                  <p:stCondLst>
                                    <p:cond delay="0"/>
                                  </p:stCondLst>
                                  <p:childTnLst>
                                    <p:set>
                                      <p:cBhvr>
                                        <p:cTn id="106" dur="1" fill="hold">
                                          <p:stCondLst>
                                            <p:cond delay="0"/>
                                          </p:stCondLst>
                                        </p:cTn>
                                        <p:tgtEl>
                                          <p:spTgt spid="45"/>
                                        </p:tgtEl>
                                        <p:attrNameLst>
                                          <p:attrName>style.visibility</p:attrName>
                                        </p:attrNameLst>
                                      </p:cBhvr>
                                      <p:to>
                                        <p:strVal val="visible"/>
                                      </p:to>
                                    </p:set>
                                    <p:animEffect transition="in" filter="fade">
                                      <p:cBhvr>
                                        <p:cTn id="107" dur="1000"/>
                                        <p:tgtEl>
                                          <p:spTgt spid="45"/>
                                        </p:tgtEl>
                                      </p:cBhvr>
                                    </p:animEffect>
                                    <p:anim calcmode="lin" valueType="num">
                                      <p:cBhvr>
                                        <p:cTn id="108" dur="1000" fill="hold"/>
                                        <p:tgtEl>
                                          <p:spTgt spid="45"/>
                                        </p:tgtEl>
                                        <p:attrNameLst>
                                          <p:attrName>ppt_x</p:attrName>
                                        </p:attrNameLst>
                                      </p:cBhvr>
                                      <p:tavLst>
                                        <p:tav tm="0">
                                          <p:val>
                                            <p:strVal val="#ppt_x"/>
                                          </p:val>
                                        </p:tav>
                                        <p:tav tm="100000">
                                          <p:val>
                                            <p:strVal val="#ppt_x"/>
                                          </p:val>
                                        </p:tav>
                                      </p:tavLst>
                                    </p:anim>
                                    <p:anim calcmode="lin" valueType="num">
                                      <p:cBhvr>
                                        <p:cTn id="109" dur="1000" fill="hold"/>
                                        <p:tgtEl>
                                          <p:spTgt spid="45"/>
                                        </p:tgtEl>
                                        <p:attrNameLst>
                                          <p:attrName>ppt_y</p:attrName>
                                        </p:attrNameLst>
                                      </p:cBhvr>
                                      <p:tavLst>
                                        <p:tav tm="0">
                                          <p:val>
                                            <p:strVal val="#ppt_y+.1"/>
                                          </p:val>
                                        </p:tav>
                                        <p:tav tm="100000">
                                          <p:val>
                                            <p:strVal val="#ppt_y"/>
                                          </p:val>
                                        </p:tav>
                                      </p:tavLst>
                                    </p:anim>
                                  </p:childTnLst>
                                </p:cTn>
                              </p:par>
                              <p:par>
                                <p:cTn id="110" presetID="42" presetClass="entr" presetSubtype="0" fill="hold" grpId="0" nodeType="withEffect">
                                  <p:stCondLst>
                                    <p:cond delay="0"/>
                                  </p:stCondLst>
                                  <p:childTnLst>
                                    <p:set>
                                      <p:cBhvr>
                                        <p:cTn id="111" dur="1" fill="hold">
                                          <p:stCondLst>
                                            <p:cond delay="0"/>
                                          </p:stCondLst>
                                        </p:cTn>
                                        <p:tgtEl>
                                          <p:spTgt spid="61"/>
                                        </p:tgtEl>
                                        <p:attrNameLst>
                                          <p:attrName>style.visibility</p:attrName>
                                        </p:attrNameLst>
                                      </p:cBhvr>
                                      <p:to>
                                        <p:strVal val="visible"/>
                                      </p:to>
                                    </p:set>
                                    <p:animEffect transition="in" filter="fade">
                                      <p:cBhvr>
                                        <p:cTn id="112" dur="1000"/>
                                        <p:tgtEl>
                                          <p:spTgt spid="61"/>
                                        </p:tgtEl>
                                      </p:cBhvr>
                                    </p:animEffect>
                                    <p:anim calcmode="lin" valueType="num">
                                      <p:cBhvr>
                                        <p:cTn id="113" dur="1000" fill="hold"/>
                                        <p:tgtEl>
                                          <p:spTgt spid="61"/>
                                        </p:tgtEl>
                                        <p:attrNameLst>
                                          <p:attrName>ppt_x</p:attrName>
                                        </p:attrNameLst>
                                      </p:cBhvr>
                                      <p:tavLst>
                                        <p:tav tm="0">
                                          <p:val>
                                            <p:strVal val="#ppt_x"/>
                                          </p:val>
                                        </p:tav>
                                        <p:tav tm="100000">
                                          <p:val>
                                            <p:strVal val="#ppt_x"/>
                                          </p:val>
                                        </p:tav>
                                      </p:tavLst>
                                    </p:anim>
                                    <p:anim calcmode="lin" valueType="num">
                                      <p:cBhvr>
                                        <p:cTn id="114" dur="1000" fill="hold"/>
                                        <p:tgtEl>
                                          <p:spTgt spid="61"/>
                                        </p:tgtEl>
                                        <p:attrNameLst>
                                          <p:attrName>ppt_y</p:attrName>
                                        </p:attrNameLst>
                                      </p:cBhvr>
                                      <p:tavLst>
                                        <p:tav tm="0">
                                          <p:val>
                                            <p:strVal val="#ppt_y+.1"/>
                                          </p:val>
                                        </p:tav>
                                        <p:tav tm="100000">
                                          <p:val>
                                            <p:strVal val="#ppt_y"/>
                                          </p:val>
                                        </p:tav>
                                      </p:tavLst>
                                    </p:anim>
                                  </p:childTnLst>
                                </p:cTn>
                              </p:par>
                              <p:par>
                                <p:cTn id="115" presetID="42" presetClass="entr" presetSubtype="0" fill="hold" grpId="0" nodeType="withEffect">
                                  <p:stCondLst>
                                    <p:cond delay="0"/>
                                  </p:stCondLst>
                                  <p:childTnLst>
                                    <p:set>
                                      <p:cBhvr>
                                        <p:cTn id="116" dur="1" fill="hold">
                                          <p:stCondLst>
                                            <p:cond delay="0"/>
                                          </p:stCondLst>
                                        </p:cTn>
                                        <p:tgtEl>
                                          <p:spTgt spid="60"/>
                                        </p:tgtEl>
                                        <p:attrNameLst>
                                          <p:attrName>style.visibility</p:attrName>
                                        </p:attrNameLst>
                                      </p:cBhvr>
                                      <p:to>
                                        <p:strVal val="visible"/>
                                      </p:to>
                                    </p:set>
                                    <p:animEffect transition="in" filter="fade">
                                      <p:cBhvr>
                                        <p:cTn id="117" dur="1000"/>
                                        <p:tgtEl>
                                          <p:spTgt spid="60"/>
                                        </p:tgtEl>
                                      </p:cBhvr>
                                    </p:animEffect>
                                    <p:anim calcmode="lin" valueType="num">
                                      <p:cBhvr>
                                        <p:cTn id="118" dur="1000" fill="hold"/>
                                        <p:tgtEl>
                                          <p:spTgt spid="60"/>
                                        </p:tgtEl>
                                        <p:attrNameLst>
                                          <p:attrName>ppt_x</p:attrName>
                                        </p:attrNameLst>
                                      </p:cBhvr>
                                      <p:tavLst>
                                        <p:tav tm="0">
                                          <p:val>
                                            <p:strVal val="#ppt_x"/>
                                          </p:val>
                                        </p:tav>
                                        <p:tav tm="100000">
                                          <p:val>
                                            <p:strVal val="#ppt_x"/>
                                          </p:val>
                                        </p:tav>
                                      </p:tavLst>
                                    </p:anim>
                                    <p:anim calcmode="lin" valueType="num">
                                      <p:cBhvr>
                                        <p:cTn id="119" dur="1000" fill="hold"/>
                                        <p:tgtEl>
                                          <p:spTgt spid="60"/>
                                        </p:tgtEl>
                                        <p:attrNameLst>
                                          <p:attrName>ppt_y</p:attrName>
                                        </p:attrNameLst>
                                      </p:cBhvr>
                                      <p:tavLst>
                                        <p:tav tm="0">
                                          <p:val>
                                            <p:strVal val="#ppt_y+.1"/>
                                          </p:val>
                                        </p:tav>
                                        <p:tav tm="100000">
                                          <p:val>
                                            <p:strVal val="#ppt_y"/>
                                          </p:val>
                                        </p:tav>
                                      </p:tavLst>
                                    </p:anim>
                                  </p:childTnLst>
                                </p:cTn>
                              </p:par>
                            </p:childTnLst>
                          </p:cTn>
                        </p:par>
                        <p:par>
                          <p:cTn id="120" fill="hold">
                            <p:stCondLst>
                              <p:cond delay="2000"/>
                            </p:stCondLst>
                            <p:childTnLst>
                              <p:par>
                                <p:cTn id="121" presetID="42" presetClass="entr" presetSubtype="0" fill="hold" grpId="0" nodeType="afterEffect">
                                  <p:stCondLst>
                                    <p:cond delay="0"/>
                                  </p:stCondLst>
                                  <p:childTnLst>
                                    <p:set>
                                      <p:cBhvr>
                                        <p:cTn id="122" dur="1" fill="hold">
                                          <p:stCondLst>
                                            <p:cond delay="0"/>
                                          </p:stCondLst>
                                        </p:cTn>
                                        <p:tgtEl>
                                          <p:spTgt spid="40"/>
                                        </p:tgtEl>
                                        <p:attrNameLst>
                                          <p:attrName>style.visibility</p:attrName>
                                        </p:attrNameLst>
                                      </p:cBhvr>
                                      <p:to>
                                        <p:strVal val="visible"/>
                                      </p:to>
                                    </p:set>
                                    <p:animEffect transition="in" filter="fade">
                                      <p:cBhvr>
                                        <p:cTn id="123" dur="1000"/>
                                        <p:tgtEl>
                                          <p:spTgt spid="40"/>
                                        </p:tgtEl>
                                      </p:cBhvr>
                                    </p:animEffect>
                                    <p:anim calcmode="lin" valueType="num">
                                      <p:cBhvr>
                                        <p:cTn id="124" dur="1000" fill="hold"/>
                                        <p:tgtEl>
                                          <p:spTgt spid="40"/>
                                        </p:tgtEl>
                                        <p:attrNameLst>
                                          <p:attrName>ppt_x</p:attrName>
                                        </p:attrNameLst>
                                      </p:cBhvr>
                                      <p:tavLst>
                                        <p:tav tm="0">
                                          <p:val>
                                            <p:strVal val="#ppt_x"/>
                                          </p:val>
                                        </p:tav>
                                        <p:tav tm="100000">
                                          <p:val>
                                            <p:strVal val="#ppt_x"/>
                                          </p:val>
                                        </p:tav>
                                      </p:tavLst>
                                    </p:anim>
                                    <p:anim calcmode="lin" valueType="num">
                                      <p:cBhvr>
                                        <p:cTn id="125" dur="1000" fill="hold"/>
                                        <p:tgtEl>
                                          <p:spTgt spid="40"/>
                                        </p:tgtEl>
                                        <p:attrNameLst>
                                          <p:attrName>ppt_y</p:attrName>
                                        </p:attrNameLst>
                                      </p:cBhvr>
                                      <p:tavLst>
                                        <p:tav tm="0">
                                          <p:val>
                                            <p:strVal val="#ppt_y+.1"/>
                                          </p:val>
                                        </p:tav>
                                        <p:tav tm="100000">
                                          <p:val>
                                            <p:strVal val="#ppt_y"/>
                                          </p:val>
                                        </p:tav>
                                      </p:tavLst>
                                    </p:anim>
                                  </p:childTnLst>
                                </p:cTn>
                              </p:par>
                              <p:par>
                                <p:cTn id="126" presetID="42" presetClass="entr" presetSubtype="0" fill="hold" grpId="0" nodeType="withEffect">
                                  <p:stCondLst>
                                    <p:cond delay="0"/>
                                  </p:stCondLst>
                                  <p:childTnLst>
                                    <p:set>
                                      <p:cBhvr>
                                        <p:cTn id="127" dur="1" fill="hold">
                                          <p:stCondLst>
                                            <p:cond delay="0"/>
                                          </p:stCondLst>
                                        </p:cTn>
                                        <p:tgtEl>
                                          <p:spTgt spid="38"/>
                                        </p:tgtEl>
                                        <p:attrNameLst>
                                          <p:attrName>style.visibility</p:attrName>
                                        </p:attrNameLst>
                                      </p:cBhvr>
                                      <p:to>
                                        <p:strVal val="visible"/>
                                      </p:to>
                                    </p:set>
                                    <p:animEffect transition="in" filter="fade">
                                      <p:cBhvr>
                                        <p:cTn id="128" dur="1000"/>
                                        <p:tgtEl>
                                          <p:spTgt spid="38"/>
                                        </p:tgtEl>
                                      </p:cBhvr>
                                    </p:animEffect>
                                    <p:anim calcmode="lin" valueType="num">
                                      <p:cBhvr>
                                        <p:cTn id="129" dur="1000" fill="hold"/>
                                        <p:tgtEl>
                                          <p:spTgt spid="38"/>
                                        </p:tgtEl>
                                        <p:attrNameLst>
                                          <p:attrName>ppt_x</p:attrName>
                                        </p:attrNameLst>
                                      </p:cBhvr>
                                      <p:tavLst>
                                        <p:tav tm="0">
                                          <p:val>
                                            <p:strVal val="#ppt_x"/>
                                          </p:val>
                                        </p:tav>
                                        <p:tav tm="100000">
                                          <p:val>
                                            <p:strVal val="#ppt_x"/>
                                          </p:val>
                                        </p:tav>
                                      </p:tavLst>
                                    </p:anim>
                                    <p:anim calcmode="lin" valueType="num">
                                      <p:cBhvr>
                                        <p:cTn id="130" dur="1000" fill="hold"/>
                                        <p:tgtEl>
                                          <p:spTgt spid="3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8" grpId="0" animBg="1"/>
      <p:bldP spid="39" grpId="0"/>
      <p:bldP spid="40" grpId="0"/>
      <p:bldP spid="41" grpId="0" animBg="1"/>
      <p:bldP spid="42" grpId="0" animBg="1"/>
      <p:bldP spid="43" grpId="0" animBg="1"/>
      <p:bldP spid="44" grpId="0" animBg="1"/>
      <p:bldP spid="45" grpId="0" animBg="1"/>
      <p:bldP spid="46" grpId="0"/>
      <p:bldP spid="47" grpId="0" animBg="1"/>
      <p:bldP spid="48" grpId="0" animBg="1"/>
      <p:bldP spid="49" grpId="0" animBg="1"/>
      <p:bldP spid="50" grpId="0" animBg="1"/>
      <p:bldP spid="51" grpId="0" animBg="1"/>
      <p:bldP spid="52" grpId="0" animBg="1"/>
      <p:bldP spid="54" grpId="0"/>
      <p:bldP spid="55" grpId="0"/>
      <p:bldP spid="56" grpId="0" animBg="1"/>
      <p:bldP spid="57" grpId="0" animBg="1"/>
      <p:bldP spid="58" grpId="0"/>
      <p:bldP spid="60" grpId="0" animBg="1"/>
      <p:bldP spid="61"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Abstract and learning objectives</a:t>
            </a:r>
          </a:p>
        </p:txBody>
      </p:sp>
      <p:sp>
        <p:nvSpPr>
          <p:cNvPr id="9" name="TextBox 8">
            <a:extLst>
              <a:ext uri="{FF2B5EF4-FFF2-40B4-BE49-F238E27FC236}">
                <a16:creationId xmlns:a16="http://schemas.microsoft.com/office/drawing/2014/main" id="{0F86F9F9-39B5-4CE6-AF48-9ADAE40EA728}"/>
              </a:ext>
            </a:extLst>
          </p:cNvPr>
          <p:cNvSpPr txBox="1"/>
          <p:nvPr/>
        </p:nvSpPr>
        <p:spPr>
          <a:xfrm>
            <a:off x="266920" y="1082554"/>
            <a:ext cx="11590398" cy="5496889"/>
          </a:xfrm>
          <a:prstGeom prst="rect">
            <a:avLst/>
          </a:prstGeom>
          <a:noFill/>
        </p:spPr>
        <p:txBody>
          <a:bodyPr wrap="square" lIns="182880" tIns="146304" rIns="182880" bIns="146304" rtlCol="0">
            <a:spAutoFit/>
          </a:bodyPr>
          <a:lstStyle/>
          <a:p>
            <a:pPr>
              <a:lnSpc>
                <a:spcPct val="90000"/>
              </a:lnSpc>
              <a:spcAft>
                <a:spcPts val="600"/>
              </a:spcAft>
            </a:pPr>
            <a:r>
              <a:rPr lang="en-US" sz="2000" dirty="0">
                <a:latin typeface="+mj-lt"/>
              </a:rPr>
              <a:t>Abstract :</a:t>
            </a:r>
          </a:p>
          <a:p>
            <a:r>
              <a:rPr lang="en-US" sz="2000" dirty="0">
                <a:latin typeface="+mj-lt"/>
              </a:rPr>
              <a:t>In this workshop, you will look at what is involved in deploying SAP </a:t>
            </a:r>
            <a:r>
              <a:rPr lang="en-US" altLang="ja-JP" sz="2000" dirty="0">
                <a:latin typeface="+mj-lt"/>
              </a:rPr>
              <a:t>and SQL Server</a:t>
            </a:r>
            <a:r>
              <a:rPr lang="en-US" sz="2000" dirty="0">
                <a:latin typeface="+mj-lt"/>
              </a:rPr>
              <a:t> on Azure with the goals of designing for business continuity and flexibility as well as fully optimized total cost of ownership. At the end of this workshop, you will be able to better design, price and present SAP on Azure solutions to your customers. </a:t>
            </a:r>
          </a:p>
          <a:p>
            <a:endParaRPr lang="en-US" sz="2000" dirty="0">
              <a:latin typeface="+mj-lt"/>
            </a:endParaRPr>
          </a:p>
          <a:p>
            <a:pPr>
              <a:lnSpc>
                <a:spcPct val="90000"/>
              </a:lnSpc>
              <a:spcAft>
                <a:spcPts val="600"/>
              </a:spcAft>
            </a:pPr>
            <a:r>
              <a:rPr lang="en-US" sz="2000" dirty="0">
                <a:latin typeface="+mj-lt"/>
              </a:rPr>
              <a:t>Learning objectives :</a:t>
            </a:r>
          </a:p>
          <a:p>
            <a:pPr marL="342900" indent="-342900">
              <a:lnSpc>
                <a:spcPct val="90000"/>
              </a:lnSpc>
              <a:spcAft>
                <a:spcPts val="600"/>
              </a:spcAft>
              <a:buFont typeface="Arial" panose="020B0604020202020204" pitchFamily="34" charset="0"/>
              <a:buChar char="•"/>
            </a:pPr>
            <a:r>
              <a:rPr lang="en-US" sz="2000" dirty="0">
                <a:latin typeface="+mj-lt"/>
              </a:rPr>
              <a:t>Design SAP and SQL Server workloads on Azure in alignment with SAP certification with high availability and disaster recovery.</a:t>
            </a:r>
          </a:p>
          <a:p>
            <a:pPr marL="342900" indent="-342900">
              <a:lnSpc>
                <a:spcPct val="90000"/>
              </a:lnSpc>
              <a:spcAft>
                <a:spcPts val="600"/>
              </a:spcAft>
              <a:buFont typeface="Arial" panose="020B0604020202020204" pitchFamily="34" charset="0"/>
              <a:buChar char="•"/>
            </a:pPr>
            <a:r>
              <a:rPr lang="en-US" sz="2000" dirty="0">
                <a:latin typeface="+mj-lt"/>
              </a:rPr>
              <a:t>Run Azure Pricing Calculator to price the SAP landscape. </a:t>
            </a:r>
          </a:p>
          <a:p>
            <a:pPr marL="342900" indent="-342900">
              <a:lnSpc>
                <a:spcPct val="90000"/>
              </a:lnSpc>
              <a:spcAft>
                <a:spcPts val="600"/>
              </a:spcAft>
              <a:buFont typeface="Arial" panose="020B0604020202020204" pitchFamily="34" charset="0"/>
              <a:buChar char="•"/>
            </a:pPr>
            <a:r>
              <a:rPr lang="en-US" sz="2000" dirty="0">
                <a:latin typeface="+mj-lt"/>
              </a:rPr>
              <a:t>Present the solution to business/technical decision makers and handle Q&amp;A with customer. </a:t>
            </a:r>
            <a:br>
              <a:rPr lang="en-US" sz="2000" dirty="0">
                <a:latin typeface="+mj-lt"/>
              </a:rPr>
            </a:br>
            <a:endParaRPr lang="en-US" sz="2000" dirty="0">
              <a:latin typeface="+mj-lt"/>
            </a:endParaRPr>
          </a:p>
          <a:p>
            <a:pPr>
              <a:lnSpc>
                <a:spcPct val="90000"/>
              </a:lnSpc>
              <a:spcAft>
                <a:spcPts val="600"/>
              </a:spcAft>
            </a:pPr>
            <a:r>
              <a:rPr lang="en-US" sz="2000" dirty="0">
                <a:latin typeface="+mj-lt"/>
              </a:rPr>
              <a:t>Prerequisite : </a:t>
            </a:r>
          </a:p>
          <a:p>
            <a:pPr marL="342900" indent="-342900">
              <a:lnSpc>
                <a:spcPct val="90000"/>
              </a:lnSpc>
              <a:spcAft>
                <a:spcPts val="600"/>
              </a:spcAft>
              <a:buFont typeface="Arial" panose="020B0604020202020204" pitchFamily="34" charset="0"/>
              <a:buChar char="•"/>
            </a:pPr>
            <a:r>
              <a:rPr lang="en-US" sz="2000" dirty="0">
                <a:latin typeface="+mj-lt"/>
              </a:rPr>
              <a:t>R-AIT344 : Architecture deep dive for SAP deployments</a:t>
            </a:r>
          </a:p>
          <a:p>
            <a:pPr marL="342900" indent="-342900">
              <a:lnSpc>
                <a:spcPct val="90000"/>
              </a:lnSpc>
              <a:spcAft>
                <a:spcPts val="600"/>
              </a:spcAft>
              <a:buFont typeface="Arial" panose="020B0604020202020204" pitchFamily="34" charset="0"/>
              <a:buChar char="•"/>
            </a:pPr>
            <a:r>
              <a:rPr lang="en-US" sz="2000" dirty="0">
                <a:latin typeface="+mj-lt"/>
              </a:rPr>
              <a:t>R-AIT333 : SAP Migration Practitioner Panel </a:t>
            </a:r>
          </a:p>
          <a:p>
            <a:pPr marL="342900" indent="-342900">
              <a:lnSpc>
                <a:spcPct val="90000"/>
              </a:lnSpc>
              <a:spcAft>
                <a:spcPts val="600"/>
              </a:spcAft>
              <a:buFont typeface="Arial" panose="020B0604020202020204" pitchFamily="34" charset="0"/>
              <a:buChar char="•"/>
            </a:pPr>
            <a:r>
              <a:rPr lang="en-US" sz="2000" dirty="0">
                <a:latin typeface="+mj-lt"/>
              </a:rPr>
              <a:t>Understanding of </a:t>
            </a:r>
            <a:r>
              <a:rPr lang="en-US" sz="2000" dirty="0">
                <a:latin typeface="+mj-lt"/>
                <a:hlinkClick r:id="rId3">
                  <a:extLst>
                    <a:ext uri="{A12FA001-AC4F-418D-AE19-62706E023703}">
                      <ahyp:hlinkClr xmlns:ahyp="http://schemas.microsoft.com/office/drawing/2018/hyperlinkcolor" val="tx"/>
                    </a:ext>
                  </a:extLst>
                </a:hlinkClick>
              </a:rPr>
              <a:t>SAP on Azure Webinar Training</a:t>
            </a:r>
            <a:r>
              <a:rPr lang="en-US" sz="2000" dirty="0">
                <a:latin typeface="+mj-lt"/>
              </a:rPr>
              <a:t> and </a:t>
            </a:r>
            <a:r>
              <a:rPr lang="en-US" sz="2000" dirty="0">
                <a:latin typeface="+mj-lt"/>
                <a:hlinkClick r:id="rId4">
                  <a:extLst>
                    <a:ext uri="{A12FA001-AC4F-418D-AE19-62706E023703}">
                      <ahyp:hlinkClr xmlns:ahyp="http://schemas.microsoft.com/office/drawing/2018/hyperlinkcolor" val="tx"/>
                    </a:ext>
                  </a:extLst>
                </a:hlinkClick>
              </a:rPr>
              <a:t>NetWeaver on Azure reference architecture </a:t>
            </a:r>
            <a:endParaRPr lang="en-US" sz="2000" dirty="0">
              <a:latin typeface="+mj-lt"/>
            </a:endParaRPr>
          </a:p>
        </p:txBody>
      </p:sp>
    </p:spTree>
    <p:extLst>
      <p:ext uri="{BB962C8B-B14F-4D97-AF65-F5344CB8AC3E}">
        <p14:creationId xmlns:p14="http://schemas.microsoft.com/office/powerpoint/2010/main" val="20554509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 name="Rectangle 181">
            <a:extLst>
              <a:ext uri="{FF2B5EF4-FFF2-40B4-BE49-F238E27FC236}">
                <a16:creationId xmlns:a16="http://schemas.microsoft.com/office/drawing/2014/main" id="{F2C2A4D6-8C9C-4703-B859-E2DC4306BD0E}"/>
              </a:ext>
            </a:extLst>
          </p:cNvPr>
          <p:cNvSpPr/>
          <p:nvPr/>
        </p:nvSpPr>
        <p:spPr>
          <a:xfrm>
            <a:off x="2913485" y="928026"/>
            <a:ext cx="474729" cy="5763888"/>
          </a:xfrm>
          <a:prstGeom prst="rect">
            <a:avLst/>
          </a:prstGeom>
          <a:solidFill>
            <a:schemeClr val="bg1">
              <a:lumMod val="85000"/>
            </a:schemeClr>
          </a:solidFill>
          <a:ln w="10795" cap="flat" cmpd="sng" algn="ctr">
            <a:solidFill>
              <a:srgbClr val="002060">
                <a:shade val="50000"/>
              </a:srgbClr>
            </a:solidFill>
            <a:prstDash val="solid"/>
          </a:ln>
          <a:effectLst/>
        </p:spPr>
        <p:txBody>
          <a:bodyPr lIns="0" tIns="45708" rIns="0" bIns="0" rtlCol="0" anchor="t" anchorCtr="0"/>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Azure Backbone network</a:t>
            </a:r>
          </a:p>
        </p:txBody>
      </p:sp>
      <p:sp>
        <p:nvSpPr>
          <p:cNvPr id="6" name="Title 4">
            <a:extLst>
              <a:ext uri="{FF2B5EF4-FFF2-40B4-BE49-F238E27FC236}">
                <a16:creationId xmlns:a16="http://schemas.microsoft.com/office/drawing/2014/main" id="{3B3B4C61-075B-4F90-BF04-A9783377E6DC}"/>
              </a:ext>
            </a:extLst>
          </p:cNvPr>
          <p:cNvSpPr>
            <a:spLocks noGrp="1"/>
          </p:cNvSpPr>
          <p:nvPr>
            <p:ph type="title"/>
          </p:nvPr>
        </p:nvSpPr>
        <p:spPr>
          <a:xfrm>
            <a:off x="95253" y="211300"/>
            <a:ext cx="11914184" cy="478868"/>
          </a:xfrm>
        </p:spPr>
        <p:txBody>
          <a:bodyPr>
            <a:noAutofit/>
          </a:bodyPr>
          <a:lstStyle/>
          <a:p>
            <a:r>
              <a:rPr lang="en-US" sz="3200" dirty="0">
                <a:solidFill>
                  <a:schemeClr val="bg1"/>
                </a:solidFill>
              </a:rPr>
              <a:t>SAP Business Suite, NetWeaver – Azure VM with HA and DR</a:t>
            </a:r>
          </a:p>
        </p:txBody>
      </p:sp>
      <p:sp>
        <p:nvSpPr>
          <p:cNvPr id="7" name="Rectangle 6">
            <a:extLst>
              <a:ext uri="{FF2B5EF4-FFF2-40B4-BE49-F238E27FC236}">
                <a16:creationId xmlns:a16="http://schemas.microsoft.com/office/drawing/2014/main" id="{90CBE4DD-743A-4585-BE3C-5640FCCDFE9A}"/>
              </a:ext>
            </a:extLst>
          </p:cNvPr>
          <p:cNvSpPr/>
          <p:nvPr/>
        </p:nvSpPr>
        <p:spPr>
          <a:xfrm>
            <a:off x="3544995" y="930417"/>
            <a:ext cx="6561511" cy="2745437"/>
          </a:xfrm>
          <a:prstGeom prst="rect">
            <a:avLst/>
          </a:prstGeom>
          <a:solidFill>
            <a:schemeClr val="accent5">
              <a:lumMod val="10000"/>
              <a:lumOff val="90000"/>
            </a:schemeClr>
          </a:solidFill>
          <a:ln w="12700" cap="flat" cmpd="sng" algn="ctr">
            <a:solidFill>
              <a:srgbClr val="5B9BD5">
                <a:shade val="50000"/>
              </a:srgbClr>
            </a:solidFill>
            <a:prstDash val="solid"/>
            <a:miter lim="800000"/>
          </a:ln>
          <a:effectLst/>
        </p:spPr>
        <p:txBody>
          <a:bodyPr rtlCol="0" anchor="t" anchorCtr="0"/>
          <a:lstStyle/>
          <a:p>
            <a:pPr algn="ctr" defTabSz="932597">
              <a:defRPr/>
            </a:pPr>
            <a:r>
              <a:rPr lang="en-US" sz="1632" kern="0" dirty="0">
                <a:solidFill>
                  <a:prstClr val="black"/>
                </a:solidFill>
                <a:latin typeface="Segoe UI Light" panose="020B0502040204020203" pitchFamily="34" charset="0"/>
                <a:cs typeface="Segoe UI Light" panose="020B0502040204020203" pitchFamily="34" charset="0"/>
              </a:rPr>
              <a:t>Azure Region</a:t>
            </a:r>
            <a:endParaRPr lang="en-US" sz="2448" kern="0" dirty="0">
              <a:solidFill>
                <a:prstClr val="black"/>
              </a:solidFill>
              <a:latin typeface="Segoe UI Light" panose="020B0502040204020203" pitchFamily="34" charset="0"/>
              <a:cs typeface="Segoe UI Light" panose="020B0502040204020203" pitchFamily="34" charset="0"/>
            </a:endParaRPr>
          </a:p>
        </p:txBody>
      </p:sp>
      <p:sp>
        <p:nvSpPr>
          <p:cNvPr id="9" name="Rectangle 8">
            <a:extLst>
              <a:ext uri="{FF2B5EF4-FFF2-40B4-BE49-F238E27FC236}">
                <a16:creationId xmlns:a16="http://schemas.microsoft.com/office/drawing/2014/main" id="{21C36C0A-6375-4C23-B63A-EB974B842805}"/>
              </a:ext>
            </a:extLst>
          </p:cNvPr>
          <p:cNvSpPr/>
          <p:nvPr/>
        </p:nvSpPr>
        <p:spPr>
          <a:xfrm>
            <a:off x="3712111" y="1311973"/>
            <a:ext cx="6284753" cy="2225138"/>
          </a:xfrm>
          <a:prstGeom prst="rect">
            <a:avLst/>
          </a:prstGeom>
          <a:solidFill>
            <a:schemeClr val="accent1">
              <a:lumMod val="20000"/>
              <a:lumOff val="80000"/>
            </a:schemeClr>
          </a:solidFill>
          <a:ln w="12700" cap="flat" cmpd="sng" algn="ctr">
            <a:solidFill>
              <a:srgbClr val="5B9BD5">
                <a:shade val="50000"/>
              </a:srgbClr>
            </a:solidFill>
            <a:prstDash val="solid"/>
            <a:miter lim="800000"/>
          </a:ln>
          <a:effectLst/>
        </p:spPr>
        <p:txBody>
          <a:bodyPr rtlCol="0" anchor="t" anchorCtr="0"/>
          <a:lstStyle/>
          <a:p>
            <a:pPr algn="ctr" defTabSz="932597">
              <a:defRPr/>
            </a:pPr>
            <a:endParaRPr lang="en-US" sz="1632" kern="0" dirty="0">
              <a:solidFill>
                <a:prstClr val="black"/>
              </a:solidFill>
              <a:latin typeface="Segoe UI Light" panose="020B0502040204020203" pitchFamily="34" charset="0"/>
              <a:cs typeface="Segoe UI Light" panose="020B0502040204020203" pitchFamily="34" charset="0"/>
            </a:endParaRPr>
          </a:p>
        </p:txBody>
      </p:sp>
      <p:sp>
        <p:nvSpPr>
          <p:cNvPr id="18" name="Rectangle 17">
            <a:extLst>
              <a:ext uri="{FF2B5EF4-FFF2-40B4-BE49-F238E27FC236}">
                <a16:creationId xmlns:a16="http://schemas.microsoft.com/office/drawing/2014/main" id="{E8C658CE-9690-4188-A6FC-1F17202300A7}"/>
              </a:ext>
            </a:extLst>
          </p:cNvPr>
          <p:cNvSpPr/>
          <p:nvPr/>
        </p:nvSpPr>
        <p:spPr>
          <a:xfrm>
            <a:off x="3835018" y="1449011"/>
            <a:ext cx="6037344" cy="1980960"/>
          </a:xfrm>
          <a:prstGeom prst="rect">
            <a:avLst/>
          </a:prstGeom>
          <a:solidFill>
            <a:srgbClr val="0070C0"/>
          </a:solidFill>
          <a:ln w="12700" cap="flat" cmpd="sng" algn="ctr">
            <a:solidFill>
              <a:srgbClr val="5B9BD5">
                <a:shade val="50000"/>
              </a:srgbClr>
            </a:solidFill>
            <a:prstDash val="solid"/>
            <a:miter lim="800000"/>
          </a:ln>
          <a:effectLst/>
        </p:spPr>
        <p:txBody>
          <a:bodyPr rtlCol="0" anchor="t" anchorCtr="0"/>
          <a:lstStyle/>
          <a:p>
            <a:pPr algn="ctr" defTabSz="932597">
              <a:defRPr/>
            </a:pPr>
            <a:r>
              <a:rPr lang="en-US" sz="1632" kern="0" dirty="0">
                <a:solidFill>
                  <a:prstClr val="white"/>
                </a:solidFill>
                <a:latin typeface="Segoe UI Light" panose="020B0502040204020203" pitchFamily="34" charset="0"/>
                <a:cs typeface="Segoe UI Light" panose="020B0502040204020203" pitchFamily="34" charset="0"/>
              </a:rPr>
              <a:t>Azure Virtual Network #1</a:t>
            </a:r>
          </a:p>
        </p:txBody>
      </p:sp>
      <p:sp>
        <p:nvSpPr>
          <p:cNvPr id="19" name="Rectangle 18">
            <a:extLst>
              <a:ext uri="{FF2B5EF4-FFF2-40B4-BE49-F238E27FC236}">
                <a16:creationId xmlns:a16="http://schemas.microsoft.com/office/drawing/2014/main" id="{AE7C34E9-6632-4229-8D0B-0CCBA35A9E7D}"/>
              </a:ext>
            </a:extLst>
          </p:cNvPr>
          <p:cNvSpPr/>
          <p:nvPr/>
        </p:nvSpPr>
        <p:spPr>
          <a:xfrm>
            <a:off x="3938980" y="1779451"/>
            <a:ext cx="439043" cy="1575184"/>
          </a:xfrm>
          <a:prstGeom prst="rect">
            <a:avLst/>
          </a:prstGeom>
          <a:solidFill>
            <a:schemeClr val="accent1">
              <a:lumMod val="40000"/>
              <a:lumOff val="60000"/>
            </a:schemeClr>
          </a:solidFill>
          <a:ln w="12700" cap="flat" cmpd="sng" algn="ctr">
            <a:solidFill>
              <a:srgbClr val="5B9BD5">
                <a:shade val="50000"/>
              </a:srgbClr>
            </a:solidFill>
            <a:prstDash val="solid"/>
            <a:miter lim="800000"/>
          </a:ln>
          <a:effectLst/>
        </p:spPr>
        <p:txBody>
          <a:bodyPr lIns="27978" tIns="27978" rIns="27978" bIns="27978" rtlCol="0" anchor="t" anchorCtr="0"/>
          <a:lstStyle/>
          <a:p>
            <a:pPr algn="ctr" defTabSz="932597">
              <a:defRPr/>
            </a:pPr>
            <a:r>
              <a:rPr lang="en-US" sz="1020" kern="0" dirty="0">
                <a:solidFill>
                  <a:sysClr val="windowText" lastClr="000000"/>
                </a:solidFill>
                <a:latin typeface="Segoe UI Light" panose="020B0502040204020203" pitchFamily="34" charset="0"/>
                <a:cs typeface="Segoe UI Light" panose="020B0502040204020203" pitchFamily="34" charset="0"/>
              </a:rPr>
              <a:t>GW</a:t>
            </a:r>
            <a:br>
              <a:rPr lang="en-US" sz="1020" kern="0" dirty="0">
                <a:solidFill>
                  <a:sysClr val="windowText" lastClr="000000"/>
                </a:solidFill>
                <a:latin typeface="Segoe UI Light" panose="020B0502040204020203" pitchFamily="34" charset="0"/>
                <a:cs typeface="Segoe UI Light" panose="020B0502040204020203" pitchFamily="34" charset="0"/>
              </a:rPr>
            </a:br>
            <a:r>
              <a:rPr lang="en-US" sz="1020" kern="0" dirty="0">
                <a:solidFill>
                  <a:sysClr val="windowText" lastClr="000000"/>
                </a:solidFill>
                <a:latin typeface="Segoe UI Light" panose="020B0502040204020203" pitchFamily="34" charset="0"/>
                <a:cs typeface="Segoe UI Light" panose="020B0502040204020203" pitchFamily="34" charset="0"/>
              </a:rPr>
              <a:t>Subnet</a:t>
            </a:r>
          </a:p>
        </p:txBody>
      </p:sp>
      <p:sp>
        <p:nvSpPr>
          <p:cNvPr id="20" name="Rectangle 19">
            <a:extLst>
              <a:ext uri="{FF2B5EF4-FFF2-40B4-BE49-F238E27FC236}">
                <a16:creationId xmlns:a16="http://schemas.microsoft.com/office/drawing/2014/main" id="{FA41D4D1-0AA1-487E-8AE2-85FBA6F6478F}"/>
              </a:ext>
            </a:extLst>
          </p:cNvPr>
          <p:cNvSpPr/>
          <p:nvPr/>
        </p:nvSpPr>
        <p:spPr>
          <a:xfrm>
            <a:off x="8925135" y="1804103"/>
            <a:ext cx="802321" cy="1575184"/>
          </a:xfrm>
          <a:prstGeom prst="rect">
            <a:avLst/>
          </a:prstGeom>
          <a:solidFill>
            <a:schemeClr val="accent1">
              <a:lumMod val="40000"/>
              <a:lumOff val="60000"/>
            </a:schemeClr>
          </a:solidFill>
          <a:ln w="12700" cap="flat" cmpd="sng" algn="ctr">
            <a:solidFill>
              <a:srgbClr val="5B9BD5">
                <a:shade val="50000"/>
              </a:srgbClr>
            </a:solidFill>
            <a:prstDash val="solid"/>
            <a:miter lim="800000"/>
          </a:ln>
          <a:effectLst/>
        </p:spPr>
        <p:txBody>
          <a:bodyPr lIns="27978" tIns="27978" rIns="27978" bIns="27978" rtlCol="0" anchor="t" anchorCtr="0"/>
          <a:lstStyle/>
          <a:p>
            <a:pPr algn="ctr" defTabSz="932597">
              <a:defRPr/>
            </a:pPr>
            <a:r>
              <a:rPr lang="en-US" sz="1122" kern="0" dirty="0">
                <a:solidFill>
                  <a:sysClr val="windowText" lastClr="000000"/>
                </a:solidFill>
                <a:latin typeface="Segoe UI Light" panose="020B0502040204020203" pitchFamily="34" charset="0"/>
                <a:cs typeface="Segoe UI Light" panose="020B0502040204020203" pitchFamily="34" charset="0"/>
              </a:rPr>
              <a:t>Subnet #3</a:t>
            </a:r>
            <a:br>
              <a:rPr lang="en-US" sz="1122" kern="0" dirty="0">
                <a:solidFill>
                  <a:sysClr val="windowText" lastClr="000000"/>
                </a:solidFill>
                <a:latin typeface="Segoe UI Light" panose="020B0502040204020203" pitchFamily="34" charset="0"/>
                <a:cs typeface="Segoe UI Light" panose="020B0502040204020203" pitchFamily="34" charset="0"/>
              </a:rPr>
            </a:br>
            <a:r>
              <a:rPr lang="en-US" sz="1122" kern="0" dirty="0" err="1">
                <a:solidFill>
                  <a:sysClr val="windowText" lastClr="000000"/>
                </a:solidFill>
                <a:latin typeface="Segoe UI Light" panose="020B0502040204020203" pitchFamily="34" charset="0"/>
                <a:cs typeface="Segoe UI Light" panose="020B0502040204020203" pitchFamily="34" charset="0"/>
              </a:rPr>
              <a:t>Mgmt</a:t>
            </a:r>
            <a:endParaRPr lang="en-US" sz="1122" kern="0" dirty="0">
              <a:solidFill>
                <a:sysClr val="windowText" lastClr="000000"/>
              </a:solidFill>
              <a:latin typeface="Segoe UI Light" panose="020B0502040204020203" pitchFamily="34" charset="0"/>
              <a:cs typeface="Segoe UI Light" panose="020B0502040204020203" pitchFamily="34" charset="0"/>
            </a:endParaRPr>
          </a:p>
        </p:txBody>
      </p:sp>
      <p:sp>
        <p:nvSpPr>
          <p:cNvPr id="21" name="TextBox 20">
            <a:extLst>
              <a:ext uri="{FF2B5EF4-FFF2-40B4-BE49-F238E27FC236}">
                <a16:creationId xmlns:a16="http://schemas.microsoft.com/office/drawing/2014/main" id="{868323D7-B60E-4DFD-A754-7A96FE0FDADF}"/>
              </a:ext>
            </a:extLst>
          </p:cNvPr>
          <p:cNvSpPr txBox="1"/>
          <p:nvPr/>
        </p:nvSpPr>
        <p:spPr>
          <a:xfrm>
            <a:off x="6747396" y="2069748"/>
            <a:ext cx="2182207" cy="270285"/>
          </a:xfrm>
          <a:prstGeom prst="rect">
            <a:avLst/>
          </a:prstGeom>
          <a:noFill/>
        </p:spPr>
        <p:txBody>
          <a:bodyPr wrap="square" rtlCol="0">
            <a:spAutoFit/>
          </a:bodyPr>
          <a:lstStyle/>
          <a:p>
            <a:pPr algn="ctr" defTabSz="932597">
              <a:defRPr/>
            </a:pPr>
            <a:r>
              <a:rPr lang="en-US" sz="1122" kern="0" dirty="0">
                <a:solidFill>
                  <a:prstClr val="black"/>
                </a:solidFill>
                <a:latin typeface="Segoe UI Light" panose="020B0502040204020203" pitchFamily="34" charset="0"/>
                <a:cs typeface="Segoe UI Light" panose="020B0502040204020203" pitchFamily="34" charset="0"/>
              </a:rPr>
              <a:t>HANA Database Server(s) Prod</a:t>
            </a:r>
          </a:p>
        </p:txBody>
      </p:sp>
      <p:sp>
        <p:nvSpPr>
          <p:cNvPr id="26" name="Rectangle 25">
            <a:extLst>
              <a:ext uri="{FF2B5EF4-FFF2-40B4-BE49-F238E27FC236}">
                <a16:creationId xmlns:a16="http://schemas.microsoft.com/office/drawing/2014/main" id="{A221F85E-3496-4D1A-A069-000999E5FF35}"/>
              </a:ext>
            </a:extLst>
          </p:cNvPr>
          <p:cNvSpPr/>
          <p:nvPr/>
        </p:nvSpPr>
        <p:spPr>
          <a:xfrm>
            <a:off x="6898644" y="1782223"/>
            <a:ext cx="1931945" cy="1575184"/>
          </a:xfrm>
          <a:prstGeom prst="rect">
            <a:avLst/>
          </a:prstGeom>
          <a:solidFill>
            <a:schemeClr val="accent1">
              <a:lumMod val="40000"/>
              <a:lumOff val="60000"/>
            </a:schemeClr>
          </a:solidFill>
          <a:ln w="12700" cap="flat" cmpd="sng" algn="ctr">
            <a:solidFill>
              <a:srgbClr val="5B9BD5">
                <a:shade val="50000"/>
              </a:srgbClr>
            </a:solidFill>
            <a:prstDash val="solid"/>
            <a:miter lim="800000"/>
          </a:ln>
          <a:effectLst/>
        </p:spPr>
        <p:txBody>
          <a:bodyPr tIns="27978" bIns="27978" rtlCol="0" anchor="t" anchorCtr="0"/>
          <a:lstStyle/>
          <a:p>
            <a:pPr algn="ctr" defTabSz="932597">
              <a:defRPr/>
            </a:pPr>
            <a:r>
              <a:rPr lang="en-US" sz="1428" kern="0" dirty="0">
                <a:solidFill>
                  <a:sysClr val="windowText" lastClr="000000"/>
                </a:solidFill>
                <a:latin typeface="Segoe UI Light" panose="020B0502040204020203" pitchFamily="34" charset="0"/>
                <a:cs typeface="Segoe UI Light" panose="020B0502040204020203" pitchFamily="34" charset="0"/>
              </a:rPr>
              <a:t>Subnet #2 – DB Prod</a:t>
            </a:r>
          </a:p>
        </p:txBody>
      </p:sp>
      <p:pic>
        <p:nvPicPr>
          <p:cNvPr id="31" name="Picture 30">
            <a:extLst>
              <a:ext uri="{FF2B5EF4-FFF2-40B4-BE49-F238E27FC236}">
                <a16:creationId xmlns:a16="http://schemas.microsoft.com/office/drawing/2014/main" id="{5A8A3813-F1A2-49D0-9A59-7F305F610D39}"/>
              </a:ext>
            </a:extLst>
          </p:cNvPr>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9438073" y="1479489"/>
            <a:ext cx="307744" cy="307744"/>
          </a:xfrm>
          <a:prstGeom prst="rect">
            <a:avLst/>
          </a:prstGeom>
        </p:spPr>
      </p:pic>
      <p:sp>
        <p:nvSpPr>
          <p:cNvPr id="52" name="Rectangle 51">
            <a:extLst>
              <a:ext uri="{FF2B5EF4-FFF2-40B4-BE49-F238E27FC236}">
                <a16:creationId xmlns:a16="http://schemas.microsoft.com/office/drawing/2014/main" id="{6A3D6B7D-E000-495E-9C18-C874E7F182F8}"/>
              </a:ext>
            </a:extLst>
          </p:cNvPr>
          <p:cNvSpPr/>
          <p:nvPr/>
        </p:nvSpPr>
        <p:spPr>
          <a:xfrm>
            <a:off x="4478386" y="1779451"/>
            <a:ext cx="2319894" cy="1575184"/>
          </a:xfrm>
          <a:prstGeom prst="rect">
            <a:avLst/>
          </a:prstGeom>
          <a:solidFill>
            <a:schemeClr val="accent1">
              <a:lumMod val="40000"/>
              <a:lumOff val="60000"/>
            </a:schemeClr>
          </a:solidFill>
          <a:ln w="12700" cap="flat" cmpd="sng" algn="ctr">
            <a:solidFill>
              <a:srgbClr val="5B9BD5">
                <a:shade val="50000"/>
              </a:srgbClr>
            </a:solidFill>
            <a:prstDash val="solid"/>
            <a:miter lim="800000"/>
          </a:ln>
          <a:effectLst/>
        </p:spPr>
        <p:txBody>
          <a:bodyPr rtlCol="0" anchor="ctr"/>
          <a:lstStyle/>
          <a:p>
            <a:pPr algn="ctr" defTabSz="932597">
              <a:defRPr/>
            </a:pPr>
            <a:endParaRPr lang="en-US" sz="1836" kern="0" dirty="0">
              <a:solidFill>
                <a:sysClr val="windowText" lastClr="000000"/>
              </a:solidFill>
              <a:latin typeface="Calibri" panose="020F0502020204030204"/>
            </a:endParaRPr>
          </a:p>
        </p:txBody>
      </p:sp>
      <p:sp>
        <p:nvSpPr>
          <p:cNvPr id="53" name="TextBox 52">
            <a:extLst>
              <a:ext uri="{FF2B5EF4-FFF2-40B4-BE49-F238E27FC236}">
                <a16:creationId xmlns:a16="http://schemas.microsoft.com/office/drawing/2014/main" id="{1BF49800-9590-4439-817C-8FC1FA2233C6}"/>
              </a:ext>
            </a:extLst>
          </p:cNvPr>
          <p:cNvSpPr txBox="1"/>
          <p:nvPr/>
        </p:nvSpPr>
        <p:spPr>
          <a:xfrm>
            <a:off x="5515758" y="1793252"/>
            <a:ext cx="1329411" cy="446397"/>
          </a:xfrm>
          <a:prstGeom prst="rect">
            <a:avLst/>
          </a:prstGeom>
          <a:noFill/>
        </p:spPr>
        <p:txBody>
          <a:bodyPr wrap="square" rtlCol="0">
            <a:spAutoFit/>
          </a:bodyPr>
          <a:lstStyle/>
          <a:p>
            <a:pPr algn="ctr" defTabSz="932597">
              <a:defRPr/>
            </a:pPr>
            <a:r>
              <a:rPr lang="en-US" sz="1122" kern="0" dirty="0">
                <a:solidFill>
                  <a:sysClr val="windowText" lastClr="000000"/>
                </a:solidFill>
                <a:latin typeface="Segoe UI Light" panose="020B0502040204020203" pitchFamily="34" charset="0"/>
                <a:cs typeface="Segoe UI Light" panose="020B0502040204020203" pitchFamily="34" charset="0"/>
              </a:rPr>
              <a:t>Subnet #1 – AP Prod</a:t>
            </a:r>
          </a:p>
        </p:txBody>
      </p:sp>
      <p:sp>
        <p:nvSpPr>
          <p:cNvPr id="70" name="Rectangle 69">
            <a:extLst>
              <a:ext uri="{FF2B5EF4-FFF2-40B4-BE49-F238E27FC236}">
                <a16:creationId xmlns:a16="http://schemas.microsoft.com/office/drawing/2014/main" id="{1FAB3533-2D4D-48C3-B6D2-AE72ABC8AEE7}"/>
              </a:ext>
            </a:extLst>
          </p:cNvPr>
          <p:cNvSpPr/>
          <p:nvPr/>
        </p:nvSpPr>
        <p:spPr>
          <a:xfrm>
            <a:off x="3544995" y="3903863"/>
            <a:ext cx="6561512" cy="2745437"/>
          </a:xfrm>
          <a:prstGeom prst="rect">
            <a:avLst/>
          </a:prstGeom>
          <a:solidFill>
            <a:schemeClr val="accent5">
              <a:lumMod val="10000"/>
              <a:lumOff val="90000"/>
            </a:schemeClr>
          </a:solidFill>
          <a:ln w="12700" cap="flat" cmpd="sng" algn="ctr">
            <a:solidFill>
              <a:srgbClr val="5B9BD5">
                <a:shade val="50000"/>
              </a:srgbClr>
            </a:solidFill>
            <a:prstDash val="solid"/>
            <a:miter lim="800000"/>
          </a:ln>
          <a:effectLst/>
        </p:spPr>
        <p:txBody>
          <a:bodyPr rtlCol="0" anchor="t" anchorCtr="0"/>
          <a:lstStyle/>
          <a:p>
            <a:pPr algn="ctr" defTabSz="932597">
              <a:defRPr/>
            </a:pPr>
            <a:r>
              <a:rPr lang="en-US" sz="1632" kern="0" dirty="0">
                <a:solidFill>
                  <a:prstClr val="black"/>
                </a:solidFill>
                <a:latin typeface="Segoe UI Light" panose="020B0502040204020203" pitchFamily="34" charset="0"/>
                <a:cs typeface="Segoe UI Light" panose="020B0502040204020203" pitchFamily="34" charset="0"/>
              </a:rPr>
              <a:t>Azure Region</a:t>
            </a:r>
            <a:endParaRPr lang="en-US" sz="2448" kern="0" dirty="0">
              <a:solidFill>
                <a:prstClr val="black"/>
              </a:solidFill>
              <a:latin typeface="Segoe UI Light" panose="020B0502040204020203" pitchFamily="34" charset="0"/>
              <a:cs typeface="Segoe UI Light" panose="020B0502040204020203" pitchFamily="34" charset="0"/>
            </a:endParaRPr>
          </a:p>
        </p:txBody>
      </p:sp>
      <p:sp>
        <p:nvSpPr>
          <p:cNvPr id="71" name="Rectangle 70">
            <a:extLst>
              <a:ext uri="{FF2B5EF4-FFF2-40B4-BE49-F238E27FC236}">
                <a16:creationId xmlns:a16="http://schemas.microsoft.com/office/drawing/2014/main" id="{84E28828-C614-4CD3-9A53-7070178F59EB}"/>
              </a:ext>
            </a:extLst>
          </p:cNvPr>
          <p:cNvSpPr/>
          <p:nvPr/>
        </p:nvSpPr>
        <p:spPr>
          <a:xfrm>
            <a:off x="3719095" y="4286983"/>
            <a:ext cx="6284753" cy="2225138"/>
          </a:xfrm>
          <a:prstGeom prst="rect">
            <a:avLst/>
          </a:prstGeom>
          <a:solidFill>
            <a:schemeClr val="accent1">
              <a:lumMod val="20000"/>
              <a:lumOff val="80000"/>
            </a:schemeClr>
          </a:solidFill>
          <a:ln w="12700" cap="flat" cmpd="sng" algn="ctr">
            <a:solidFill>
              <a:srgbClr val="5B9BD5">
                <a:shade val="50000"/>
              </a:srgbClr>
            </a:solidFill>
            <a:prstDash val="solid"/>
            <a:miter lim="800000"/>
          </a:ln>
          <a:effectLst/>
        </p:spPr>
        <p:txBody>
          <a:bodyPr rtlCol="0" anchor="t" anchorCtr="0"/>
          <a:lstStyle/>
          <a:p>
            <a:pPr algn="ctr" defTabSz="932597">
              <a:defRPr/>
            </a:pPr>
            <a:endParaRPr lang="en-US" sz="1632" kern="0" dirty="0">
              <a:solidFill>
                <a:prstClr val="black"/>
              </a:solidFill>
              <a:latin typeface="Segoe UI Light" panose="020B0502040204020203" pitchFamily="34" charset="0"/>
              <a:cs typeface="Segoe UI Light" panose="020B0502040204020203" pitchFamily="34" charset="0"/>
            </a:endParaRPr>
          </a:p>
        </p:txBody>
      </p:sp>
      <p:sp>
        <p:nvSpPr>
          <p:cNvPr id="72" name="Rectangle 71">
            <a:extLst>
              <a:ext uri="{FF2B5EF4-FFF2-40B4-BE49-F238E27FC236}">
                <a16:creationId xmlns:a16="http://schemas.microsoft.com/office/drawing/2014/main" id="{2A359237-BEDA-4282-91BE-716F24DC3351}"/>
              </a:ext>
            </a:extLst>
          </p:cNvPr>
          <p:cNvSpPr/>
          <p:nvPr/>
        </p:nvSpPr>
        <p:spPr>
          <a:xfrm>
            <a:off x="3842002" y="4424021"/>
            <a:ext cx="6037344" cy="1980960"/>
          </a:xfrm>
          <a:prstGeom prst="rect">
            <a:avLst/>
          </a:prstGeom>
          <a:solidFill>
            <a:srgbClr val="0070C0"/>
          </a:solidFill>
          <a:ln w="12700" cap="flat" cmpd="sng" algn="ctr">
            <a:solidFill>
              <a:srgbClr val="5B9BD5">
                <a:shade val="50000"/>
              </a:srgbClr>
            </a:solidFill>
            <a:prstDash val="solid"/>
            <a:miter lim="800000"/>
          </a:ln>
          <a:effectLst/>
        </p:spPr>
        <p:txBody>
          <a:bodyPr rtlCol="0" anchor="t" anchorCtr="0"/>
          <a:lstStyle/>
          <a:p>
            <a:pPr algn="ctr" defTabSz="932597">
              <a:defRPr/>
            </a:pPr>
            <a:r>
              <a:rPr lang="en-US" sz="1632" kern="0" dirty="0">
                <a:solidFill>
                  <a:prstClr val="white"/>
                </a:solidFill>
                <a:latin typeface="Segoe UI Light" panose="020B0502040204020203" pitchFamily="34" charset="0"/>
                <a:cs typeface="Segoe UI Light" panose="020B0502040204020203" pitchFamily="34" charset="0"/>
              </a:rPr>
              <a:t>Azure Virtual Network #2</a:t>
            </a:r>
          </a:p>
        </p:txBody>
      </p:sp>
      <p:sp>
        <p:nvSpPr>
          <p:cNvPr id="73" name="Rectangle 72">
            <a:extLst>
              <a:ext uri="{FF2B5EF4-FFF2-40B4-BE49-F238E27FC236}">
                <a16:creationId xmlns:a16="http://schemas.microsoft.com/office/drawing/2014/main" id="{9B4EE1F5-8DD4-4544-A8A9-CE5E7D934982}"/>
              </a:ext>
            </a:extLst>
          </p:cNvPr>
          <p:cNvSpPr/>
          <p:nvPr/>
        </p:nvSpPr>
        <p:spPr>
          <a:xfrm>
            <a:off x="3945963" y="4754460"/>
            <a:ext cx="439043" cy="1575184"/>
          </a:xfrm>
          <a:prstGeom prst="rect">
            <a:avLst/>
          </a:prstGeom>
          <a:solidFill>
            <a:schemeClr val="accent1">
              <a:lumMod val="40000"/>
              <a:lumOff val="60000"/>
            </a:schemeClr>
          </a:solidFill>
          <a:ln w="12700" cap="flat" cmpd="sng" algn="ctr">
            <a:solidFill>
              <a:srgbClr val="5B9BD5">
                <a:shade val="50000"/>
              </a:srgbClr>
            </a:solidFill>
            <a:prstDash val="solid"/>
            <a:miter lim="800000"/>
          </a:ln>
          <a:effectLst/>
        </p:spPr>
        <p:txBody>
          <a:bodyPr lIns="27978" tIns="27978" rIns="27978" bIns="27978" rtlCol="0" anchor="t" anchorCtr="0"/>
          <a:lstStyle/>
          <a:p>
            <a:pPr algn="ctr" defTabSz="932597">
              <a:defRPr/>
            </a:pPr>
            <a:r>
              <a:rPr lang="en-US" sz="1020" kern="0" dirty="0">
                <a:solidFill>
                  <a:sysClr val="windowText" lastClr="000000"/>
                </a:solidFill>
                <a:latin typeface="Segoe UI Light" panose="020B0502040204020203" pitchFamily="34" charset="0"/>
                <a:cs typeface="Segoe UI Light" panose="020B0502040204020203" pitchFamily="34" charset="0"/>
              </a:rPr>
              <a:t>GW</a:t>
            </a:r>
            <a:br>
              <a:rPr lang="en-US" sz="1020" kern="0" dirty="0">
                <a:solidFill>
                  <a:sysClr val="windowText" lastClr="000000"/>
                </a:solidFill>
                <a:latin typeface="Segoe UI Light" panose="020B0502040204020203" pitchFamily="34" charset="0"/>
                <a:cs typeface="Segoe UI Light" panose="020B0502040204020203" pitchFamily="34" charset="0"/>
              </a:rPr>
            </a:br>
            <a:r>
              <a:rPr lang="en-US" sz="1020" kern="0" dirty="0">
                <a:solidFill>
                  <a:sysClr val="windowText" lastClr="000000"/>
                </a:solidFill>
                <a:latin typeface="Segoe UI Light" panose="020B0502040204020203" pitchFamily="34" charset="0"/>
                <a:cs typeface="Segoe UI Light" panose="020B0502040204020203" pitchFamily="34" charset="0"/>
              </a:rPr>
              <a:t>Subnet</a:t>
            </a:r>
          </a:p>
        </p:txBody>
      </p:sp>
      <p:sp>
        <p:nvSpPr>
          <p:cNvPr id="74" name="Rectangle 73">
            <a:extLst>
              <a:ext uri="{FF2B5EF4-FFF2-40B4-BE49-F238E27FC236}">
                <a16:creationId xmlns:a16="http://schemas.microsoft.com/office/drawing/2014/main" id="{A698F822-4C26-42DA-93EE-4B790FD5963B}"/>
              </a:ext>
            </a:extLst>
          </p:cNvPr>
          <p:cNvSpPr/>
          <p:nvPr/>
        </p:nvSpPr>
        <p:spPr>
          <a:xfrm>
            <a:off x="8932501" y="4741206"/>
            <a:ext cx="802321" cy="1575184"/>
          </a:xfrm>
          <a:prstGeom prst="rect">
            <a:avLst/>
          </a:prstGeom>
          <a:solidFill>
            <a:schemeClr val="accent1">
              <a:lumMod val="40000"/>
              <a:lumOff val="60000"/>
            </a:schemeClr>
          </a:solidFill>
          <a:ln w="12700" cap="flat" cmpd="sng" algn="ctr">
            <a:solidFill>
              <a:srgbClr val="5B9BD5">
                <a:shade val="50000"/>
              </a:srgbClr>
            </a:solidFill>
            <a:prstDash val="solid"/>
            <a:miter lim="800000"/>
          </a:ln>
          <a:effectLst/>
        </p:spPr>
        <p:txBody>
          <a:bodyPr lIns="27978" tIns="27978" rIns="27978" bIns="27978" rtlCol="0" anchor="t" anchorCtr="0"/>
          <a:lstStyle/>
          <a:p>
            <a:pPr algn="ctr" defTabSz="932597">
              <a:defRPr/>
            </a:pPr>
            <a:r>
              <a:rPr lang="en-US" sz="1122" kern="0" dirty="0">
                <a:solidFill>
                  <a:sysClr val="windowText" lastClr="000000"/>
                </a:solidFill>
                <a:latin typeface="Segoe UI Light" panose="020B0502040204020203" pitchFamily="34" charset="0"/>
                <a:cs typeface="Segoe UI Light" panose="020B0502040204020203" pitchFamily="34" charset="0"/>
              </a:rPr>
              <a:t>Subnet #6</a:t>
            </a:r>
            <a:br>
              <a:rPr lang="en-US" sz="1122" kern="0" dirty="0">
                <a:solidFill>
                  <a:sysClr val="windowText" lastClr="000000"/>
                </a:solidFill>
                <a:latin typeface="Segoe UI Light" panose="020B0502040204020203" pitchFamily="34" charset="0"/>
                <a:cs typeface="Segoe UI Light" panose="020B0502040204020203" pitchFamily="34" charset="0"/>
              </a:rPr>
            </a:br>
            <a:r>
              <a:rPr lang="en-US" sz="1122" kern="0" dirty="0" err="1">
                <a:solidFill>
                  <a:sysClr val="windowText" lastClr="000000"/>
                </a:solidFill>
                <a:latin typeface="Segoe UI Light" panose="020B0502040204020203" pitchFamily="34" charset="0"/>
                <a:cs typeface="Segoe UI Light" panose="020B0502040204020203" pitchFamily="34" charset="0"/>
              </a:rPr>
              <a:t>Mgmt</a:t>
            </a:r>
            <a:endParaRPr lang="en-US" sz="1122" kern="0" dirty="0">
              <a:solidFill>
                <a:sysClr val="windowText" lastClr="000000"/>
              </a:solidFill>
              <a:latin typeface="Segoe UI Light" panose="020B0502040204020203" pitchFamily="34" charset="0"/>
              <a:cs typeface="Segoe UI Light" panose="020B0502040204020203" pitchFamily="34" charset="0"/>
            </a:endParaRPr>
          </a:p>
        </p:txBody>
      </p:sp>
      <p:sp>
        <p:nvSpPr>
          <p:cNvPr id="75" name="TextBox 74">
            <a:extLst>
              <a:ext uri="{FF2B5EF4-FFF2-40B4-BE49-F238E27FC236}">
                <a16:creationId xmlns:a16="http://schemas.microsoft.com/office/drawing/2014/main" id="{16171A8E-BB55-4A90-979C-95BCFA2E215E}"/>
              </a:ext>
            </a:extLst>
          </p:cNvPr>
          <p:cNvSpPr txBox="1"/>
          <p:nvPr/>
        </p:nvSpPr>
        <p:spPr>
          <a:xfrm>
            <a:off x="6754379" y="5044758"/>
            <a:ext cx="2182207" cy="270285"/>
          </a:xfrm>
          <a:prstGeom prst="rect">
            <a:avLst/>
          </a:prstGeom>
          <a:noFill/>
        </p:spPr>
        <p:txBody>
          <a:bodyPr wrap="square" rtlCol="0">
            <a:spAutoFit/>
          </a:bodyPr>
          <a:lstStyle/>
          <a:p>
            <a:pPr algn="ctr" defTabSz="932597">
              <a:defRPr/>
            </a:pPr>
            <a:r>
              <a:rPr lang="en-US" sz="1122" kern="0" dirty="0">
                <a:solidFill>
                  <a:prstClr val="black"/>
                </a:solidFill>
                <a:latin typeface="Segoe UI Light" panose="020B0502040204020203" pitchFamily="34" charset="0"/>
                <a:cs typeface="Segoe UI Light" panose="020B0502040204020203" pitchFamily="34" charset="0"/>
              </a:rPr>
              <a:t>HANA Database Server(s) Prod</a:t>
            </a:r>
          </a:p>
        </p:txBody>
      </p:sp>
      <p:sp>
        <p:nvSpPr>
          <p:cNvPr id="80" name="Rectangle 79">
            <a:extLst>
              <a:ext uri="{FF2B5EF4-FFF2-40B4-BE49-F238E27FC236}">
                <a16:creationId xmlns:a16="http://schemas.microsoft.com/office/drawing/2014/main" id="{CFB5EA38-12CF-4FD9-8724-192497DA5BDB}"/>
              </a:ext>
            </a:extLst>
          </p:cNvPr>
          <p:cNvSpPr/>
          <p:nvPr/>
        </p:nvSpPr>
        <p:spPr>
          <a:xfrm>
            <a:off x="6904812" y="4742009"/>
            <a:ext cx="1931945" cy="1575184"/>
          </a:xfrm>
          <a:prstGeom prst="rect">
            <a:avLst/>
          </a:prstGeom>
          <a:solidFill>
            <a:schemeClr val="accent1">
              <a:lumMod val="40000"/>
              <a:lumOff val="60000"/>
            </a:schemeClr>
          </a:solidFill>
          <a:ln w="12700" cap="flat" cmpd="sng" algn="ctr">
            <a:solidFill>
              <a:srgbClr val="5B9BD5">
                <a:shade val="50000"/>
              </a:srgbClr>
            </a:solidFill>
            <a:prstDash val="solid"/>
            <a:miter lim="800000"/>
          </a:ln>
          <a:effectLst/>
        </p:spPr>
        <p:txBody>
          <a:bodyPr tIns="27978" bIns="27978" rtlCol="0" anchor="t" anchorCtr="0"/>
          <a:lstStyle/>
          <a:p>
            <a:pPr algn="ctr" defTabSz="932597">
              <a:defRPr/>
            </a:pPr>
            <a:r>
              <a:rPr lang="en-US" sz="1428" kern="0" dirty="0">
                <a:solidFill>
                  <a:sysClr val="windowText" lastClr="000000"/>
                </a:solidFill>
                <a:latin typeface="Segoe UI Light" panose="020B0502040204020203" pitchFamily="34" charset="0"/>
                <a:cs typeface="Segoe UI Light" panose="020B0502040204020203" pitchFamily="34" charset="0"/>
              </a:rPr>
              <a:t>Subnet #5 – DB DR</a:t>
            </a:r>
          </a:p>
        </p:txBody>
      </p:sp>
      <p:pic>
        <p:nvPicPr>
          <p:cNvPr id="82" name="Picture 81">
            <a:extLst>
              <a:ext uri="{FF2B5EF4-FFF2-40B4-BE49-F238E27FC236}">
                <a16:creationId xmlns:a16="http://schemas.microsoft.com/office/drawing/2014/main" id="{5160338C-072F-4E36-8B14-AEA0FE2FB3C8}"/>
              </a:ext>
            </a:extLst>
          </p:cNvPr>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9445056" y="4454499"/>
            <a:ext cx="307744" cy="307744"/>
          </a:xfrm>
          <a:prstGeom prst="rect">
            <a:avLst/>
          </a:prstGeom>
        </p:spPr>
      </p:pic>
      <p:sp>
        <p:nvSpPr>
          <p:cNvPr id="100" name="Rectangle 99">
            <a:extLst>
              <a:ext uri="{FF2B5EF4-FFF2-40B4-BE49-F238E27FC236}">
                <a16:creationId xmlns:a16="http://schemas.microsoft.com/office/drawing/2014/main" id="{956C685B-5141-4596-8AD6-1C40278A9DE5}"/>
              </a:ext>
            </a:extLst>
          </p:cNvPr>
          <p:cNvSpPr/>
          <p:nvPr/>
        </p:nvSpPr>
        <p:spPr>
          <a:xfrm>
            <a:off x="4485369" y="4754460"/>
            <a:ext cx="2319894" cy="1575184"/>
          </a:xfrm>
          <a:prstGeom prst="rect">
            <a:avLst/>
          </a:prstGeom>
          <a:solidFill>
            <a:schemeClr val="accent1">
              <a:lumMod val="40000"/>
              <a:lumOff val="60000"/>
            </a:schemeClr>
          </a:solidFill>
          <a:ln w="12700" cap="flat" cmpd="sng" algn="ctr">
            <a:solidFill>
              <a:srgbClr val="5B9BD5">
                <a:shade val="50000"/>
              </a:srgbClr>
            </a:solidFill>
            <a:prstDash val="solid"/>
            <a:miter lim="800000"/>
          </a:ln>
          <a:effectLst/>
        </p:spPr>
        <p:txBody>
          <a:bodyPr rtlCol="0" anchor="ctr"/>
          <a:lstStyle/>
          <a:p>
            <a:pPr algn="ctr" defTabSz="932597">
              <a:defRPr/>
            </a:pPr>
            <a:endParaRPr lang="en-US" sz="1836" kern="0" dirty="0">
              <a:solidFill>
                <a:sysClr val="windowText" lastClr="000000"/>
              </a:solidFill>
              <a:latin typeface="Calibri" panose="020F0502020204030204"/>
            </a:endParaRPr>
          </a:p>
        </p:txBody>
      </p:sp>
      <p:sp>
        <p:nvSpPr>
          <p:cNvPr id="101" name="TextBox 100">
            <a:extLst>
              <a:ext uri="{FF2B5EF4-FFF2-40B4-BE49-F238E27FC236}">
                <a16:creationId xmlns:a16="http://schemas.microsoft.com/office/drawing/2014/main" id="{A6D58E3C-07CF-4FF3-965F-0F9D35B628F2}"/>
              </a:ext>
            </a:extLst>
          </p:cNvPr>
          <p:cNvSpPr txBox="1"/>
          <p:nvPr/>
        </p:nvSpPr>
        <p:spPr>
          <a:xfrm>
            <a:off x="5522742" y="4768262"/>
            <a:ext cx="1289625" cy="446397"/>
          </a:xfrm>
          <a:prstGeom prst="rect">
            <a:avLst/>
          </a:prstGeom>
          <a:noFill/>
        </p:spPr>
        <p:txBody>
          <a:bodyPr wrap="square" rtlCol="0">
            <a:spAutoFit/>
          </a:bodyPr>
          <a:lstStyle/>
          <a:p>
            <a:pPr algn="ctr" defTabSz="932597">
              <a:defRPr/>
            </a:pPr>
            <a:r>
              <a:rPr lang="en-US" sz="1122" kern="0" dirty="0">
                <a:solidFill>
                  <a:sysClr val="windowText" lastClr="000000"/>
                </a:solidFill>
                <a:latin typeface="Segoe UI Light" panose="020B0502040204020203" pitchFamily="34" charset="0"/>
                <a:cs typeface="Segoe UI Light" panose="020B0502040204020203" pitchFamily="34" charset="0"/>
              </a:rPr>
              <a:t>Subnet #4 – AP DR</a:t>
            </a:r>
          </a:p>
        </p:txBody>
      </p:sp>
      <p:sp>
        <p:nvSpPr>
          <p:cNvPr id="152" name="Rectangle 151">
            <a:extLst>
              <a:ext uri="{FF2B5EF4-FFF2-40B4-BE49-F238E27FC236}">
                <a16:creationId xmlns:a16="http://schemas.microsoft.com/office/drawing/2014/main" id="{50EA30E8-4442-4640-82B7-EF53C0347F47}"/>
              </a:ext>
            </a:extLst>
          </p:cNvPr>
          <p:cNvSpPr/>
          <p:nvPr/>
        </p:nvSpPr>
        <p:spPr>
          <a:xfrm>
            <a:off x="10271216" y="928026"/>
            <a:ext cx="1026530" cy="5721274"/>
          </a:xfrm>
          <a:prstGeom prst="rect">
            <a:avLst/>
          </a:prstGeom>
          <a:solidFill>
            <a:schemeClr val="bg1">
              <a:lumMod val="85000"/>
            </a:schemeClr>
          </a:solidFill>
          <a:ln w="10795" cap="flat" cmpd="sng" algn="ctr">
            <a:solidFill>
              <a:srgbClr val="002060">
                <a:shade val="50000"/>
              </a:srgbClr>
            </a:solidFill>
            <a:prstDash val="solid"/>
          </a:ln>
          <a:effectLst/>
        </p:spPr>
        <p:txBody>
          <a:bodyPr rtlCol="0" anchor="t" anchorCtr="0"/>
          <a:lstStyle/>
          <a:p>
            <a:pPr marL="0" marR="0" lvl="0" indent="0" algn="ctr" defTabSz="914126" rtl="0" eaLnBrk="1" fontAlgn="auto" latinLnBrk="0" hangingPunct="1">
              <a:lnSpc>
                <a:spcPct val="100000"/>
              </a:lnSpc>
              <a:spcBef>
                <a:spcPts val="0"/>
              </a:spcBef>
              <a:spcAft>
                <a:spcPts val="0"/>
              </a:spcAft>
              <a:buClrTx/>
              <a:buSzTx/>
              <a:buFontTx/>
              <a:buNone/>
              <a:tabLst/>
              <a:defRPr/>
            </a:pPr>
            <a:br>
              <a:rPr kumimoji="0" lang="en-US" sz="900" b="0" i="0" u="none" strike="noStrike" kern="0" cap="none" spc="0" normalizeH="0" baseline="0" noProof="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br>
            <a:br>
              <a:rPr kumimoji="0" lang="en-US" sz="900" b="0" i="0" u="none" strike="noStrike" kern="0" cap="none" spc="0" normalizeH="0" baseline="0" noProof="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br>
            <a:endParaRPr kumimoji="0" lang="en-US" sz="900" b="0" i="0" u="none" strike="noStrike" kern="0" cap="none" spc="0" normalizeH="0" baseline="0" noProof="0">
              <a:ln>
                <a:noFill/>
              </a:ln>
              <a:solidFill>
                <a:sysClr val="windowText" lastClr="000000"/>
              </a:solidFill>
              <a:effectLst/>
              <a:uLnTx/>
              <a:uFillTx/>
              <a:latin typeface="Segoe UI Light" panose="020B0502040204020203" pitchFamily="34" charset="0"/>
              <a:ea typeface="+mn-ea"/>
              <a:cs typeface="Segoe UI Light" panose="020B0502040204020203" pitchFamily="34" charset="0"/>
            </a:endParaRPr>
          </a:p>
        </p:txBody>
      </p:sp>
      <p:sp>
        <p:nvSpPr>
          <p:cNvPr id="173" name="Thought Bubble: Cloud 172">
            <a:extLst>
              <a:ext uri="{FF2B5EF4-FFF2-40B4-BE49-F238E27FC236}">
                <a16:creationId xmlns:a16="http://schemas.microsoft.com/office/drawing/2014/main" id="{54737E2F-ACB4-4CC3-B77B-8990582D761B}"/>
              </a:ext>
            </a:extLst>
          </p:cNvPr>
          <p:cNvSpPr/>
          <p:nvPr/>
        </p:nvSpPr>
        <p:spPr>
          <a:xfrm>
            <a:off x="2064731" y="2683782"/>
            <a:ext cx="601525" cy="2645353"/>
          </a:xfrm>
          <a:prstGeom prst="cloudCallout">
            <a:avLst>
              <a:gd name="adj1" fmla="val -13147"/>
              <a:gd name="adj2" fmla="val 21447"/>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01" name="Rectangle 200">
            <a:extLst>
              <a:ext uri="{FF2B5EF4-FFF2-40B4-BE49-F238E27FC236}">
                <a16:creationId xmlns:a16="http://schemas.microsoft.com/office/drawing/2014/main" id="{51199D19-D44F-49A4-8843-A74702EC8D6E}"/>
              </a:ext>
            </a:extLst>
          </p:cNvPr>
          <p:cNvSpPr/>
          <p:nvPr/>
        </p:nvSpPr>
        <p:spPr>
          <a:xfrm>
            <a:off x="284713" y="1307926"/>
            <a:ext cx="1562922" cy="5419174"/>
          </a:xfrm>
          <a:prstGeom prst="rect">
            <a:avLst/>
          </a:prstGeom>
          <a:solidFill>
            <a:srgbClr val="FFFFFF">
              <a:lumMod val="95000"/>
            </a:srgbClr>
          </a:solidFill>
          <a:ln w="10795" cap="flat" cmpd="sng" algn="ctr">
            <a:solidFill>
              <a:srgbClr val="002060">
                <a:shade val="50000"/>
              </a:srgbClr>
            </a:solidFill>
            <a:prstDash val="solid"/>
          </a:ln>
          <a:effectLst/>
        </p:spPr>
        <p:txBody>
          <a:bodyPr rtlCol="0" anchor="t" anchorCtr="0"/>
          <a:lstStyle/>
          <a:p>
            <a:pPr marL="0" marR="0" lvl="0" indent="0" algn="ctr" defTabSz="914093" rtl="0" eaLnBrk="1" fontAlgn="auto" latinLnBrk="0" hangingPunct="1">
              <a:lnSpc>
                <a:spcPct val="100000"/>
              </a:lnSpc>
              <a:spcBef>
                <a:spcPts val="0"/>
              </a:spcBef>
              <a:spcAft>
                <a:spcPts val="0"/>
              </a:spcAft>
              <a:buClrTx/>
              <a:buSzTx/>
              <a:buFontTx/>
              <a:buNone/>
              <a:tabLst/>
              <a:defRPr/>
            </a:pPr>
            <a:r>
              <a:rPr kumimoji="0" lang="en-US" altLang="ja-JP" sz="1400" b="0" i="0" u="none" strike="noStrike" kern="0" cap="none" spc="0" normalizeH="0" baseline="0" noProof="0" dirty="0">
                <a:ln>
                  <a:noFill/>
                </a:ln>
                <a:solidFill>
                  <a:srgbClr val="353535"/>
                </a:solidFill>
                <a:effectLst/>
                <a:uLnTx/>
                <a:uFillTx/>
                <a:latin typeface="Segoe UI Light" panose="020B0502040204020203" pitchFamily="34" charset="0"/>
                <a:ea typeface="ＭＳ Ｐゴシック" panose="020B0600070205080204" pitchFamily="34" charset="-128"/>
                <a:cs typeface="Segoe UI Light" panose="020B0502040204020203" pitchFamily="34" charset="0"/>
              </a:rPr>
              <a:t>Customer Corporate Network</a:t>
            </a:r>
            <a:br>
              <a:rPr kumimoji="0" lang="en-US" altLang="ja-JP" sz="1400" b="0" i="0" u="none" strike="noStrike" kern="0" cap="none" spc="0" normalizeH="0" baseline="0" noProof="0" dirty="0">
                <a:ln>
                  <a:noFill/>
                </a:ln>
                <a:solidFill>
                  <a:srgbClr val="353535"/>
                </a:solidFill>
                <a:effectLst/>
                <a:uLnTx/>
                <a:uFillTx/>
                <a:latin typeface="Calibri" panose="020F0502020204030204"/>
                <a:ea typeface="ＭＳ Ｐゴシック" panose="020B0600070205080204" pitchFamily="34" charset="-128"/>
                <a:cs typeface="+mn-cs"/>
              </a:rPr>
            </a:br>
            <a:br>
              <a:rPr kumimoji="0" lang="en-US" altLang="ja-JP" sz="1400" b="0" i="0" u="none" strike="noStrike" kern="0" cap="none" spc="0" normalizeH="0" baseline="0" noProof="0" dirty="0">
                <a:ln>
                  <a:noFill/>
                </a:ln>
                <a:solidFill>
                  <a:srgbClr val="353535"/>
                </a:solidFill>
                <a:effectLst/>
                <a:uLnTx/>
                <a:uFillTx/>
                <a:latin typeface="Calibri" panose="020F0502020204030204"/>
                <a:ea typeface="ＭＳ Ｐゴシック" panose="020B0600070205080204" pitchFamily="34" charset="-128"/>
                <a:cs typeface="+mn-cs"/>
              </a:rPr>
            </a:br>
            <a:br>
              <a:rPr kumimoji="0" lang="en-US" altLang="ja-JP" sz="1799" b="0" i="0" u="none" strike="noStrike" kern="0" cap="none" spc="0" normalizeH="0" baseline="0" noProof="0" dirty="0">
                <a:ln>
                  <a:noFill/>
                </a:ln>
                <a:solidFill>
                  <a:srgbClr val="353535"/>
                </a:solidFill>
                <a:effectLst/>
                <a:uLnTx/>
                <a:uFillTx/>
                <a:latin typeface="Calibri" panose="020F0502020204030204"/>
                <a:ea typeface="ＭＳ Ｐゴシック" panose="020B0600070205080204" pitchFamily="34" charset="-128"/>
                <a:cs typeface="+mn-cs"/>
              </a:rPr>
            </a:br>
            <a:br>
              <a:rPr kumimoji="0" lang="en-US" altLang="ja-JP" sz="1799" b="0" i="0" u="none" strike="noStrike" kern="0" cap="none" spc="0" normalizeH="0" baseline="0" noProof="0" dirty="0">
                <a:ln>
                  <a:noFill/>
                </a:ln>
                <a:solidFill>
                  <a:srgbClr val="353535"/>
                </a:solidFill>
                <a:effectLst/>
                <a:uLnTx/>
                <a:uFillTx/>
                <a:latin typeface="Calibri" panose="020F0502020204030204"/>
                <a:ea typeface="ＭＳ Ｐゴシック" panose="020B0600070205080204" pitchFamily="34" charset="-128"/>
                <a:cs typeface="+mn-cs"/>
              </a:rPr>
            </a:br>
            <a:br>
              <a:rPr kumimoji="0" lang="en-US" altLang="ja-JP" sz="1799" b="0" i="0" u="none" strike="noStrike" kern="0" cap="none" spc="0" normalizeH="0" baseline="0" noProof="0" dirty="0">
                <a:ln>
                  <a:noFill/>
                </a:ln>
                <a:solidFill>
                  <a:srgbClr val="353535"/>
                </a:solidFill>
                <a:effectLst/>
                <a:uLnTx/>
                <a:uFillTx/>
                <a:latin typeface="Calibri" panose="020F0502020204030204"/>
                <a:ea typeface="ＭＳ Ｐゴシック" panose="020B0600070205080204" pitchFamily="34" charset="-128"/>
                <a:cs typeface="+mn-cs"/>
              </a:rPr>
            </a:br>
            <a:br>
              <a:rPr kumimoji="0" lang="en-US" altLang="ja-JP" sz="1799" b="0" i="0" u="none" strike="noStrike" kern="0" cap="none" spc="0" normalizeH="0" baseline="0" noProof="0" dirty="0">
                <a:ln>
                  <a:noFill/>
                </a:ln>
                <a:solidFill>
                  <a:srgbClr val="353535"/>
                </a:solidFill>
                <a:effectLst/>
                <a:uLnTx/>
                <a:uFillTx/>
                <a:latin typeface="Calibri" panose="020F0502020204030204"/>
                <a:ea typeface="ＭＳ Ｐゴシック" panose="020B0600070205080204" pitchFamily="34" charset="-128"/>
                <a:cs typeface="+mn-cs"/>
              </a:rPr>
            </a:br>
            <a:br>
              <a:rPr kumimoji="0" lang="en-US" altLang="ja-JP" sz="1799" b="0" i="0" u="none" strike="noStrike" kern="0" cap="none" spc="0" normalizeH="0" baseline="0" noProof="0" dirty="0">
                <a:ln>
                  <a:noFill/>
                </a:ln>
                <a:solidFill>
                  <a:srgbClr val="353535"/>
                </a:solidFill>
                <a:effectLst/>
                <a:uLnTx/>
                <a:uFillTx/>
                <a:latin typeface="Calibri" panose="020F0502020204030204"/>
                <a:ea typeface="ＭＳ Ｐゴシック" panose="020B0600070205080204" pitchFamily="34" charset="-128"/>
                <a:cs typeface="+mn-cs"/>
              </a:rPr>
            </a:br>
            <a:endParaRPr kumimoji="0" lang="en-US" sz="1799" b="0" i="0" u="none" strike="noStrike" kern="0" cap="none" spc="0" normalizeH="0" baseline="0" noProof="0" dirty="0">
              <a:ln>
                <a:noFill/>
              </a:ln>
              <a:solidFill>
                <a:srgbClr val="353535"/>
              </a:solidFill>
              <a:effectLst/>
              <a:uLnTx/>
              <a:uFillTx/>
              <a:latin typeface="Calibri" panose="020F0502020204030204"/>
              <a:ea typeface="+mn-ea"/>
              <a:cs typeface="+mn-cs"/>
            </a:endParaRPr>
          </a:p>
        </p:txBody>
      </p:sp>
      <p:pic>
        <p:nvPicPr>
          <p:cNvPr id="202" name="Picture 201" descr="A picture containing vector graphics&#10;&#10;Description automatically generated">
            <a:extLst>
              <a:ext uri="{FF2B5EF4-FFF2-40B4-BE49-F238E27FC236}">
                <a16:creationId xmlns:a16="http://schemas.microsoft.com/office/drawing/2014/main" id="{3D6497F3-C8AA-48B0-8F63-124D3B36F90E}"/>
              </a:ext>
            </a:extLst>
          </p:cNvPr>
          <p:cNvPicPr>
            <a:picLocks noChangeAspect="1"/>
          </p:cNvPicPr>
          <p:nvPr/>
        </p:nvPicPr>
        <p:blipFill>
          <a:blip r:embed="rId4" cstate="print">
            <a:grayscl/>
            <a:extLst>
              <a:ext uri="{28A0092B-C50C-407E-A947-70E740481C1C}">
                <a14:useLocalDpi xmlns:a14="http://schemas.microsoft.com/office/drawing/2010/main" val="0"/>
              </a:ext>
            </a:extLst>
          </a:blip>
          <a:stretch>
            <a:fillRect/>
          </a:stretch>
        </p:blipFill>
        <p:spPr>
          <a:xfrm>
            <a:off x="681158" y="5799959"/>
            <a:ext cx="267518" cy="267518"/>
          </a:xfrm>
          <a:prstGeom prst="rect">
            <a:avLst/>
          </a:prstGeom>
        </p:spPr>
      </p:pic>
      <p:pic>
        <p:nvPicPr>
          <p:cNvPr id="203" name="Picture 202" descr="A picture containing vector graphics&#10;&#10;Description automatically generated">
            <a:extLst>
              <a:ext uri="{FF2B5EF4-FFF2-40B4-BE49-F238E27FC236}">
                <a16:creationId xmlns:a16="http://schemas.microsoft.com/office/drawing/2014/main" id="{92E51FD3-B989-4673-9A51-EBEBC358561A}"/>
              </a:ext>
            </a:extLst>
          </p:cNvPr>
          <p:cNvPicPr>
            <a:picLocks noChangeAspect="1"/>
          </p:cNvPicPr>
          <p:nvPr/>
        </p:nvPicPr>
        <p:blipFill>
          <a:blip r:embed="rId4" cstate="print">
            <a:grayscl/>
            <a:extLst>
              <a:ext uri="{28A0092B-C50C-407E-A947-70E740481C1C}">
                <a14:useLocalDpi xmlns:a14="http://schemas.microsoft.com/office/drawing/2010/main" val="0"/>
              </a:ext>
            </a:extLst>
          </a:blip>
          <a:stretch>
            <a:fillRect/>
          </a:stretch>
        </p:blipFill>
        <p:spPr>
          <a:xfrm>
            <a:off x="971418" y="5791656"/>
            <a:ext cx="267518" cy="267518"/>
          </a:xfrm>
          <a:prstGeom prst="rect">
            <a:avLst/>
          </a:prstGeom>
        </p:spPr>
      </p:pic>
      <p:pic>
        <p:nvPicPr>
          <p:cNvPr id="204" name="Picture 203" descr="A picture containing vector graphics&#10;&#10;Description automatically generated">
            <a:extLst>
              <a:ext uri="{FF2B5EF4-FFF2-40B4-BE49-F238E27FC236}">
                <a16:creationId xmlns:a16="http://schemas.microsoft.com/office/drawing/2014/main" id="{37ECB263-FC87-43B7-8D10-0C5955A4A77D}"/>
              </a:ext>
            </a:extLst>
          </p:cNvPr>
          <p:cNvPicPr>
            <a:picLocks noChangeAspect="1"/>
          </p:cNvPicPr>
          <p:nvPr/>
        </p:nvPicPr>
        <p:blipFill>
          <a:blip r:embed="rId4" cstate="print">
            <a:grayscl/>
            <a:extLst>
              <a:ext uri="{28A0092B-C50C-407E-A947-70E740481C1C}">
                <a14:useLocalDpi xmlns:a14="http://schemas.microsoft.com/office/drawing/2010/main" val="0"/>
              </a:ext>
            </a:extLst>
          </a:blip>
          <a:stretch>
            <a:fillRect/>
          </a:stretch>
        </p:blipFill>
        <p:spPr>
          <a:xfrm>
            <a:off x="1261206" y="5796888"/>
            <a:ext cx="267518" cy="267518"/>
          </a:xfrm>
          <a:prstGeom prst="rect">
            <a:avLst/>
          </a:prstGeom>
        </p:spPr>
      </p:pic>
      <p:pic>
        <p:nvPicPr>
          <p:cNvPr id="205" name="Picture 204">
            <a:extLst>
              <a:ext uri="{FF2B5EF4-FFF2-40B4-BE49-F238E27FC236}">
                <a16:creationId xmlns:a16="http://schemas.microsoft.com/office/drawing/2014/main" id="{A8B4B2F1-24CB-42CA-8467-797BFFDA3606}"/>
              </a:ext>
            </a:extLst>
          </p:cNvPr>
          <p:cNvPicPr>
            <a:picLocks noChangeAspect="1"/>
          </p:cNvPicPr>
          <p:nvPr/>
        </p:nvPicPr>
        <p:blipFill>
          <a:blip r:embed="rId5" cstate="print">
            <a:grayscl/>
            <a:extLst>
              <a:ext uri="{28A0092B-C50C-407E-A947-70E740481C1C}">
                <a14:useLocalDpi xmlns:a14="http://schemas.microsoft.com/office/drawing/2010/main" val="0"/>
              </a:ext>
            </a:extLst>
          </a:blip>
          <a:stretch>
            <a:fillRect/>
          </a:stretch>
        </p:blipFill>
        <p:spPr>
          <a:xfrm>
            <a:off x="706042" y="6086287"/>
            <a:ext cx="362334" cy="362334"/>
          </a:xfrm>
          <a:prstGeom prst="rect">
            <a:avLst/>
          </a:prstGeom>
        </p:spPr>
      </p:pic>
      <p:pic>
        <p:nvPicPr>
          <p:cNvPr id="206" name="Picture 205">
            <a:extLst>
              <a:ext uri="{FF2B5EF4-FFF2-40B4-BE49-F238E27FC236}">
                <a16:creationId xmlns:a16="http://schemas.microsoft.com/office/drawing/2014/main" id="{968E4CE9-567E-4E69-A0F0-F0CE960F101E}"/>
              </a:ext>
            </a:extLst>
          </p:cNvPr>
          <p:cNvPicPr>
            <a:picLocks noChangeAspect="1"/>
          </p:cNvPicPr>
          <p:nvPr/>
        </p:nvPicPr>
        <p:blipFill>
          <a:blip r:embed="rId5" cstate="print">
            <a:grayscl/>
            <a:extLst>
              <a:ext uri="{28A0092B-C50C-407E-A947-70E740481C1C}">
                <a14:useLocalDpi xmlns:a14="http://schemas.microsoft.com/office/drawing/2010/main" val="0"/>
              </a:ext>
            </a:extLst>
          </a:blip>
          <a:stretch>
            <a:fillRect/>
          </a:stretch>
        </p:blipFill>
        <p:spPr>
          <a:xfrm>
            <a:off x="1118330" y="6085160"/>
            <a:ext cx="362334" cy="362334"/>
          </a:xfrm>
          <a:prstGeom prst="rect">
            <a:avLst/>
          </a:prstGeom>
        </p:spPr>
      </p:pic>
      <p:pic>
        <p:nvPicPr>
          <p:cNvPr id="207" name="Picture 206">
            <a:extLst>
              <a:ext uri="{FF2B5EF4-FFF2-40B4-BE49-F238E27FC236}">
                <a16:creationId xmlns:a16="http://schemas.microsoft.com/office/drawing/2014/main" id="{9EF45A6E-7660-42F9-BF95-60F91705512A}"/>
              </a:ext>
            </a:extLst>
          </p:cNvPr>
          <p:cNvPicPr>
            <a:picLocks noChangeAspect="1"/>
          </p:cNvPicPr>
          <p:nvPr/>
        </p:nvPicPr>
        <p:blipFill>
          <a:blip r:embed="rId6" cstate="print">
            <a:grayscl/>
            <a:extLst>
              <a:ext uri="{28A0092B-C50C-407E-A947-70E740481C1C}">
                <a14:useLocalDpi xmlns:a14="http://schemas.microsoft.com/office/drawing/2010/main" val="0"/>
              </a:ext>
            </a:extLst>
          </a:blip>
          <a:stretch>
            <a:fillRect/>
          </a:stretch>
        </p:blipFill>
        <p:spPr>
          <a:xfrm>
            <a:off x="517424" y="2362084"/>
            <a:ext cx="698701" cy="698701"/>
          </a:xfrm>
          <a:prstGeom prst="rect">
            <a:avLst/>
          </a:prstGeom>
        </p:spPr>
      </p:pic>
      <p:pic>
        <p:nvPicPr>
          <p:cNvPr id="208" name="Picture 207">
            <a:extLst>
              <a:ext uri="{FF2B5EF4-FFF2-40B4-BE49-F238E27FC236}">
                <a16:creationId xmlns:a16="http://schemas.microsoft.com/office/drawing/2014/main" id="{5937EF5F-2ADA-4E46-8CD5-AADCD077A30C}"/>
              </a:ext>
            </a:extLst>
          </p:cNvPr>
          <p:cNvPicPr>
            <a:picLocks noChangeAspect="1"/>
          </p:cNvPicPr>
          <p:nvPr/>
        </p:nvPicPr>
        <p:blipFill>
          <a:blip r:embed="rId6" cstate="print">
            <a:grayscl/>
            <a:extLst>
              <a:ext uri="{28A0092B-C50C-407E-A947-70E740481C1C}">
                <a14:useLocalDpi xmlns:a14="http://schemas.microsoft.com/office/drawing/2010/main" val="0"/>
              </a:ext>
            </a:extLst>
          </a:blip>
          <a:stretch>
            <a:fillRect/>
          </a:stretch>
        </p:blipFill>
        <p:spPr>
          <a:xfrm>
            <a:off x="525128" y="4433919"/>
            <a:ext cx="693357" cy="693357"/>
          </a:xfrm>
          <a:prstGeom prst="rect">
            <a:avLst/>
          </a:prstGeom>
        </p:spPr>
      </p:pic>
      <p:pic>
        <p:nvPicPr>
          <p:cNvPr id="209" name="Picture 208">
            <a:extLst>
              <a:ext uri="{FF2B5EF4-FFF2-40B4-BE49-F238E27FC236}">
                <a16:creationId xmlns:a16="http://schemas.microsoft.com/office/drawing/2014/main" id="{EAAF5E10-60C3-4BD2-8E63-DCC34C679C5F}"/>
              </a:ext>
            </a:extLst>
          </p:cNvPr>
          <p:cNvPicPr>
            <a:picLocks noChangeAspect="1"/>
          </p:cNvPicPr>
          <p:nvPr/>
        </p:nvPicPr>
        <p:blipFill>
          <a:blip r:embed="rId7"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1282399" y="2489846"/>
            <a:ext cx="461086" cy="461086"/>
          </a:xfrm>
          <a:prstGeom prst="rect">
            <a:avLst/>
          </a:prstGeom>
        </p:spPr>
      </p:pic>
      <p:pic>
        <p:nvPicPr>
          <p:cNvPr id="210" name="Picture 209">
            <a:extLst>
              <a:ext uri="{FF2B5EF4-FFF2-40B4-BE49-F238E27FC236}">
                <a16:creationId xmlns:a16="http://schemas.microsoft.com/office/drawing/2014/main" id="{5FA69212-9274-4AB3-8A9C-1815C3858486}"/>
              </a:ext>
            </a:extLst>
          </p:cNvPr>
          <p:cNvPicPr>
            <a:picLocks noChangeAspect="1"/>
          </p:cNvPicPr>
          <p:nvPr/>
        </p:nvPicPr>
        <p:blipFill>
          <a:blip r:embed="rId7"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1271574" y="4554342"/>
            <a:ext cx="461086" cy="461086"/>
          </a:xfrm>
          <a:prstGeom prst="rect">
            <a:avLst/>
          </a:prstGeom>
        </p:spPr>
      </p:pic>
      <p:sp>
        <p:nvSpPr>
          <p:cNvPr id="211" name="TextBox 210">
            <a:extLst>
              <a:ext uri="{FF2B5EF4-FFF2-40B4-BE49-F238E27FC236}">
                <a16:creationId xmlns:a16="http://schemas.microsoft.com/office/drawing/2014/main" id="{40D39680-5D50-4C77-AD06-2086C275A01D}"/>
              </a:ext>
            </a:extLst>
          </p:cNvPr>
          <p:cNvSpPr txBox="1"/>
          <p:nvPr/>
        </p:nvSpPr>
        <p:spPr>
          <a:xfrm>
            <a:off x="199122" y="4108411"/>
            <a:ext cx="1731101" cy="48936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Production</a:t>
            </a:r>
          </a:p>
        </p:txBody>
      </p:sp>
      <p:sp>
        <p:nvSpPr>
          <p:cNvPr id="212" name="TextBox 211">
            <a:extLst>
              <a:ext uri="{FF2B5EF4-FFF2-40B4-BE49-F238E27FC236}">
                <a16:creationId xmlns:a16="http://schemas.microsoft.com/office/drawing/2014/main" id="{5ED9A470-5502-47C0-BEDC-C0A40D339968}"/>
              </a:ext>
            </a:extLst>
          </p:cNvPr>
          <p:cNvSpPr txBox="1"/>
          <p:nvPr/>
        </p:nvSpPr>
        <p:spPr>
          <a:xfrm>
            <a:off x="220545" y="2063744"/>
            <a:ext cx="1731101" cy="48936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Non-Production</a:t>
            </a:r>
          </a:p>
        </p:txBody>
      </p:sp>
      <p:cxnSp>
        <p:nvCxnSpPr>
          <p:cNvPr id="221" name="Connector: Elbow 220">
            <a:extLst>
              <a:ext uri="{FF2B5EF4-FFF2-40B4-BE49-F238E27FC236}">
                <a16:creationId xmlns:a16="http://schemas.microsoft.com/office/drawing/2014/main" id="{10585C94-73BF-4F5A-809E-E0AC5A136289}"/>
              </a:ext>
            </a:extLst>
          </p:cNvPr>
          <p:cNvCxnSpPr>
            <a:cxnSpLocks/>
            <a:stCxn id="201" idx="3"/>
          </p:cNvCxnSpPr>
          <p:nvPr/>
        </p:nvCxnSpPr>
        <p:spPr>
          <a:xfrm>
            <a:off x="1847635" y="4017513"/>
            <a:ext cx="227857" cy="2163"/>
          </a:xfrm>
          <a:prstGeom prst="bentConnector3">
            <a:avLst>
              <a:gd name="adj1" fmla="val 50000"/>
            </a:avLst>
          </a:prstGeom>
          <a:noFill/>
          <a:ln w="19050" cap="flat" cmpd="sng" algn="ctr">
            <a:solidFill>
              <a:srgbClr val="FFFF00"/>
            </a:solidFill>
            <a:prstDash val="solid"/>
            <a:miter lim="800000"/>
            <a:tailEnd type="none"/>
          </a:ln>
          <a:effectLst/>
        </p:spPr>
      </p:cxnSp>
      <p:sp>
        <p:nvSpPr>
          <p:cNvPr id="146" name="Oval 145">
            <a:extLst>
              <a:ext uri="{FF2B5EF4-FFF2-40B4-BE49-F238E27FC236}">
                <a16:creationId xmlns:a16="http://schemas.microsoft.com/office/drawing/2014/main" id="{450AF0E0-4A51-497C-8CD5-A94D2F8CCDC0}"/>
              </a:ext>
            </a:extLst>
          </p:cNvPr>
          <p:cNvSpPr/>
          <p:nvPr/>
        </p:nvSpPr>
        <p:spPr>
          <a:xfrm>
            <a:off x="1897447" y="5906950"/>
            <a:ext cx="196059" cy="197795"/>
          </a:xfrm>
          <a:prstGeom prst="ellipse">
            <a:avLst/>
          </a:prstGeom>
          <a:solidFill>
            <a:schemeClr val="accent5">
              <a:lumMod val="10000"/>
              <a:lumOff val="90000"/>
            </a:schemeClr>
          </a:solidFill>
          <a:ln w="9525" cap="flat" cmpd="sng" algn="ctr">
            <a:solidFill>
              <a:srgbClr val="5B9BD5">
                <a:shade val="50000"/>
              </a:srgbClr>
            </a:solidFill>
            <a:prstDash val="solid"/>
            <a:miter lim="800000"/>
          </a:ln>
          <a:effectLst/>
        </p:spPr>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2</a:t>
            </a:r>
          </a:p>
        </p:txBody>
      </p:sp>
      <p:sp>
        <p:nvSpPr>
          <p:cNvPr id="171" name="Rectangular Callout 157">
            <a:extLst>
              <a:ext uri="{FF2B5EF4-FFF2-40B4-BE49-F238E27FC236}">
                <a16:creationId xmlns:a16="http://schemas.microsoft.com/office/drawing/2014/main" id="{CC7FDF03-9927-457C-9DFD-B9F1570ED15B}"/>
              </a:ext>
            </a:extLst>
          </p:cNvPr>
          <p:cNvSpPr/>
          <p:nvPr/>
        </p:nvSpPr>
        <p:spPr>
          <a:xfrm>
            <a:off x="2119979" y="5720653"/>
            <a:ext cx="1260307" cy="515762"/>
          </a:xfrm>
          <a:prstGeom prst="wedgeRectCallout">
            <a:avLst>
              <a:gd name="adj1" fmla="val 27802"/>
              <a:gd name="adj2" fmla="val -286626"/>
            </a:avLst>
          </a:prstGeom>
          <a:solidFill>
            <a:schemeClr val="accent5">
              <a:lumMod val="10000"/>
              <a:lumOff val="90000"/>
            </a:schemeClr>
          </a:solidFill>
          <a:ln w="6350" cap="flat" cmpd="sng" algn="ctr">
            <a:solidFill>
              <a:srgbClr val="5B9BD5"/>
            </a:solidFill>
            <a:prstDash val="solid"/>
            <a:miter lim="800000"/>
          </a:ln>
          <a:effectLst/>
        </p:spPr>
        <p:txBody>
          <a:bodyPr lIns="0" rIns="0"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dirty="0">
                <a:ln>
                  <a:noFill/>
                </a:ln>
                <a:solidFill>
                  <a:sysClr val="windowText" lastClr="000000"/>
                </a:solidFill>
                <a:effectLst/>
                <a:uLnTx/>
                <a:uFillTx/>
                <a:latin typeface="Calibri Light" panose="020F0302020204030204"/>
                <a:ea typeface="+mn-ea"/>
                <a:cs typeface="+mn-cs"/>
              </a:rPr>
              <a:t>ExpressRoute or/and S2S VPN ? </a:t>
            </a:r>
          </a:p>
        </p:txBody>
      </p:sp>
      <p:sp>
        <p:nvSpPr>
          <p:cNvPr id="172" name="Oval 171">
            <a:extLst>
              <a:ext uri="{FF2B5EF4-FFF2-40B4-BE49-F238E27FC236}">
                <a16:creationId xmlns:a16="http://schemas.microsoft.com/office/drawing/2014/main" id="{A50F6D85-3717-43DA-A315-EEC4D49B30A5}"/>
              </a:ext>
            </a:extLst>
          </p:cNvPr>
          <p:cNvSpPr/>
          <p:nvPr/>
        </p:nvSpPr>
        <p:spPr>
          <a:xfrm>
            <a:off x="7733814" y="1000543"/>
            <a:ext cx="196059" cy="197795"/>
          </a:xfrm>
          <a:prstGeom prst="ellipse">
            <a:avLst/>
          </a:prstGeom>
          <a:solidFill>
            <a:schemeClr val="accent5">
              <a:lumMod val="10000"/>
              <a:lumOff val="90000"/>
            </a:schemeClr>
          </a:solidFill>
          <a:ln w="9525" cap="flat" cmpd="sng" algn="ctr">
            <a:solidFill>
              <a:srgbClr val="5B9BD5">
                <a:shade val="50000"/>
              </a:srgbClr>
            </a:solidFill>
            <a:prstDash val="solid"/>
            <a:miter lim="800000"/>
          </a:ln>
          <a:effectLst/>
        </p:spPr>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4</a:t>
            </a:r>
          </a:p>
        </p:txBody>
      </p:sp>
      <p:sp>
        <p:nvSpPr>
          <p:cNvPr id="174" name="Rectangular Callout 172">
            <a:extLst>
              <a:ext uri="{FF2B5EF4-FFF2-40B4-BE49-F238E27FC236}">
                <a16:creationId xmlns:a16="http://schemas.microsoft.com/office/drawing/2014/main" id="{AA5E2BD9-907F-48F0-B1C1-79E03A8330F4}"/>
              </a:ext>
            </a:extLst>
          </p:cNvPr>
          <p:cNvSpPr/>
          <p:nvPr/>
        </p:nvSpPr>
        <p:spPr>
          <a:xfrm>
            <a:off x="8039835" y="995664"/>
            <a:ext cx="1260304" cy="556789"/>
          </a:xfrm>
          <a:prstGeom prst="wedgeRectCallout">
            <a:avLst>
              <a:gd name="adj1" fmla="val -43587"/>
              <a:gd name="adj2" fmla="val 105205"/>
            </a:avLst>
          </a:prstGeom>
          <a:solidFill>
            <a:schemeClr val="accent5">
              <a:lumMod val="10000"/>
              <a:lumOff val="90000"/>
            </a:schemeClr>
          </a:solidFill>
          <a:ln w="6350" cap="flat" cmpd="sng" algn="ctr">
            <a:solidFill>
              <a:srgbClr val="5B9BD5"/>
            </a:solidFill>
            <a:prstDash val="solid"/>
            <a:miter lim="800000"/>
          </a:ln>
          <a:effectLst/>
        </p:spPr>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dirty="0">
                <a:ln>
                  <a:noFill/>
                </a:ln>
                <a:solidFill>
                  <a:sysClr val="windowText" lastClr="000000"/>
                </a:solidFill>
                <a:effectLst/>
                <a:uLnTx/>
                <a:uFillTx/>
                <a:latin typeface="Calibri Light" panose="020F0302020204030204"/>
                <a:ea typeface="+mn-ea"/>
                <a:cs typeface="+mn-cs"/>
              </a:rPr>
              <a:t>How to design</a:t>
            </a:r>
            <a:br>
              <a:rPr kumimoji="0" lang="en-US" sz="1122" b="0" i="0" u="none" strike="noStrike" kern="0" cap="none" spc="0" normalizeH="0" baseline="0" noProof="0" dirty="0">
                <a:ln>
                  <a:noFill/>
                </a:ln>
                <a:solidFill>
                  <a:sysClr val="windowText" lastClr="000000"/>
                </a:solidFill>
                <a:effectLst/>
                <a:uLnTx/>
                <a:uFillTx/>
                <a:latin typeface="Calibri Light" panose="020F0302020204030204"/>
                <a:ea typeface="+mn-ea"/>
                <a:cs typeface="+mn-cs"/>
              </a:rPr>
            </a:br>
            <a:r>
              <a:rPr kumimoji="0" lang="en-US" sz="1122" b="0" i="0" u="none" strike="noStrike" kern="0" cap="none" spc="0" normalizeH="0" baseline="0" noProof="0" dirty="0">
                <a:ln>
                  <a:noFill/>
                </a:ln>
                <a:solidFill>
                  <a:sysClr val="windowText" lastClr="000000"/>
                </a:solidFill>
                <a:effectLst/>
                <a:uLnTx/>
                <a:uFillTx/>
                <a:latin typeface="Calibri Light" panose="020F0302020204030204"/>
                <a:ea typeface="+mn-ea"/>
                <a:cs typeface="+mn-cs"/>
              </a:rPr>
              <a:t> highly available SQL Server VMs ?</a:t>
            </a:r>
          </a:p>
        </p:txBody>
      </p:sp>
      <p:sp>
        <p:nvSpPr>
          <p:cNvPr id="176" name="Oval 175">
            <a:extLst>
              <a:ext uri="{FF2B5EF4-FFF2-40B4-BE49-F238E27FC236}">
                <a16:creationId xmlns:a16="http://schemas.microsoft.com/office/drawing/2014/main" id="{8E1FA54E-1762-45F1-8F91-193BFA498198}"/>
              </a:ext>
            </a:extLst>
          </p:cNvPr>
          <p:cNvSpPr/>
          <p:nvPr/>
        </p:nvSpPr>
        <p:spPr>
          <a:xfrm>
            <a:off x="2111712" y="1769229"/>
            <a:ext cx="196059" cy="197795"/>
          </a:xfrm>
          <a:prstGeom prst="ellipse">
            <a:avLst/>
          </a:prstGeom>
          <a:solidFill>
            <a:schemeClr val="accent5">
              <a:lumMod val="10000"/>
              <a:lumOff val="90000"/>
            </a:schemeClr>
          </a:solidFill>
          <a:ln w="9525" cap="flat" cmpd="sng" algn="ctr">
            <a:solidFill>
              <a:srgbClr val="5B9BD5">
                <a:shade val="50000"/>
              </a:srgbClr>
            </a:solidFill>
            <a:prstDash val="solid"/>
            <a:miter lim="800000"/>
          </a:ln>
          <a:effectLst/>
        </p:spPr>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3</a:t>
            </a:r>
          </a:p>
        </p:txBody>
      </p:sp>
      <p:sp>
        <p:nvSpPr>
          <p:cNvPr id="177" name="Rectangular Callout 172">
            <a:extLst>
              <a:ext uri="{FF2B5EF4-FFF2-40B4-BE49-F238E27FC236}">
                <a16:creationId xmlns:a16="http://schemas.microsoft.com/office/drawing/2014/main" id="{73C757FF-E735-4C48-9759-E875849F7DC9}"/>
              </a:ext>
            </a:extLst>
          </p:cNvPr>
          <p:cNvSpPr/>
          <p:nvPr/>
        </p:nvSpPr>
        <p:spPr>
          <a:xfrm>
            <a:off x="2366394" y="1505660"/>
            <a:ext cx="1094181" cy="606367"/>
          </a:xfrm>
          <a:prstGeom prst="wedgeRectCallout">
            <a:avLst>
              <a:gd name="adj1" fmla="val 88051"/>
              <a:gd name="adj2" fmla="val 73482"/>
            </a:avLst>
          </a:prstGeom>
          <a:solidFill>
            <a:schemeClr val="accent5">
              <a:lumMod val="10000"/>
              <a:lumOff val="90000"/>
            </a:schemeClr>
          </a:solidFill>
          <a:ln w="6350" cap="flat" cmpd="sng" algn="ctr">
            <a:solidFill>
              <a:srgbClr val="5B9BD5"/>
            </a:solidFill>
            <a:prstDash val="solid"/>
            <a:miter lim="800000"/>
          </a:ln>
          <a:effectLst/>
        </p:spPr>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dirty="0">
                <a:ln>
                  <a:noFill/>
                </a:ln>
                <a:solidFill>
                  <a:sysClr val="windowText" lastClr="000000"/>
                </a:solidFill>
                <a:effectLst/>
                <a:uLnTx/>
                <a:uFillTx/>
                <a:latin typeface="Calibri Light" panose="020F0302020204030204"/>
                <a:ea typeface="+mn-ea"/>
                <a:cs typeface="+mn-cs"/>
              </a:rPr>
              <a:t>VPN/ ExpressRoute Gateway SKU ?</a:t>
            </a:r>
          </a:p>
        </p:txBody>
      </p:sp>
      <p:sp>
        <p:nvSpPr>
          <p:cNvPr id="178" name="Rectangular Callout 172">
            <a:extLst>
              <a:ext uri="{FF2B5EF4-FFF2-40B4-BE49-F238E27FC236}">
                <a16:creationId xmlns:a16="http://schemas.microsoft.com/office/drawing/2014/main" id="{A2F35670-0D4E-4785-B70D-84FE539BD1F1}"/>
              </a:ext>
            </a:extLst>
          </p:cNvPr>
          <p:cNvSpPr/>
          <p:nvPr/>
        </p:nvSpPr>
        <p:spPr>
          <a:xfrm>
            <a:off x="4282059" y="1058320"/>
            <a:ext cx="1363257" cy="556789"/>
          </a:xfrm>
          <a:prstGeom prst="wedgeRectCallout">
            <a:avLst>
              <a:gd name="adj1" fmla="val 17874"/>
              <a:gd name="adj2" fmla="val 123896"/>
            </a:avLst>
          </a:prstGeom>
          <a:solidFill>
            <a:schemeClr val="accent5">
              <a:lumMod val="10000"/>
              <a:lumOff val="90000"/>
            </a:schemeClr>
          </a:solidFill>
          <a:ln w="6350" cap="flat" cmpd="sng" algn="ctr">
            <a:solidFill>
              <a:srgbClr val="5B9BD5"/>
            </a:solidFill>
            <a:prstDash val="solid"/>
            <a:miter lim="800000"/>
          </a:ln>
          <a:effectLst/>
        </p:spPr>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dirty="0">
                <a:ln>
                  <a:noFill/>
                </a:ln>
                <a:solidFill>
                  <a:sysClr val="windowText" lastClr="000000"/>
                </a:solidFill>
                <a:effectLst/>
                <a:uLnTx/>
                <a:uFillTx/>
                <a:latin typeface="Calibri Light" panose="020F0302020204030204"/>
                <a:ea typeface="+mn-ea"/>
                <a:cs typeface="+mn-cs"/>
              </a:rPr>
              <a:t>How to design</a:t>
            </a:r>
            <a:br>
              <a:rPr kumimoji="0" lang="en-US" sz="1122" b="0" i="0" u="none" strike="noStrike" kern="0" cap="none" spc="0" normalizeH="0" baseline="0" noProof="0" dirty="0">
                <a:ln>
                  <a:noFill/>
                </a:ln>
                <a:solidFill>
                  <a:sysClr val="windowText" lastClr="000000"/>
                </a:solidFill>
                <a:effectLst/>
                <a:uLnTx/>
                <a:uFillTx/>
                <a:latin typeface="Calibri Light" panose="020F0302020204030204"/>
                <a:ea typeface="+mn-ea"/>
                <a:cs typeface="+mn-cs"/>
              </a:rPr>
            </a:br>
            <a:r>
              <a:rPr kumimoji="0" lang="en-US" sz="1122" b="0" i="0" u="none" strike="noStrike" kern="0" cap="none" spc="0" normalizeH="0" baseline="0" noProof="0" dirty="0">
                <a:ln>
                  <a:noFill/>
                </a:ln>
                <a:solidFill>
                  <a:sysClr val="windowText" lastClr="000000"/>
                </a:solidFill>
                <a:effectLst/>
                <a:uLnTx/>
                <a:uFillTx/>
                <a:latin typeface="Calibri Light" panose="020F0302020204030204"/>
                <a:ea typeface="+mn-ea"/>
                <a:cs typeface="+mn-cs"/>
              </a:rPr>
              <a:t> highly available ASCS, SOFS and AP ?</a:t>
            </a:r>
          </a:p>
        </p:txBody>
      </p:sp>
      <p:sp>
        <p:nvSpPr>
          <p:cNvPr id="179" name="Oval 178">
            <a:extLst>
              <a:ext uri="{FF2B5EF4-FFF2-40B4-BE49-F238E27FC236}">
                <a16:creationId xmlns:a16="http://schemas.microsoft.com/office/drawing/2014/main" id="{26311D98-5339-4C4F-865C-8A08364FB68B}"/>
              </a:ext>
            </a:extLst>
          </p:cNvPr>
          <p:cNvSpPr/>
          <p:nvPr/>
        </p:nvSpPr>
        <p:spPr>
          <a:xfrm>
            <a:off x="4865657" y="799736"/>
            <a:ext cx="196059" cy="197795"/>
          </a:xfrm>
          <a:prstGeom prst="ellipse">
            <a:avLst/>
          </a:prstGeom>
          <a:solidFill>
            <a:schemeClr val="accent5">
              <a:lumMod val="10000"/>
              <a:lumOff val="90000"/>
            </a:schemeClr>
          </a:solidFill>
          <a:ln w="9525" cap="flat" cmpd="sng" algn="ctr">
            <a:solidFill>
              <a:srgbClr val="5B9BD5">
                <a:shade val="50000"/>
              </a:srgbClr>
            </a:solidFill>
            <a:prstDash val="solid"/>
            <a:miter lim="800000"/>
          </a:ln>
          <a:effectLst/>
        </p:spPr>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5</a:t>
            </a:r>
          </a:p>
        </p:txBody>
      </p:sp>
      <p:sp>
        <p:nvSpPr>
          <p:cNvPr id="180" name="Rectangular Callout 172">
            <a:extLst>
              <a:ext uri="{FF2B5EF4-FFF2-40B4-BE49-F238E27FC236}">
                <a16:creationId xmlns:a16="http://schemas.microsoft.com/office/drawing/2014/main" id="{C6788C96-A47D-4645-9CBC-4B86EC2133D4}"/>
              </a:ext>
            </a:extLst>
          </p:cNvPr>
          <p:cNvSpPr/>
          <p:nvPr/>
        </p:nvSpPr>
        <p:spPr>
          <a:xfrm>
            <a:off x="7887881" y="6336825"/>
            <a:ext cx="1030864" cy="442356"/>
          </a:xfrm>
          <a:prstGeom prst="wedgeRectCallout">
            <a:avLst>
              <a:gd name="adj1" fmla="val -18074"/>
              <a:gd name="adj2" fmla="val -87249"/>
            </a:avLst>
          </a:prstGeom>
          <a:solidFill>
            <a:schemeClr val="accent5">
              <a:lumMod val="10000"/>
              <a:lumOff val="90000"/>
            </a:schemeClr>
          </a:solidFill>
          <a:ln w="6350" cap="flat" cmpd="sng" algn="ctr">
            <a:solidFill>
              <a:srgbClr val="5B9BD5"/>
            </a:solidFill>
            <a:prstDash val="solid"/>
            <a:miter lim="800000"/>
          </a:ln>
          <a:effectLst/>
        </p:spPr>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dirty="0">
                <a:ln>
                  <a:noFill/>
                </a:ln>
                <a:solidFill>
                  <a:sysClr val="windowText" lastClr="000000"/>
                </a:solidFill>
                <a:effectLst/>
                <a:uLnTx/>
                <a:uFillTx/>
                <a:latin typeface="Calibri Light" panose="020F0302020204030204"/>
                <a:ea typeface="+mn-ea"/>
                <a:cs typeface="+mn-cs"/>
              </a:rPr>
              <a:t>What are DR solutions ?</a:t>
            </a:r>
          </a:p>
        </p:txBody>
      </p:sp>
      <p:sp>
        <p:nvSpPr>
          <p:cNvPr id="181" name="Rectangular Callout 172">
            <a:extLst>
              <a:ext uri="{FF2B5EF4-FFF2-40B4-BE49-F238E27FC236}">
                <a16:creationId xmlns:a16="http://schemas.microsoft.com/office/drawing/2014/main" id="{91EA169E-713E-4671-9938-6D9C1E0EBC8B}"/>
              </a:ext>
            </a:extLst>
          </p:cNvPr>
          <p:cNvSpPr/>
          <p:nvPr/>
        </p:nvSpPr>
        <p:spPr>
          <a:xfrm>
            <a:off x="10443905" y="813306"/>
            <a:ext cx="1224465" cy="582446"/>
          </a:xfrm>
          <a:prstGeom prst="wedgeRectCallout">
            <a:avLst>
              <a:gd name="adj1" fmla="val -15991"/>
              <a:gd name="adj2" fmla="val 93623"/>
            </a:avLst>
          </a:prstGeom>
          <a:solidFill>
            <a:schemeClr val="accent5">
              <a:lumMod val="10000"/>
              <a:lumOff val="90000"/>
            </a:schemeClr>
          </a:solidFill>
          <a:ln w="6350" cap="flat" cmpd="sng" algn="ctr">
            <a:solidFill>
              <a:srgbClr val="5B9BD5"/>
            </a:solidFill>
            <a:prstDash val="solid"/>
            <a:miter lim="800000"/>
          </a:ln>
          <a:effectLst/>
        </p:spPr>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dirty="0">
                <a:ln>
                  <a:noFill/>
                </a:ln>
                <a:solidFill>
                  <a:sysClr val="windowText" lastClr="000000"/>
                </a:solidFill>
                <a:effectLst/>
                <a:uLnTx/>
                <a:uFillTx/>
                <a:latin typeface="Calibri Light" panose="020F0302020204030204"/>
                <a:ea typeface="+mn-ea"/>
                <a:cs typeface="+mn-cs"/>
              </a:rPr>
              <a:t>What other Azure services can be used ?</a:t>
            </a:r>
          </a:p>
        </p:txBody>
      </p:sp>
      <p:sp>
        <p:nvSpPr>
          <p:cNvPr id="184" name="Oval 183">
            <a:extLst>
              <a:ext uri="{FF2B5EF4-FFF2-40B4-BE49-F238E27FC236}">
                <a16:creationId xmlns:a16="http://schemas.microsoft.com/office/drawing/2014/main" id="{59C813F8-95B8-4806-8A1F-7D9EF36E8DB0}"/>
              </a:ext>
            </a:extLst>
          </p:cNvPr>
          <p:cNvSpPr/>
          <p:nvPr/>
        </p:nvSpPr>
        <p:spPr>
          <a:xfrm>
            <a:off x="11732975" y="905857"/>
            <a:ext cx="196059" cy="197795"/>
          </a:xfrm>
          <a:prstGeom prst="ellipse">
            <a:avLst/>
          </a:prstGeom>
          <a:solidFill>
            <a:schemeClr val="accent5">
              <a:lumMod val="10000"/>
              <a:lumOff val="90000"/>
            </a:schemeClr>
          </a:solidFill>
          <a:ln w="9525" cap="flat" cmpd="sng" algn="ctr">
            <a:solidFill>
              <a:srgbClr val="5B9BD5">
                <a:shade val="50000"/>
              </a:srgbClr>
            </a:solidFill>
            <a:prstDash val="solid"/>
            <a:miter lim="800000"/>
          </a:ln>
          <a:effectLst/>
        </p:spPr>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7</a:t>
            </a:r>
          </a:p>
        </p:txBody>
      </p:sp>
      <p:sp>
        <p:nvSpPr>
          <p:cNvPr id="187" name="Oval 186">
            <a:extLst>
              <a:ext uri="{FF2B5EF4-FFF2-40B4-BE49-F238E27FC236}">
                <a16:creationId xmlns:a16="http://schemas.microsoft.com/office/drawing/2014/main" id="{877A3FFB-C5EC-4A3E-AF5C-A898DDECC8FA}"/>
              </a:ext>
            </a:extLst>
          </p:cNvPr>
          <p:cNvSpPr/>
          <p:nvPr/>
        </p:nvSpPr>
        <p:spPr>
          <a:xfrm>
            <a:off x="9012005" y="6454977"/>
            <a:ext cx="196059" cy="197795"/>
          </a:xfrm>
          <a:prstGeom prst="ellipse">
            <a:avLst/>
          </a:prstGeom>
          <a:solidFill>
            <a:schemeClr val="accent5">
              <a:lumMod val="10000"/>
              <a:lumOff val="90000"/>
            </a:schemeClr>
          </a:solidFill>
          <a:ln w="9525" cap="flat" cmpd="sng" algn="ctr">
            <a:solidFill>
              <a:srgbClr val="5B9BD5">
                <a:shade val="50000"/>
              </a:srgbClr>
            </a:solidFill>
            <a:prstDash val="solid"/>
            <a:miter lim="800000"/>
          </a:ln>
          <a:effectLst/>
        </p:spPr>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8</a:t>
            </a:r>
          </a:p>
        </p:txBody>
      </p:sp>
      <p:sp>
        <p:nvSpPr>
          <p:cNvPr id="189" name="Rectangular Callout 172">
            <a:extLst>
              <a:ext uri="{FF2B5EF4-FFF2-40B4-BE49-F238E27FC236}">
                <a16:creationId xmlns:a16="http://schemas.microsoft.com/office/drawing/2014/main" id="{18815DC3-A170-4D16-8C7D-80F8A173403C}"/>
              </a:ext>
            </a:extLst>
          </p:cNvPr>
          <p:cNvSpPr/>
          <p:nvPr/>
        </p:nvSpPr>
        <p:spPr>
          <a:xfrm>
            <a:off x="9976937" y="258962"/>
            <a:ext cx="1224465" cy="423817"/>
          </a:xfrm>
          <a:prstGeom prst="wedgeRectCallout">
            <a:avLst>
              <a:gd name="adj1" fmla="val -52858"/>
              <a:gd name="adj2" fmla="val 120313"/>
            </a:avLst>
          </a:prstGeom>
          <a:solidFill>
            <a:schemeClr val="accent5">
              <a:lumMod val="10000"/>
              <a:lumOff val="90000"/>
            </a:schemeClr>
          </a:solidFill>
          <a:ln w="6350" cap="flat" cmpd="sng" algn="ctr">
            <a:solidFill>
              <a:srgbClr val="5B9BD5"/>
            </a:solidFill>
            <a:prstDash val="solid"/>
            <a:miter lim="800000"/>
          </a:ln>
          <a:effectLst/>
        </p:spPr>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dirty="0">
                <a:ln>
                  <a:noFill/>
                </a:ln>
                <a:solidFill>
                  <a:sysClr val="windowText" lastClr="000000"/>
                </a:solidFill>
                <a:effectLst/>
                <a:uLnTx/>
                <a:uFillTx/>
                <a:latin typeface="Calibri Light" panose="020F0302020204030204"/>
                <a:ea typeface="+mn-ea"/>
                <a:cs typeface="+mn-cs"/>
              </a:rPr>
              <a:t>Decide Azure regions to use</a:t>
            </a:r>
          </a:p>
        </p:txBody>
      </p:sp>
      <p:sp>
        <p:nvSpPr>
          <p:cNvPr id="190" name="Oval 189">
            <a:extLst>
              <a:ext uri="{FF2B5EF4-FFF2-40B4-BE49-F238E27FC236}">
                <a16:creationId xmlns:a16="http://schemas.microsoft.com/office/drawing/2014/main" id="{032148F4-416A-4168-9447-DCD002A7DE28}"/>
              </a:ext>
            </a:extLst>
          </p:cNvPr>
          <p:cNvSpPr/>
          <p:nvPr/>
        </p:nvSpPr>
        <p:spPr>
          <a:xfrm>
            <a:off x="11286429" y="246612"/>
            <a:ext cx="196059" cy="197795"/>
          </a:xfrm>
          <a:prstGeom prst="ellipse">
            <a:avLst/>
          </a:prstGeom>
          <a:solidFill>
            <a:schemeClr val="accent5">
              <a:lumMod val="10000"/>
              <a:lumOff val="90000"/>
            </a:schemeClr>
          </a:solidFill>
          <a:ln w="9525" cap="flat" cmpd="sng" algn="ctr">
            <a:solidFill>
              <a:srgbClr val="5B9BD5">
                <a:shade val="50000"/>
              </a:srgbClr>
            </a:solidFill>
            <a:prstDash val="solid"/>
            <a:miter lim="800000"/>
          </a:ln>
          <a:effectLst/>
        </p:spPr>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1</a:t>
            </a:r>
          </a:p>
        </p:txBody>
      </p:sp>
    </p:spTree>
    <p:extLst>
      <p:ext uri="{BB962C8B-B14F-4D97-AF65-F5344CB8AC3E}">
        <p14:creationId xmlns:p14="http://schemas.microsoft.com/office/powerpoint/2010/main" val="283650215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89"/>
                                        </p:tgtEl>
                                        <p:attrNameLst>
                                          <p:attrName>style.visibility</p:attrName>
                                        </p:attrNameLst>
                                      </p:cBhvr>
                                      <p:to>
                                        <p:strVal val="visible"/>
                                      </p:to>
                                    </p:set>
                                    <p:animEffect transition="in" filter="fade">
                                      <p:cBhvr>
                                        <p:cTn id="7" dur="1000"/>
                                        <p:tgtEl>
                                          <p:spTgt spid="189"/>
                                        </p:tgtEl>
                                      </p:cBhvr>
                                    </p:animEffect>
                                    <p:anim calcmode="lin" valueType="num">
                                      <p:cBhvr>
                                        <p:cTn id="8" dur="1000" fill="hold"/>
                                        <p:tgtEl>
                                          <p:spTgt spid="189"/>
                                        </p:tgtEl>
                                        <p:attrNameLst>
                                          <p:attrName>ppt_x</p:attrName>
                                        </p:attrNameLst>
                                      </p:cBhvr>
                                      <p:tavLst>
                                        <p:tav tm="0">
                                          <p:val>
                                            <p:strVal val="#ppt_x"/>
                                          </p:val>
                                        </p:tav>
                                        <p:tav tm="100000">
                                          <p:val>
                                            <p:strVal val="#ppt_x"/>
                                          </p:val>
                                        </p:tav>
                                      </p:tavLst>
                                    </p:anim>
                                    <p:anim calcmode="lin" valueType="num">
                                      <p:cBhvr>
                                        <p:cTn id="9" dur="1000" fill="hold"/>
                                        <p:tgtEl>
                                          <p:spTgt spid="189"/>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90"/>
                                        </p:tgtEl>
                                        <p:attrNameLst>
                                          <p:attrName>style.visibility</p:attrName>
                                        </p:attrNameLst>
                                      </p:cBhvr>
                                      <p:to>
                                        <p:strVal val="visible"/>
                                      </p:to>
                                    </p:set>
                                    <p:animEffect transition="in" filter="fade">
                                      <p:cBhvr>
                                        <p:cTn id="12" dur="1000"/>
                                        <p:tgtEl>
                                          <p:spTgt spid="190"/>
                                        </p:tgtEl>
                                      </p:cBhvr>
                                    </p:animEffect>
                                    <p:anim calcmode="lin" valueType="num">
                                      <p:cBhvr>
                                        <p:cTn id="13" dur="1000" fill="hold"/>
                                        <p:tgtEl>
                                          <p:spTgt spid="190"/>
                                        </p:tgtEl>
                                        <p:attrNameLst>
                                          <p:attrName>ppt_x</p:attrName>
                                        </p:attrNameLst>
                                      </p:cBhvr>
                                      <p:tavLst>
                                        <p:tav tm="0">
                                          <p:val>
                                            <p:strVal val="#ppt_x"/>
                                          </p:val>
                                        </p:tav>
                                        <p:tav tm="100000">
                                          <p:val>
                                            <p:strVal val="#ppt_x"/>
                                          </p:val>
                                        </p:tav>
                                      </p:tavLst>
                                    </p:anim>
                                    <p:anim calcmode="lin" valueType="num">
                                      <p:cBhvr>
                                        <p:cTn id="14" dur="1000" fill="hold"/>
                                        <p:tgtEl>
                                          <p:spTgt spid="190"/>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146"/>
                                        </p:tgtEl>
                                        <p:attrNameLst>
                                          <p:attrName>style.visibility</p:attrName>
                                        </p:attrNameLst>
                                      </p:cBhvr>
                                      <p:to>
                                        <p:strVal val="visible"/>
                                      </p:to>
                                    </p:set>
                                    <p:animEffect transition="in" filter="fade">
                                      <p:cBhvr>
                                        <p:cTn id="19" dur="1000"/>
                                        <p:tgtEl>
                                          <p:spTgt spid="146"/>
                                        </p:tgtEl>
                                      </p:cBhvr>
                                    </p:animEffect>
                                    <p:anim calcmode="lin" valueType="num">
                                      <p:cBhvr>
                                        <p:cTn id="20" dur="1000" fill="hold"/>
                                        <p:tgtEl>
                                          <p:spTgt spid="146"/>
                                        </p:tgtEl>
                                        <p:attrNameLst>
                                          <p:attrName>ppt_x</p:attrName>
                                        </p:attrNameLst>
                                      </p:cBhvr>
                                      <p:tavLst>
                                        <p:tav tm="0">
                                          <p:val>
                                            <p:strVal val="#ppt_x"/>
                                          </p:val>
                                        </p:tav>
                                        <p:tav tm="100000">
                                          <p:val>
                                            <p:strVal val="#ppt_x"/>
                                          </p:val>
                                        </p:tav>
                                      </p:tavLst>
                                    </p:anim>
                                    <p:anim calcmode="lin" valueType="num">
                                      <p:cBhvr>
                                        <p:cTn id="21" dur="1000" fill="hold"/>
                                        <p:tgtEl>
                                          <p:spTgt spid="146"/>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171"/>
                                        </p:tgtEl>
                                        <p:attrNameLst>
                                          <p:attrName>style.visibility</p:attrName>
                                        </p:attrNameLst>
                                      </p:cBhvr>
                                      <p:to>
                                        <p:strVal val="visible"/>
                                      </p:to>
                                    </p:set>
                                    <p:animEffect transition="in" filter="fade">
                                      <p:cBhvr>
                                        <p:cTn id="24" dur="1000"/>
                                        <p:tgtEl>
                                          <p:spTgt spid="171"/>
                                        </p:tgtEl>
                                      </p:cBhvr>
                                    </p:animEffect>
                                    <p:anim calcmode="lin" valueType="num">
                                      <p:cBhvr>
                                        <p:cTn id="25" dur="1000" fill="hold"/>
                                        <p:tgtEl>
                                          <p:spTgt spid="171"/>
                                        </p:tgtEl>
                                        <p:attrNameLst>
                                          <p:attrName>ppt_x</p:attrName>
                                        </p:attrNameLst>
                                      </p:cBhvr>
                                      <p:tavLst>
                                        <p:tav tm="0">
                                          <p:val>
                                            <p:strVal val="#ppt_x"/>
                                          </p:val>
                                        </p:tav>
                                        <p:tav tm="100000">
                                          <p:val>
                                            <p:strVal val="#ppt_x"/>
                                          </p:val>
                                        </p:tav>
                                      </p:tavLst>
                                    </p:anim>
                                    <p:anim calcmode="lin" valueType="num">
                                      <p:cBhvr>
                                        <p:cTn id="26" dur="1000" fill="hold"/>
                                        <p:tgtEl>
                                          <p:spTgt spid="171"/>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176"/>
                                        </p:tgtEl>
                                        <p:attrNameLst>
                                          <p:attrName>style.visibility</p:attrName>
                                        </p:attrNameLst>
                                      </p:cBhvr>
                                      <p:to>
                                        <p:strVal val="visible"/>
                                      </p:to>
                                    </p:set>
                                    <p:animEffect transition="in" filter="fade">
                                      <p:cBhvr>
                                        <p:cTn id="31" dur="1000"/>
                                        <p:tgtEl>
                                          <p:spTgt spid="176"/>
                                        </p:tgtEl>
                                      </p:cBhvr>
                                    </p:animEffect>
                                    <p:anim calcmode="lin" valueType="num">
                                      <p:cBhvr>
                                        <p:cTn id="32" dur="1000" fill="hold"/>
                                        <p:tgtEl>
                                          <p:spTgt spid="176"/>
                                        </p:tgtEl>
                                        <p:attrNameLst>
                                          <p:attrName>ppt_x</p:attrName>
                                        </p:attrNameLst>
                                      </p:cBhvr>
                                      <p:tavLst>
                                        <p:tav tm="0">
                                          <p:val>
                                            <p:strVal val="#ppt_x"/>
                                          </p:val>
                                        </p:tav>
                                        <p:tav tm="100000">
                                          <p:val>
                                            <p:strVal val="#ppt_x"/>
                                          </p:val>
                                        </p:tav>
                                      </p:tavLst>
                                    </p:anim>
                                    <p:anim calcmode="lin" valueType="num">
                                      <p:cBhvr>
                                        <p:cTn id="33" dur="1000" fill="hold"/>
                                        <p:tgtEl>
                                          <p:spTgt spid="176"/>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177"/>
                                        </p:tgtEl>
                                        <p:attrNameLst>
                                          <p:attrName>style.visibility</p:attrName>
                                        </p:attrNameLst>
                                      </p:cBhvr>
                                      <p:to>
                                        <p:strVal val="visible"/>
                                      </p:to>
                                    </p:set>
                                    <p:animEffect transition="in" filter="fade">
                                      <p:cBhvr>
                                        <p:cTn id="36" dur="1000"/>
                                        <p:tgtEl>
                                          <p:spTgt spid="177"/>
                                        </p:tgtEl>
                                      </p:cBhvr>
                                    </p:animEffect>
                                    <p:anim calcmode="lin" valueType="num">
                                      <p:cBhvr>
                                        <p:cTn id="37" dur="1000" fill="hold"/>
                                        <p:tgtEl>
                                          <p:spTgt spid="177"/>
                                        </p:tgtEl>
                                        <p:attrNameLst>
                                          <p:attrName>ppt_x</p:attrName>
                                        </p:attrNameLst>
                                      </p:cBhvr>
                                      <p:tavLst>
                                        <p:tav tm="0">
                                          <p:val>
                                            <p:strVal val="#ppt_x"/>
                                          </p:val>
                                        </p:tav>
                                        <p:tav tm="100000">
                                          <p:val>
                                            <p:strVal val="#ppt_x"/>
                                          </p:val>
                                        </p:tav>
                                      </p:tavLst>
                                    </p:anim>
                                    <p:anim calcmode="lin" valueType="num">
                                      <p:cBhvr>
                                        <p:cTn id="38" dur="1000" fill="hold"/>
                                        <p:tgtEl>
                                          <p:spTgt spid="177"/>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grpId="0" nodeType="clickEffect">
                                  <p:stCondLst>
                                    <p:cond delay="0"/>
                                  </p:stCondLst>
                                  <p:childTnLst>
                                    <p:set>
                                      <p:cBhvr>
                                        <p:cTn id="42" dur="1" fill="hold">
                                          <p:stCondLst>
                                            <p:cond delay="0"/>
                                          </p:stCondLst>
                                        </p:cTn>
                                        <p:tgtEl>
                                          <p:spTgt spid="174"/>
                                        </p:tgtEl>
                                        <p:attrNameLst>
                                          <p:attrName>style.visibility</p:attrName>
                                        </p:attrNameLst>
                                      </p:cBhvr>
                                      <p:to>
                                        <p:strVal val="visible"/>
                                      </p:to>
                                    </p:set>
                                    <p:animEffect transition="in" filter="fade">
                                      <p:cBhvr>
                                        <p:cTn id="43" dur="1000"/>
                                        <p:tgtEl>
                                          <p:spTgt spid="174"/>
                                        </p:tgtEl>
                                      </p:cBhvr>
                                    </p:animEffect>
                                    <p:anim calcmode="lin" valueType="num">
                                      <p:cBhvr>
                                        <p:cTn id="44" dur="1000" fill="hold"/>
                                        <p:tgtEl>
                                          <p:spTgt spid="174"/>
                                        </p:tgtEl>
                                        <p:attrNameLst>
                                          <p:attrName>ppt_x</p:attrName>
                                        </p:attrNameLst>
                                      </p:cBhvr>
                                      <p:tavLst>
                                        <p:tav tm="0">
                                          <p:val>
                                            <p:strVal val="#ppt_x"/>
                                          </p:val>
                                        </p:tav>
                                        <p:tav tm="100000">
                                          <p:val>
                                            <p:strVal val="#ppt_x"/>
                                          </p:val>
                                        </p:tav>
                                      </p:tavLst>
                                    </p:anim>
                                    <p:anim calcmode="lin" valueType="num">
                                      <p:cBhvr>
                                        <p:cTn id="45" dur="1000" fill="hold"/>
                                        <p:tgtEl>
                                          <p:spTgt spid="174"/>
                                        </p:tgtEl>
                                        <p:attrNameLst>
                                          <p:attrName>ppt_y</p:attrName>
                                        </p:attrNameLst>
                                      </p:cBhvr>
                                      <p:tavLst>
                                        <p:tav tm="0">
                                          <p:val>
                                            <p:strVal val="#ppt_y+.1"/>
                                          </p:val>
                                        </p:tav>
                                        <p:tav tm="100000">
                                          <p:val>
                                            <p:strVal val="#ppt_y"/>
                                          </p:val>
                                        </p:tav>
                                      </p:tavLst>
                                    </p:anim>
                                  </p:childTnLst>
                                </p:cTn>
                              </p:par>
                              <p:par>
                                <p:cTn id="46" presetID="42" presetClass="entr" presetSubtype="0" fill="hold" grpId="0" nodeType="withEffect">
                                  <p:stCondLst>
                                    <p:cond delay="0"/>
                                  </p:stCondLst>
                                  <p:childTnLst>
                                    <p:set>
                                      <p:cBhvr>
                                        <p:cTn id="47" dur="1" fill="hold">
                                          <p:stCondLst>
                                            <p:cond delay="0"/>
                                          </p:stCondLst>
                                        </p:cTn>
                                        <p:tgtEl>
                                          <p:spTgt spid="172"/>
                                        </p:tgtEl>
                                        <p:attrNameLst>
                                          <p:attrName>style.visibility</p:attrName>
                                        </p:attrNameLst>
                                      </p:cBhvr>
                                      <p:to>
                                        <p:strVal val="visible"/>
                                      </p:to>
                                    </p:set>
                                    <p:animEffect transition="in" filter="fade">
                                      <p:cBhvr>
                                        <p:cTn id="48" dur="1000"/>
                                        <p:tgtEl>
                                          <p:spTgt spid="172"/>
                                        </p:tgtEl>
                                      </p:cBhvr>
                                    </p:animEffect>
                                    <p:anim calcmode="lin" valueType="num">
                                      <p:cBhvr>
                                        <p:cTn id="49" dur="1000" fill="hold"/>
                                        <p:tgtEl>
                                          <p:spTgt spid="172"/>
                                        </p:tgtEl>
                                        <p:attrNameLst>
                                          <p:attrName>ppt_x</p:attrName>
                                        </p:attrNameLst>
                                      </p:cBhvr>
                                      <p:tavLst>
                                        <p:tav tm="0">
                                          <p:val>
                                            <p:strVal val="#ppt_x"/>
                                          </p:val>
                                        </p:tav>
                                        <p:tav tm="100000">
                                          <p:val>
                                            <p:strVal val="#ppt_x"/>
                                          </p:val>
                                        </p:tav>
                                      </p:tavLst>
                                    </p:anim>
                                    <p:anim calcmode="lin" valueType="num">
                                      <p:cBhvr>
                                        <p:cTn id="50" dur="1000" fill="hold"/>
                                        <p:tgtEl>
                                          <p:spTgt spid="172"/>
                                        </p:tgtEl>
                                        <p:attrNameLst>
                                          <p:attrName>ppt_y</p:attrName>
                                        </p:attrNameLst>
                                      </p:cBhvr>
                                      <p:tavLst>
                                        <p:tav tm="0">
                                          <p:val>
                                            <p:strVal val="#ppt_y+.1"/>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42" presetClass="entr" presetSubtype="0" fill="hold" grpId="0" nodeType="clickEffect">
                                  <p:stCondLst>
                                    <p:cond delay="0"/>
                                  </p:stCondLst>
                                  <p:childTnLst>
                                    <p:set>
                                      <p:cBhvr>
                                        <p:cTn id="54" dur="1" fill="hold">
                                          <p:stCondLst>
                                            <p:cond delay="0"/>
                                          </p:stCondLst>
                                        </p:cTn>
                                        <p:tgtEl>
                                          <p:spTgt spid="178"/>
                                        </p:tgtEl>
                                        <p:attrNameLst>
                                          <p:attrName>style.visibility</p:attrName>
                                        </p:attrNameLst>
                                      </p:cBhvr>
                                      <p:to>
                                        <p:strVal val="visible"/>
                                      </p:to>
                                    </p:set>
                                    <p:animEffect transition="in" filter="fade">
                                      <p:cBhvr>
                                        <p:cTn id="55" dur="1000"/>
                                        <p:tgtEl>
                                          <p:spTgt spid="178"/>
                                        </p:tgtEl>
                                      </p:cBhvr>
                                    </p:animEffect>
                                    <p:anim calcmode="lin" valueType="num">
                                      <p:cBhvr>
                                        <p:cTn id="56" dur="1000" fill="hold"/>
                                        <p:tgtEl>
                                          <p:spTgt spid="178"/>
                                        </p:tgtEl>
                                        <p:attrNameLst>
                                          <p:attrName>ppt_x</p:attrName>
                                        </p:attrNameLst>
                                      </p:cBhvr>
                                      <p:tavLst>
                                        <p:tav tm="0">
                                          <p:val>
                                            <p:strVal val="#ppt_x"/>
                                          </p:val>
                                        </p:tav>
                                        <p:tav tm="100000">
                                          <p:val>
                                            <p:strVal val="#ppt_x"/>
                                          </p:val>
                                        </p:tav>
                                      </p:tavLst>
                                    </p:anim>
                                    <p:anim calcmode="lin" valueType="num">
                                      <p:cBhvr>
                                        <p:cTn id="57" dur="1000" fill="hold"/>
                                        <p:tgtEl>
                                          <p:spTgt spid="178"/>
                                        </p:tgtEl>
                                        <p:attrNameLst>
                                          <p:attrName>ppt_y</p:attrName>
                                        </p:attrNameLst>
                                      </p:cBhvr>
                                      <p:tavLst>
                                        <p:tav tm="0">
                                          <p:val>
                                            <p:strVal val="#ppt_y+.1"/>
                                          </p:val>
                                        </p:tav>
                                        <p:tav tm="100000">
                                          <p:val>
                                            <p:strVal val="#ppt_y"/>
                                          </p:val>
                                        </p:tav>
                                      </p:tavLst>
                                    </p:anim>
                                  </p:childTnLst>
                                </p:cTn>
                              </p:par>
                              <p:par>
                                <p:cTn id="58" presetID="42" presetClass="entr" presetSubtype="0" fill="hold" grpId="0" nodeType="withEffect">
                                  <p:stCondLst>
                                    <p:cond delay="0"/>
                                  </p:stCondLst>
                                  <p:childTnLst>
                                    <p:set>
                                      <p:cBhvr>
                                        <p:cTn id="59" dur="1" fill="hold">
                                          <p:stCondLst>
                                            <p:cond delay="0"/>
                                          </p:stCondLst>
                                        </p:cTn>
                                        <p:tgtEl>
                                          <p:spTgt spid="179"/>
                                        </p:tgtEl>
                                        <p:attrNameLst>
                                          <p:attrName>style.visibility</p:attrName>
                                        </p:attrNameLst>
                                      </p:cBhvr>
                                      <p:to>
                                        <p:strVal val="visible"/>
                                      </p:to>
                                    </p:set>
                                    <p:animEffect transition="in" filter="fade">
                                      <p:cBhvr>
                                        <p:cTn id="60" dur="1000"/>
                                        <p:tgtEl>
                                          <p:spTgt spid="179"/>
                                        </p:tgtEl>
                                      </p:cBhvr>
                                    </p:animEffect>
                                    <p:anim calcmode="lin" valueType="num">
                                      <p:cBhvr>
                                        <p:cTn id="61" dur="1000" fill="hold"/>
                                        <p:tgtEl>
                                          <p:spTgt spid="179"/>
                                        </p:tgtEl>
                                        <p:attrNameLst>
                                          <p:attrName>ppt_x</p:attrName>
                                        </p:attrNameLst>
                                      </p:cBhvr>
                                      <p:tavLst>
                                        <p:tav tm="0">
                                          <p:val>
                                            <p:strVal val="#ppt_x"/>
                                          </p:val>
                                        </p:tav>
                                        <p:tav tm="100000">
                                          <p:val>
                                            <p:strVal val="#ppt_x"/>
                                          </p:val>
                                        </p:tav>
                                      </p:tavLst>
                                    </p:anim>
                                    <p:anim calcmode="lin" valueType="num">
                                      <p:cBhvr>
                                        <p:cTn id="62" dur="1000" fill="hold"/>
                                        <p:tgtEl>
                                          <p:spTgt spid="179"/>
                                        </p:tgtEl>
                                        <p:attrNameLst>
                                          <p:attrName>ppt_y</p:attrName>
                                        </p:attrNameLst>
                                      </p:cBhvr>
                                      <p:tavLst>
                                        <p:tav tm="0">
                                          <p:val>
                                            <p:strVal val="#ppt_y+.1"/>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42" presetClass="entr" presetSubtype="0" fill="hold" grpId="0" nodeType="clickEffect">
                                  <p:stCondLst>
                                    <p:cond delay="0"/>
                                  </p:stCondLst>
                                  <p:childTnLst>
                                    <p:set>
                                      <p:cBhvr>
                                        <p:cTn id="66" dur="1" fill="hold">
                                          <p:stCondLst>
                                            <p:cond delay="0"/>
                                          </p:stCondLst>
                                        </p:cTn>
                                        <p:tgtEl>
                                          <p:spTgt spid="181"/>
                                        </p:tgtEl>
                                        <p:attrNameLst>
                                          <p:attrName>style.visibility</p:attrName>
                                        </p:attrNameLst>
                                      </p:cBhvr>
                                      <p:to>
                                        <p:strVal val="visible"/>
                                      </p:to>
                                    </p:set>
                                    <p:animEffect transition="in" filter="fade">
                                      <p:cBhvr>
                                        <p:cTn id="67" dur="1000"/>
                                        <p:tgtEl>
                                          <p:spTgt spid="181"/>
                                        </p:tgtEl>
                                      </p:cBhvr>
                                    </p:animEffect>
                                    <p:anim calcmode="lin" valueType="num">
                                      <p:cBhvr>
                                        <p:cTn id="68" dur="1000" fill="hold"/>
                                        <p:tgtEl>
                                          <p:spTgt spid="181"/>
                                        </p:tgtEl>
                                        <p:attrNameLst>
                                          <p:attrName>ppt_x</p:attrName>
                                        </p:attrNameLst>
                                      </p:cBhvr>
                                      <p:tavLst>
                                        <p:tav tm="0">
                                          <p:val>
                                            <p:strVal val="#ppt_x"/>
                                          </p:val>
                                        </p:tav>
                                        <p:tav tm="100000">
                                          <p:val>
                                            <p:strVal val="#ppt_x"/>
                                          </p:val>
                                        </p:tav>
                                      </p:tavLst>
                                    </p:anim>
                                    <p:anim calcmode="lin" valueType="num">
                                      <p:cBhvr>
                                        <p:cTn id="69" dur="1000" fill="hold"/>
                                        <p:tgtEl>
                                          <p:spTgt spid="181"/>
                                        </p:tgtEl>
                                        <p:attrNameLst>
                                          <p:attrName>ppt_y</p:attrName>
                                        </p:attrNameLst>
                                      </p:cBhvr>
                                      <p:tavLst>
                                        <p:tav tm="0">
                                          <p:val>
                                            <p:strVal val="#ppt_y+.1"/>
                                          </p:val>
                                        </p:tav>
                                        <p:tav tm="100000">
                                          <p:val>
                                            <p:strVal val="#ppt_y"/>
                                          </p:val>
                                        </p:tav>
                                      </p:tavLst>
                                    </p:anim>
                                  </p:childTnLst>
                                </p:cTn>
                              </p:par>
                              <p:par>
                                <p:cTn id="70" presetID="42" presetClass="entr" presetSubtype="0" fill="hold" grpId="0" nodeType="withEffect">
                                  <p:stCondLst>
                                    <p:cond delay="0"/>
                                  </p:stCondLst>
                                  <p:childTnLst>
                                    <p:set>
                                      <p:cBhvr>
                                        <p:cTn id="71" dur="1" fill="hold">
                                          <p:stCondLst>
                                            <p:cond delay="0"/>
                                          </p:stCondLst>
                                        </p:cTn>
                                        <p:tgtEl>
                                          <p:spTgt spid="184"/>
                                        </p:tgtEl>
                                        <p:attrNameLst>
                                          <p:attrName>style.visibility</p:attrName>
                                        </p:attrNameLst>
                                      </p:cBhvr>
                                      <p:to>
                                        <p:strVal val="visible"/>
                                      </p:to>
                                    </p:set>
                                    <p:animEffect transition="in" filter="fade">
                                      <p:cBhvr>
                                        <p:cTn id="72" dur="1000"/>
                                        <p:tgtEl>
                                          <p:spTgt spid="184"/>
                                        </p:tgtEl>
                                      </p:cBhvr>
                                    </p:animEffect>
                                    <p:anim calcmode="lin" valueType="num">
                                      <p:cBhvr>
                                        <p:cTn id="73" dur="1000" fill="hold"/>
                                        <p:tgtEl>
                                          <p:spTgt spid="184"/>
                                        </p:tgtEl>
                                        <p:attrNameLst>
                                          <p:attrName>ppt_x</p:attrName>
                                        </p:attrNameLst>
                                      </p:cBhvr>
                                      <p:tavLst>
                                        <p:tav tm="0">
                                          <p:val>
                                            <p:strVal val="#ppt_x"/>
                                          </p:val>
                                        </p:tav>
                                        <p:tav tm="100000">
                                          <p:val>
                                            <p:strVal val="#ppt_x"/>
                                          </p:val>
                                        </p:tav>
                                      </p:tavLst>
                                    </p:anim>
                                    <p:anim calcmode="lin" valueType="num">
                                      <p:cBhvr>
                                        <p:cTn id="74" dur="1000" fill="hold"/>
                                        <p:tgtEl>
                                          <p:spTgt spid="184"/>
                                        </p:tgtEl>
                                        <p:attrNameLst>
                                          <p:attrName>ppt_y</p:attrName>
                                        </p:attrNameLst>
                                      </p:cBhvr>
                                      <p:tavLst>
                                        <p:tav tm="0">
                                          <p:val>
                                            <p:strVal val="#ppt_y+.1"/>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42" presetClass="entr" presetSubtype="0" fill="hold" grpId="0" nodeType="clickEffect">
                                  <p:stCondLst>
                                    <p:cond delay="0"/>
                                  </p:stCondLst>
                                  <p:childTnLst>
                                    <p:set>
                                      <p:cBhvr>
                                        <p:cTn id="78" dur="1" fill="hold">
                                          <p:stCondLst>
                                            <p:cond delay="0"/>
                                          </p:stCondLst>
                                        </p:cTn>
                                        <p:tgtEl>
                                          <p:spTgt spid="180"/>
                                        </p:tgtEl>
                                        <p:attrNameLst>
                                          <p:attrName>style.visibility</p:attrName>
                                        </p:attrNameLst>
                                      </p:cBhvr>
                                      <p:to>
                                        <p:strVal val="visible"/>
                                      </p:to>
                                    </p:set>
                                    <p:animEffect transition="in" filter="fade">
                                      <p:cBhvr>
                                        <p:cTn id="79" dur="1000"/>
                                        <p:tgtEl>
                                          <p:spTgt spid="180"/>
                                        </p:tgtEl>
                                      </p:cBhvr>
                                    </p:animEffect>
                                    <p:anim calcmode="lin" valueType="num">
                                      <p:cBhvr>
                                        <p:cTn id="80" dur="1000" fill="hold"/>
                                        <p:tgtEl>
                                          <p:spTgt spid="180"/>
                                        </p:tgtEl>
                                        <p:attrNameLst>
                                          <p:attrName>ppt_x</p:attrName>
                                        </p:attrNameLst>
                                      </p:cBhvr>
                                      <p:tavLst>
                                        <p:tav tm="0">
                                          <p:val>
                                            <p:strVal val="#ppt_x"/>
                                          </p:val>
                                        </p:tav>
                                        <p:tav tm="100000">
                                          <p:val>
                                            <p:strVal val="#ppt_x"/>
                                          </p:val>
                                        </p:tav>
                                      </p:tavLst>
                                    </p:anim>
                                    <p:anim calcmode="lin" valueType="num">
                                      <p:cBhvr>
                                        <p:cTn id="81" dur="1000" fill="hold"/>
                                        <p:tgtEl>
                                          <p:spTgt spid="180"/>
                                        </p:tgtEl>
                                        <p:attrNameLst>
                                          <p:attrName>ppt_y</p:attrName>
                                        </p:attrNameLst>
                                      </p:cBhvr>
                                      <p:tavLst>
                                        <p:tav tm="0">
                                          <p:val>
                                            <p:strVal val="#ppt_y+.1"/>
                                          </p:val>
                                        </p:tav>
                                        <p:tav tm="100000">
                                          <p:val>
                                            <p:strVal val="#ppt_y"/>
                                          </p:val>
                                        </p:tav>
                                      </p:tavLst>
                                    </p:anim>
                                  </p:childTnLst>
                                </p:cTn>
                              </p:par>
                              <p:par>
                                <p:cTn id="82" presetID="42" presetClass="entr" presetSubtype="0" fill="hold" grpId="0" nodeType="withEffect">
                                  <p:stCondLst>
                                    <p:cond delay="0"/>
                                  </p:stCondLst>
                                  <p:childTnLst>
                                    <p:set>
                                      <p:cBhvr>
                                        <p:cTn id="83" dur="1" fill="hold">
                                          <p:stCondLst>
                                            <p:cond delay="0"/>
                                          </p:stCondLst>
                                        </p:cTn>
                                        <p:tgtEl>
                                          <p:spTgt spid="187"/>
                                        </p:tgtEl>
                                        <p:attrNameLst>
                                          <p:attrName>style.visibility</p:attrName>
                                        </p:attrNameLst>
                                      </p:cBhvr>
                                      <p:to>
                                        <p:strVal val="visible"/>
                                      </p:to>
                                    </p:set>
                                    <p:animEffect transition="in" filter="fade">
                                      <p:cBhvr>
                                        <p:cTn id="84" dur="1000"/>
                                        <p:tgtEl>
                                          <p:spTgt spid="187"/>
                                        </p:tgtEl>
                                      </p:cBhvr>
                                    </p:animEffect>
                                    <p:anim calcmode="lin" valueType="num">
                                      <p:cBhvr>
                                        <p:cTn id="85" dur="1000" fill="hold"/>
                                        <p:tgtEl>
                                          <p:spTgt spid="187"/>
                                        </p:tgtEl>
                                        <p:attrNameLst>
                                          <p:attrName>ppt_x</p:attrName>
                                        </p:attrNameLst>
                                      </p:cBhvr>
                                      <p:tavLst>
                                        <p:tav tm="0">
                                          <p:val>
                                            <p:strVal val="#ppt_x"/>
                                          </p:val>
                                        </p:tav>
                                        <p:tav tm="100000">
                                          <p:val>
                                            <p:strVal val="#ppt_x"/>
                                          </p:val>
                                        </p:tav>
                                      </p:tavLst>
                                    </p:anim>
                                    <p:anim calcmode="lin" valueType="num">
                                      <p:cBhvr>
                                        <p:cTn id="86" dur="1000" fill="hold"/>
                                        <p:tgtEl>
                                          <p:spTgt spid="18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6" grpId="0" animBg="1"/>
      <p:bldP spid="171" grpId="0" animBg="1"/>
      <p:bldP spid="172" grpId="0" animBg="1"/>
      <p:bldP spid="174" grpId="0" animBg="1"/>
      <p:bldP spid="176" grpId="0" animBg="1"/>
      <p:bldP spid="177" grpId="0" animBg="1"/>
      <p:bldP spid="178" grpId="0" animBg="1"/>
      <p:bldP spid="179" grpId="0" animBg="1"/>
      <p:bldP spid="180" grpId="0" animBg="1"/>
      <p:bldP spid="181" grpId="0" animBg="1"/>
      <p:bldP spid="184" grpId="0" animBg="1"/>
      <p:bldP spid="187" grpId="0" animBg="1"/>
      <p:bldP spid="189" grpId="0" animBg="1"/>
      <p:bldP spid="190"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261675" y="193139"/>
            <a:ext cx="11876045" cy="1134619"/>
          </a:xfrm>
        </p:spPr>
        <p:txBody>
          <a:bodyPr/>
          <a:lstStyle/>
          <a:p>
            <a:r>
              <a:rPr lang="en-US" sz="4400" dirty="0">
                <a:solidFill>
                  <a:schemeClr val="bg1"/>
                </a:solidFill>
              </a:rPr>
              <a:t>Online Azure pricing calculator</a:t>
            </a:r>
          </a:p>
        </p:txBody>
      </p:sp>
      <p:pic>
        <p:nvPicPr>
          <p:cNvPr id="14" name="Picture 13" descr="Pricing Calculator webpage&#10;&#10;Screenshot of the Microsoft Azure Pricing calculator webpage.">
            <a:extLst>
              <a:ext uri="{FF2B5EF4-FFF2-40B4-BE49-F238E27FC236}">
                <a16:creationId xmlns:a16="http://schemas.microsoft.com/office/drawing/2014/main" id="{240BADE3-17CC-4077-9B67-FA10AC950EB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062384" y="1116195"/>
            <a:ext cx="6067233" cy="5006261"/>
          </a:xfrm>
          <a:prstGeom prst="rect">
            <a:avLst/>
          </a:prstGeom>
        </p:spPr>
      </p:pic>
      <p:sp>
        <p:nvSpPr>
          <p:cNvPr id="16" name="TextBox 15">
            <a:extLst>
              <a:ext uri="{FF2B5EF4-FFF2-40B4-BE49-F238E27FC236}">
                <a16:creationId xmlns:a16="http://schemas.microsoft.com/office/drawing/2014/main" id="{4A4ACCB1-3609-4A4D-8312-EFA30D1AF76E}"/>
              </a:ext>
            </a:extLst>
          </p:cNvPr>
          <p:cNvSpPr txBox="1"/>
          <p:nvPr/>
        </p:nvSpPr>
        <p:spPr>
          <a:xfrm>
            <a:off x="2607112" y="6231440"/>
            <a:ext cx="6977776" cy="400110"/>
          </a:xfrm>
          <a:prstGeom prst="rect">
            <a:avLst/>
          </a:prstGeom>
          <a:noFill/>
        </p:spPr>
        <p:txBody>
          <a:bodyPr wrap="square" rtlCol="0">
            <a:spAutoFit/>
          </a:bodyPr>
          <a:lstStyle/>
          <a:p>
            <a:pPr algn="ctr"/>
            <a:r>
              <a:rPr lang="de-AT" sz="2000" dirty="0">
                <a:solidFill>
                  <a:schemeClr val="bg1"/>
                </a:solidFill>
                <a:latin typeface="Segoe UI Semilight" panose="020B0402040204020203" pitchFamily="34" charset="0"/>
                <a:cs typeface="Segoe UI Semilight" panose="020B0402040204020203" pitchFamily="34" charset="0"/>
              </a:rPr>
              <a:t>https://azure.microsoft.com/en-us/pricing/calculator/ </a:t>
            </a:r>
          </a:p>
        </p:txBody>
      </p:sp>
    </p:spTree>
    <p:extLst>
      <p:ext uri="{BB962C8B-B14F-4D97-AF65-F5344CB8AC3E}">
        <p14:creationId xmlns:p14="http://schemas.microsoft.com/office/powerpoint/2010/main" val="396932723"/>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261675" y="193139"/>
            <a:ext cx="11876045" cy="1134619"/>
          </a:xfrm>
        </p:spPr>
        <p:txBody>
          <a:bodyPr/>
          <a:lstStyle/>
          <a:p>
            <a:r>
              <a:rPr lang="en-US" sz="4400" dirty="0">
                <a:solidFill>
                  <a:schemeClr val="bg1"/>
                </a:solidFill>
              </a:rPr>
              <a:t>Requirements</a:t>
            </a:r>
          </a:p>
        </p:txBody>
      </p:sp>
      <p:pic>
        <p:nvPicPr>
          <p:cNvPr id="2" name="Picture 1" descr="Requirements table&#10;&#10;A requirements table lists 16 steps to produce a desig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26439" y="946152"/>
            <a:ext cx="9358171" cy="5803895"/>
          </a:xfrm>
          <a:prstGeom prst="rect">
            <a:avLst/>
          </a:prstGeom>
        </p:spPr>
      </p:pic>
    </p:spTree>
    <p:extLst>
      <p:ext uri="{BB962C8B-B14F-4D97-AF65-F5344CB8AC3E}">
        <p14:creationId xmlns:p14="http://schemas.microsoft.com/office/powerpoint/2010/main" val="2758013946"/>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1012" y="289511"/>
            <a:ext cx="11655840" cy="899665"/>
          </a:xfrm>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2: Design and price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62057" y="1741246"/>
            <a:ext cx="10652686" cy="2930033"/>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Light"/>
                <a:ea typeface="+mn-ea"/>
                <a:cs typeface="+mn-cs"/>
              </a:rPr>
              <a:t>Outcome</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Design a solution and prepare to present the solution to the target customer audience in a 15-minute chalk-talk format. </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Semilight"/>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Light"/>
                <a:ea typeface="+mn-ea"/>
                <a:cs typeface="+mn-cs"/>
              </a:rPr>
              <a:t>Timeframe</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50 minutes</a:t>
            </a:r>
          </a:p>
        </p:txBody>
      </p:sp>
      <p:graphicFrame>
        <p:nvGraphicFramePr>
          <p:cNvPr id="4" name="Table 3">
            <a:extLst>
              <a:ext uri="{FF2B5EF4-FFF2-40B4-BE49-F238E27FC236}">
                <a16:creationId xmlns:a16="http://schemas.microsoft.com/office/drawing/2014/main" id="{9FC7A5CD-D651-4072-A920-34F54BCBC3EF}"/>
              </a:ext>
            </a:extLst>
          </p:cNvPr>
          <p:cNvGraphicFramePr>
            <a:graphicFrameLocks noGrp="1"/>
          </p:cNvGraphicFramePr>
          <p:nvPr/>
        </p:nvGraphicFramePr>
        <p:xfrm>
          <a:off x="3095545" y="3791921"/>
          <a:ext cx="8040154" cy="2420452"/>
        </p:xfrm>
        <a:graphic>
          <a:graphicData uri="http://schemas.openxmlformats.org/drawingml/2006/table">
            <a:tbl>
              <a:tblPr firstRow="1" bandRow="1">
                <a:tableStyleId>{69CF1AB2-1976-4502-BF36-3FF5EA218861}</a:tableStyleId>
              </a:tblPr>
              <a:tblGrid>
                <a:gridCol w="1758700">
                  <a:extLst>
                    <a:ext uri="{9D8B030D-6E8A-4147-A177-3AD203B41FA5}">
                      <a16:colId xmlns:a16="http://schemas.microsoft.com/office/drawing/2014/main" val="20000"/>
                    </a:ext>
                  </a:extLst>
                </a:gridCol>
                <a:gridCol w="6281454">
                  <a:extLst>
                    <a:ext uri="{9D8B030D-6E8A-4147-A177-3AD203B41FA5}">
                      <a16:colId xmlns:a16="http://schemas.microsoft.com/office/drawing/2014/main" val="20001"/>
                    </a:ext>
                  </a:extLst>
                </a:gridCol>
              </a:tblGrid>
              <a:tr h="672348">
                <a:tc>
                  <a:txBody>
                    <a:bodyPr/>
                    <a:lstStyle/>
                    <a:p>
                      <a:r>
                        <a:rPr lang="en-US" sz="1300" b="1" i="1" dirty="0">
                          <a:latin typeface="Segoe UI" panose="020B0502040204020203" pitchFamily="34" charset="0"/>
                          <a:cs typeface="Segoe UI" panose="020B0502040204020203" pitchFamily="34" charset="0"/>
                        </a:rPr>
                        <a:t>Business</a:t>
                      </a:r>
                      <a:r>
                        <a:rPr lang="en-US" sz="1300" b="1" i="1" kern="1200" dirty="0">
                          <a:solidFill>
                            <a:schemeClr val="dk1"/>
                          </a:solidFill>
                          <a:latin typeface="Segoe UI" panose="020B0502040204020203" pitchFamily="34" charset="0"/>
                          <a:ea typeface="+mn-ea"/>
                          <a:cs typeface="Segoe UI" panose="020B0502040204020203" pitchFamily="34" charset="0"/>
                        </a:rPr>
                        <a:t> needs</a:t>
                      </a:r>
                    </a:p>
                    <a:p>
                      <a:r>
                        <a:rPr lang="en-US" sz="1300" b="0" i="0" dirty="0">
                          <a:latin typeface="Segoe UI" panose="020B0502040204020203" pitchFamily="34" charset="0"/>
                          <a:cs typeface="Segoe UI" panose="020B0502040204020203" pitchFamily="34" charset="0"/>
                        </a:rPr>
                        <a:t>(10 minutes)</a:t>
                      </a:r>
                      <a:br>
                        <a:rPr lang="en-US" sz="1300" b="0" i="0" dirty="0">
                          <a:latin typeface="Segoe UI" panose="020B0502040204020203" pitchFamily="34" charset="0"/>
                          <a:cs typeface="Segoe UI" panose="020B0502040204020203" pitchFamily="34" charset="0"/>
                        </a:rPr>
                      </a:br>
                      <a:endParaRPr lang="en-US" sz="1300" b="0" i="0" dirty="0">
                        <a:latin typeface="Segoe UI" panose="020B0502040204020203" pitchFamily="34" charset="0"/>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b="0" dirty="0">
                          <a:solidFill>
                            <a:schemeClr val="bg1"/>
                          </a:solidFill>
                          <a:latin typeface="Segoe UI" panose="020B0502040204020203" pitchFamily="34" charset="0"/>
                          <a:cs typeface="Segoe UI" panose="020B0502040204020203" pitchFamily="34" charset="0"/>
                        </a:rPr>
                        <a:t>Respond to questions outlined in your guide and list the answers on a flipchart</a:t>
                      </a:r>
                    </a:p>
                    <a:p>
                      <a:endParaRPr lang="en-US" sz="1300" b="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0"/>
                  </a:ext>
                </a:extLst>
              </a:tr>
              <a:tr h="672348">
                <a:tc>
                  <a:txBody>
                    <a:bodyPr/>
                    <a:lstStyle/>
                    <a:p>
                      <a:r>
                        <a:rPr lang="en-US" sz="1300" b="1" i="1" dirty="0">
                          <a:latin typeface="Segoe UI" panose="020B0502040204020203" pitchFamily="34" charset="0"/>
                          <a:cs typeface="Segoe UI" panose="020B0502040204020203" pitchFamily="34" charset="0"/>
                        </a:rPr>
                        <a:t>Design</a:t>
                      </a:r>
                    </a:p>
                    <a:p>
                      <a:pPr marL="0" algn="l" defTabSz="932742" rtl="0" eaLnBrk="1" latinLnBrk="0" hangingPunct="1"/>
                      <a:r>
                        <a:rPr lang="en-US" sz="1300" b="0" i="0" kern="1200" dirty="0">
                          <a:solidFill>
                            <a:schemeClr val="dk1"/>
                          </a:solidFill>
                          <a:latin typeface="Segoe UI" panose="020B0502040204020203" pitchFamily="34" charset="0"/>
                          <a:ea typeface="+mn-ea"/>
                          <a:cs typeface="Segoe UI" panose="020B0502040204020203" pitchFamily="34" charset="0"/>
                        </a:rPr>
                        <a:t>(30 minutes)</a:t>
                      </a:r>
                      <a:br>
                        <a:rPr lang="en-US" sz="1300" b="0" i="0" kern="1200" dirty="0">
                          <a:solidFill>
                            <a:schemeClr val="dk1"/>
                          </a:solidFill>
                          <a:latin typeface="Segoe UI" panose="020B0502040204020203" pitchFamily="34" charset="0"/>
                          <a:ea typeface="+mn-ea"/>
                          <a:cs typeface="Segoe UI" panose="020B0502040204020203" pitchFamily="34" charset="0"/>
                        </a:rPr>
                      </a:br>
                      <a:endParaRPr lang="en-US" sz="1300" b="0" i="0" kern="1200" dirty="0">
                        <a:solidFill>
                          <a:schemeClr val="dk1"/>
                        </a:solidFill>
                        <a:latin typeface="Segoe UI" panose="020B0502040204020203" pitchFamily="34" charset="0"/>
                        <a:ea typeface="+mn-ea"/>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kern="1200" baseline="0" dirty="0">
                          <a:solidFill>
                            <a:schemeClr val="bg1"/>
                          </a:solidFill>
                          <a:latin typeface="Segoe UI" panose="020B0502040204020203" pitchFamily="34" charset="0"/>
                          <a:ea typeface="+mn-ea"/>
                          <a:cs typeface="Segoe UI" panose="020B0502040204020203" pitchFamily="34" charset="0"/>
                        </a:rPr>
                        <a:t>Design a solution for as many of the stated requirements as time allows. Show the solution on a flipchart</a:t>
                      </a:r>
                    </a:p>
                    <a:p>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1"/>
                  </a:ext>
                </a:extLst>
              </a:tr>
              <a:tr h="1075756">
                <a:tc>
                  <a:txBody>
                    <a:bodyPr/>
                    <a:lstStyle/>
                    <a:p>
                      <a:r>
                        <a:rPr lang="en-US" sz="1300" b="1" i="1" dirty="0">
                          <a:latin typeface="Segoe UI" panose="020B0502040204020203" pitchFamily="34" charset="0"/>
                          <a:cs typeface="Segoe UI" panose="020B0502040204020203" pitchFamily="34" charset="0"/>
                        </a:rPr>
                        <a:t>Prepare</a:t>
                      </a:r>
                    </a:p>
                    <a:p>
                      <a:pPr marL="0" marR="0" indent="0" algn="l" defTabSz="932742" rtl="0" eaLnBrk="1" fontAlgn="auto" latinLnBrk="0" hangingPunct="1">
                        <a:lnSpc>
                          <a:spcPct val="100000"/>
                        </a:lnSpc>
                        <a:spcBef>
                          <a:spcPts val="0"/>
                        </a:spcBef>
                        <a:spcAft>
                          <a:spcPts val="0"/>
                        </a:spcAft>
                        <a:buClrTx/>
                        <a:buSzTx/>
                        <a:buFontTx/>
                        <a:buNone/>
                        <a:tabLst/>
                        <a:defRPr/>
                      </a:pPr>
                      <a:r>
                        <a:rPr lang="en-US" sz="1300" b="0" i="0" kern="1200" dirty="0">
                          <a:solidFill>
                            <a:schemeClr val="dk1"/>
                          </a:solidFill>
                          <a:latin typeface="Segoe UI" panose="020B0502040204020203" pitchFamily="34" charset="0"/>
                          <a:ea typeface="+mn-ea"/>
                          <a:cs typeface="Segoe UI" panose="020B0502040204020203" pitchFamily="34" charset="0"/>
                        </a:rPr>
                        <a:t>(10 minutes)</a:t>
                      </a:r>
                    </a:p>
                    <a:p>
                      <a:endParaRPr lang="en-US" sz="1300" b="1" i="1" dirty="0">
                        <a:latin typeface="Segoe UI" panose="020B0502040204020203" pitchFamily="34" charset="0"/>
                        <a:cs typeface="Segoe UI" panose="020B0502040204020203" pitchFamily="34" charset="0"/>
                      </a:endParaRPr>
                    </a:p>
                  </a:txBody>
                  <a:tcPr marL="67235" marR="67235" marT="33617" marB="33617"/>
                </a:tc>
                <a:tc>
                  <a:txBody>
                    <a:bodyPr/>
                    <a:lstStyle/>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any customer needs that are not addressed with the proposed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the benefits of your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Determine how you will respond to the customer’s objections</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Prepare for a 15-minute presentation to the customer</a:t>
                      </a:r>
                      <a:br>
                        <a:rPr lang="en-US" sz="1300" dirty="0">
                          <a:latin typeface="Segoe UI" panose="020B0502040204020203" pitchFamily="34" charset="0"/>
                          <a:cs typeface="Segoe UI" panose="020B0502040204020203" pitchFamily="34" charset="0"/>
                        </a:rPr>
                      </a:br>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2033147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3: Present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062166"/>
            <a:ext cx="10229103" cy="5838521"/>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Light"/>
                <a:ea typeface="+mn-ea"/>
                <a:cs typeface="+mn-cs"/>
              </a:rPr>
              <a:t>Outcome</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Present a solution to the target customer in a 15-minute chalk-talk format </a:t>
            </a:r>
            <a:endParaRPr kumimoji="0" lang="en-US" sz="3600" b="0" i="0" u="none" strike="noStrike" kern="1200" cap="none" spc="0" normalizeH="0" baseline="0" noProof="0" dirty="0">
              <a:ln>
                <a:noFill/>
              </a:ln>
              <a:solidFill>
                <a:srgbClr val="FFFFFF"/>
              </a:solidFill>
              <a:effectLst/>
              <a:uLnTx/>
              <a:uFillTx/>
              <a:latin typeface="Segoe UI Light"/>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Light"/>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Light"/>
                <a:ea typeface="+mn-ea"/>
                <a:cs typeface="+mn-cs"/>
              </a:rPr>
              <a:t>Timeframe</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30 minutes (15 minutes for each team to present and receive feedback) </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Light"/>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Light"/>
                <a:ea typeface="+mn-ea"/>
                <a:cs typeface="+mn-cs"/>
              </a:rPr>
              <a:t>Directions</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Pair with another table</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One table is the Microsoft team and the other table is the customer</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The Microsoft team presents their proposed solution to the customer</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The customer asks one of the objections from the list of objections in the case study</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The Microsoft team responds to the objection</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The customer team gives feedback to the Microsoft team</a:t>
            </a:r>
            <a:endParaRPr kumimoji="0" lang="en-US" sz="2000" b="0" i="0" u="none" strike="sng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endParaRP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endParaRPr>
          </a:p>
        </p:txBody>
      </p:sp>
    </p:spTree>
    <p:extLst>
      <p:ext uri="{BB962C8B-B14F-4D97-AF65-F5344CB8AC3E}">
        <p14:creationId xmlns:p14="http://schemas.microsoft.com/office/powerpoint/2010/main" val="37172619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Wrap-up</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3006977"/>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Light"/>
                <a:ea typeface="+mn-ea"/>
                <a:cs typeface="+mn-cs"/>
              </a:rPr>
              <a:t>Outcome</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Identify the preferred solution for the case study</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Identify solutions designed by other teams</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Semilight"/>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Light"/>
                <a:ea typeface="+mn-ea"/>
                <a:cs typeface="+mn-cs"/>
              </a:rPr>
              <a:t>Timeframe</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20 minutes</a:t>
            </a:r>
          </a:p>
        </p:txBody>
      </p:sp>
    </p:spTree>
    <p:extLst>
      <p:ext uri="{BB962C8B-B14F-4D97-AF65-F5344CB8AC3E}">
        <p14:creationId xmlns:p14="http://schemas.microsoft.com/office/powerpoint/2010/main" val="42399983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solidFill>
                  <a:schemeClr val="bg1"/>
                </a:solidFill>
              </a:rPr>
              <a:t>Preferred target audience</a:t>
            </a:r>
          </a:p>
        </p:txBody>
      </p:sp>
      <p:sp>
        <p:nvSpPr>
          <p:cNvPr id="4" name="Rectangle 3"/>
          <p:cNvSpPr/>
          <p:nvPr/>
        </p:nvSpPr>
        <p:spPr>
          <a:xfrm>
            <a:off x="268934" y="1187630"/>
            <a:ext cx="11143685" cy="5139869"/>
          </a:xfrm>
          <a:prstGeom prst="rect">
            <a:avLst/>
          </a:prstGeom>
        </p:spPr>
        <p:txBody>
          <a:bodyPr wrap="square">
            <a:spAutoFit/>
          </a:bodyPr>
          <a:lstStyle/>
          <a:p>
            <a:pPr marL="252086" indent="-252086">
              <a:buFont typeface="Arial" panose="020B0604020202020204" pitchFamily="34" charset="0"/>
              <a:buChar char="•"/>
            </a:pPr>
            <a:r>
              <a:rPr lang="en-US" sz="2800" dirty="0">
                <a:solidFill>
                  <a:srgbClr val="FFFFFF"/>
                </a:solidFill>
                <a:latin typeface="Segoe UI Semilight" panose="020B0402040204020203" pitchFamily="34" charset="0"/>
                <a:cs typeface="Segoe UI Semilight" panose="020B0402040204020203" pitchFamily="34" charset="0"/>
              </a:rPr>
              <a:t>Business Development Manager (BDM) or Application Sponsor (CFO) </a:t>
            </a:r>
          </a:p>
          <a:p>
            <a:pPr marL="685752" lvl="1" indent="-342900">
              <a:buFont typeface="Arial" panose="020B0604020202020204" pitchFamily="34" charset="0"/>
              <a:buChar char="•"/>
            </a:pPr>
            <a:r>
              <a:rPr lang="en-US" sz="2400" dirty="0">
                <a:solidFill>
                  <a:srgbClr val="FFFFFF"/>
                </a:solidFill>
                <a:latin typeface="Segoe UI Semilight" panose="020B0402040204020203" pitchFamily="34" charset="0"/>
                <a:cs typeface="Segoe UI Semilight" panose="020B0402040204020203" pitchFamily="34" charset="0"/>
              </a:rPr>
              <a:t>Funds projects and apps</a:t>
            </a:r>
          </a:p>
          <a:p>
            <a:pPr marL="685752" lvl="1" indent="-342900">
              <a:buFont typeface="Arial" panose="020B0604020202020204" pitchFamily="34" charset="0"/>
              <a:buChar char="•"/>
            </a:pPr>
            <a:r>
              <a:rPr lang="en-US" sz="2400" dirty="0">
                <a:solidFill>
                  <a:srgbClr val="FFFFFF"/>
                </a:solidFill>
                <a:latin typeface="Segoe UI Semilight" panose="020B0402040204020203" pitchFamily="34" charset="0"/>
                <a:cs typeface="Segoe UI Semilight" panose="020B0402040204020203" pitchFamily="34" charset="0"/>
              </a:rPr>
              <a:t>Most interested in public cloud</a:t>
            </a:r>
            <a:br>
              <a:rPr lang="en-US" sz="2400" dirty="0">
                <a:solidFill>
                  <a:srgbClr val="FFFFFF"/>
                </a:solidFill>
                <a:latin typeface="Segoe UI Semilight" panose="020B0402040204020203" pitchFamily="34" charset="0"/>
                <a:cs typeface="Segoe UI Semilight" panose="020B0402040204020203" pitchFamily="34" charset="0"/>
              </a:rPr>
            </a:br>
            <a:endParaRPr lang="en-US" sz="1400" dirty="0">
              <a:solidFill>
                <a:srgbClr val="FFFFFF"/>
              </a:solidFill>
              <a:latin typeface="Segoe UI Semilight" panose="020B0402040204020203" pitchFamily="34" charset="0"/>
              <a:cs typeface="Segoe UI Semilight" panose="020B0402040204020203" pitchFamily="34" charset="0"/>
            </a:endParaRPr>
          </a:p>
          <a:p>
            <a:pPr marL="252086" indent="-252086">
              <a:spcBef>
                <a:spcPts val="1177"/>
              </a:spcBef>
              <a:buFont typeface="Arial" panose="020B0604020202020204" pitchFamily="34" charset="0"/>
              <a:buChar char="•"/>
            </a:pPr>
            <a:r>
              <a:rPr lang="en-US" sz="2800" dirty="0">
                <a:solidFill>
                  <a:srgbClr val="FFFFFF"/>
                </a:solidFill>
                <a:latin typeface="Segoe UI Semilight" panose="020B0402040204020203" pitchFamily="34" charset="0"/>
                <a:cs typeface="Segoe UI Semilight" panose="020B0402040204020203" pitchFamily="34" charset="0"/>
              </a:rPr>
              <a:t>Business Unit IT / Developers (Director of SAP Business Analysts, Director of SAP Operations)</a:t>
            </a:r>
          </a:p>
          <a:p>
            <a:pPr marL="685752" lvl="1" indent="-342900">
              <a:buFont typeface="Arial" panose="020B0604020202020204" pitchFamily="34" charset="0"/>
              <a:buChar char="•"/>
            </a:pPr>
            <a:r>
              <a:rPr lang="en-US" sz="2400" dirty="0">
                <a:solidFill>
                  <a:srgbClr val="FFFFFF"/>
                </a:solidFill>
                <a:latin typeface="Segoe UI Semilight" panose="020B0402040204020203" pitchFamily="34" charset="0"/>
                <a:cs typeface="Segoe UI Semilight" panose="020B0402040204020203" pitchFamily="34" charset="0"/>
              </a:rPr>
              <a:t>Reports to BDM and is responsible for coding and testing apps</a:t>
            </a:r>
          </a:p>
          <a:p>
            <a:pPr marL="685752" lvl="1" indent="-342900">
              <a:buFont typeface="Arial" panose="020B0604020202020204" pitchFamily="34" charset="0"/>
              <a:buChar char="•"/>
            </a:pPr>
            <a:r>
              <a:rPr lang="en-US" sz="2400" dirty="0">
                <a:solidFill>
                  <a:srgbClr val="FFFFFF"/>
                </a:solidFill>
                <a:latin typeface="Segoe UI Semilight" panose="020B0402040204020203" pitchFamily="34" charset="0"/>
                <a:cs typeface="Segoe UI Semilight" panose="020B0402040204020203" pitchFamily="34" charset="0"/>
              </a:rPr>
              <a:t>Big influencer of public cloud strategy</a:t>
            </a:r>
            <a:br>
              <a:rPr lang="en-US" sz="2400" dirty="0">
                <a:solidFill>
                  <a:srgbClr val="FFFFFF"/>
                </a:solidFill>
                <a:latin typeface="Segoe UI Semilight" panose="020B0402040204020203" pitchFamily="34" charset="0"/>
                <a:cs typeface="Segoe UI Semilight" panose="020B0402040204020203" pitchFamily="34" charset="0"/>
              </a:rPr>
            </a:br>
            <a:endParaRPr lang="en-US" sz="1400" dirty="0">
              <a:solidFill>
                <a:srgbClr val="FFFFFF"/>
              </a:solidFill>
              <a:latin typeface="Segoe UI Semilight" panose="020B0402040204020203" pitchFamily="34" charset="0"/>
              <a:cs typeface="Segoe UI Semilight" panose="020B0402040204020203" pitchFamily="34" charset="0"/>
            </a:endParaRPr>
          </a:p>
          <a:p>
            <a:pPr marL="252086" indent="-252086">
              <a:spcBef>
                <a:spcPts val="1177"/>
              </a:spcBef>
              <a:buFont typeface="Arial" panose="020B0604020202020204" pitchFamily="34" charset="0"/>
              <a:buChar char="•"/>
            </a:pPr>
            <a:r>
              <a:rPr lang="en-US" sz="2800" dirty="0">
                <a:solidFill>
                  <a:srgbClr val="FFFFFF"/>
                </a:solidFill>
                <a:latin typeface="Segoe UI Semilight" panose="020B0402040204020203" pitchFamily="34" charset="0"/>
                <a:cs typeface="Segoe UI Semilight" panose="020B0402040204020203" pitchFamily="34" charset="0"/>
              </a:rPr>
              <a:t>Central IT (VP of IT Operations)</a:t>
            </a:r>
          </a:p>
          <a:p>
            <a:pPr marL="685752" lvl="1" indent="-342900">
              <a:buFont typeface="Arial" panose="020B0604020202020204" pitchFamily="34" charset="0"/>
              <a:buChar char="•"/>
            </a:pPr>
            <a:r>
              <a:rPr lang="en-US" sz="2400" dirty="0">
                <a:solidFill>
                  <a:srgbClr val="FFFFFF"/>
                </a:solidFill>
                <a:latin typeface="Segoe UI Semilight" panose="020B0402040204020203" pitchFamily="34" charset="0"/>
                <a:cs typeface="Segoe UI Semilight" panose="020B0402040204020203" pitchFamily="34" charset="0"/>
              </a:rPr>
              <a:t>Reports into CIO and responsible for operating datacenter</a:t>
            </a:r>
          </a:p>
          <a:p>
            <a:pPr marL="685752" lvl="1" indent="-342900">
              <a:buFont typeface="Arial" panose="020B0604020202020204" pitchFamily="34" charset="0"/>
              <a:buChar char="•"/>
            </a:pPr>
            <a:r>
              <a:rPr lang="en-US" sz="2400" dirty="0">
                <a:solidFill>
                  <a:srgbClr val="FFFFFF"/>
                </a:solidFill>
                <a:latin typeface="Segoe UI Semilight" panose="020B0402040204020203" pitchFamily="34" charset="0"/>
                <a:cs typeface="Segoe UI Semilight" panose="020B0402040204020203" pitchFamily="34" charset="0"/>
              </a:rPr>
              <a:t>Concerned about shadow IT created issues: security/compliance, server sprawl, and lack of control</a:t>
            </a:r>
          </a:p>
        </p:txBody>
      </p:sp>
    </p:spTree>
    <p:extLst>
      <p:ext uri="{BB962C8B-B14F-4D97-AF65-F5344CB8AC3E}">
        <p14:creationId xmlns:p14="http://schemas.microsoft.com/office/powerpoint/2010/main" val="2539531743"/>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p:cNvSpPr/>
          <p:nvPr/>
        </p:nvSpPr>
        <p:spPr>
          <a:xfrm>
            <a:off x="299023" y="1152751"/>
            <a:ext cx="11497170" cy="2156396"/>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4" name="Title 3"/>
          <p:cNvSpPr>
            <a:spLocks noGrp="1"/>
          </p:cNvSpPr>
          <p:nvPr>
            <p:ph type="title" idx="4294967295"/>
          </p:nvPr>
        </p:nvSpPr>
        <p:spPr>
          <a:xfrm>
            <a:off x="0" y="228600"/>
            <a:ext cx="12192000" cy="757238"/>
          </a:xfrm>
        </p:spPr>
        <p:txBody>
          <a:bodyPr>
            <a:noAutofit/>
          </a:bodyPr>
          <a:lstStyle/>
          <a:p>
            <a:pPr algn="ctr"/>
            <a:r>
              <a:rPr lang="en-US" sz="2800" dirty="0">
                <a:solidFill>
                  <a:schemeClr val="bg1"/>
                </a:solidFill>
              </a:rPr>
              <a:t>Customer Example : Current State of SAP and Benefits of Azure Migration</a:t>
            </a:r>
          </a:p>
        </p:txBody>
      </p:sp>
      <p:sp>
        <p:nvSpPr>
          <p:cNvPr id="5" name="Rectangle 4"/>
          <p:cNvSpPr/>
          <p:nvPr/>
        </p:nvSpPr>
        <p:spPr>
          <a:xfrm>
            <a:off x="723720" y="1486442"/>
            <a:ext cx="1496554" cy="1586115"/>
          </a:xfrm>
          <a:prstGeom prst="rect">
            <a:avLst/>
          </a:prstGeom>
          <a:solidFill>
            <a:schemeClr val="tx1">
              <a:lumMod val="7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chemeClr val="bg1"/>
                </a:solidFill>
                <a:effectLst/>
                <a:uLnTx/>
                <a:uFillTx/>
                <a:latin typeface="Segoe UI Light" panose="020B0502040204020203" pitchFamily="34" charset="0"/>
                <a:ea typeface="+mn-ea"/>
                <a:cs typeface="Segoe UI Light" panose="020B0502040204020203" pitchFamily="34" charset="0"/>
              </a:rPr>
              <a:t>Contoso  </a:t>
            </a:r>
            <a:br>
              <a:rPr kumimoji="0" lang="en-US" sz="1600" b="0" i="0" u="none" strike="noStrike" kern="1200" cap="none" spc="0" normalizeH="0" baseline="0" noProof="0" dirty="0">
                <a:ln>
                  <a:noFill/>
                </a:ln>
                <a:solidFill>
                  <a:schemeClr val="bg1"/>
                </a:solidFill>
                <a:effectLst/>
                <a:uLnTx/>
                <a:uFillTx/>
                <a:latin typeface="Segoe UI Light" panose="020B0502040204020203" pitchFamily="34" charset="0"/>
                <a:ea typeface="+mn-ea"/>
                <a:cs typeface="Segoe UI Light" panose="020B0502040204020203" pitchFamily="34" charset="0"/>
              </a:rPr>
            </a:br>
            <a:r>
              <a:rPr kumimoji="0" lang="en-US" sz="1600" b="0" i="0" u="none" strike="noStrike" kern="1200" cap="none" spc="0" normalizeH="0" baseline="0" noProof="0" dirty="0">
                <a:ln>
                  <a:noFill/>
                </a:ln>
                <a:solidFill>
                  <a:schemeClr val="bg1"/>
                </a:solidFill>
                <a:effectLst/>
                <a:uLnTx/>
                <a:uFillTx/>
                <a:latin typeface="Segoe UI Light" panose="020B0502040204020203" pitchFamily="34" charset="0"/>
                <a:ea typeface="+mn-ea"/>
                <a:cs typeface="Segoe UI Light" panose="020B0502040204020203" pitchFamily="34" charset="0"/>
              </a:rPr>
              <a:t>SAP is ECC on </a:t>
            </a:r>
            <a:br>
              <a:rPr kumimoji="0" lang="en-US" sz="1600" b="0" i="0" u="none" strike="noStrike" kern="1200" cap="none" spc="0" normalizeH="0" baseline="0" noProof="0" dirty="0">
                <a:ln>
                  <a:noFill/>
                </a:ln>
                <a:solidFill>
                  <a:schemeClr val="bg1"/>
                </a:solidFill>
                <a:effectLst/>
                <a:uLnTx/>
                <a:uFillTx/>
                <a:latin typeface="Segoe UI Light" panose="020B0502040204020203" pitchFamily="34" charset="0"/>
                <a:ea typeface="+mn-ea"/>
                <a:cs typeface="Segoe UI Light" panose="020B0502040204020203" pitchFamily="34" charset="0"/>
              </a:rPr>
            </a:br>
            <a:r>
              <a:rPr kumimoji="0" lang="en-US" sz="1600" b="0" i="0" u="none" strike="noStrike" kern="1200" cap="none" spc="0" normalizeH="0" baseline="0" noProof="0" dirty="0">
                <a:ln>
                  <a:noFill/>
                </a:ln>
                <a:solidFill>
                  <a:schemeClr val="bg1"/>
                </a:solidFill>
                <a:effectLst/>
                <a:uLnTx/>
                <a:uFillTx/>
                <a:latin typeface="Segoe UI Light" panose="020B0502040204020203" pitchFamily="34" charset="0"/>
                <a:ea typeface="+mn-ea"/>
                <a:cs typeface="Segoe UI Light" panose="020B0502040204020203" pitchFamily="34" charset="0"/>
              </a:rPr>
              <a:t>Windows/SQL 2008 R2 – EOS  coming</a:t>
            </a:r>
            <a:r>
              <a:rPr kumimoji="0" lang="en-US" sz="1600" b="0" i="0" u="none" strike="noStrike" kern="1200" cap="none" spc="0" normalizeH="0" noProof="0" dirty="0">
                <a:ln>
                  <a:noFill/>
                </a:ln>
                <a:solidFill>
                  <a:schemeClr val="bg1"/>
                </a:solidFill>
                <a:effectLst/>
                <a:uLnTx/>
                <a:uFillTx/>
                <a:latin typeface="Segoe UI Light" panose="020B0502040204020203" pitchFamily="34" charset="0"/>
                <a:ea typeface="+mn-ea"/>
                <a:cs typeface="Segoe UI Light" panose="020B0502040204020203" pitchFamily="34" charset="0"/>
              </a:rPr>
              <a:t> soon</a:t>
            </a:r>
            <a:endParaRPr kumimoji="0" lang="en-US" sz="1600" b="0" i="0" u="none" strike="noStrike" kern="1200" cap="none" spc="0" normalizeH="0" baseline="0" noProof="0" dirty="0">
              <a:ln>
                <a:noFill/>
              </a:ln>
              <a:solidFill>
                <a:schemeClr val="bg1"/>
              </a:solidFill>
              <a:effectLst/>
              <a:uLnTx/>
              <a:uFillTx/>
              <a:latin typeface="Segoe UI Light" panose="020B0502040204020203" pitchFamily="34" charset="0"/>
              <a:ea typeface="+mn-ea"/>
              <a:cs typeface="Segoe UI Light" panose="020B0502040204020203" pitchFamily="34" charset="0"/>
            </a:endParaRPr>
          </a:p>
        </p:txBody>
      </p:sp>
      <p:sp>
        <p:nvSpPr>
          <p:cNvPr id="6" name="Rectangle 5"/>
          <p:cNvSpPr/>
          <p:nvPr/>
        </p:nvSpPr>
        <p:spPr>
          <a:xfrm>
            <a:off x="2601995" y="1486441"/>
            <a:ext cx="1496554" cy="1586115"/>
          </a:xfrm>
          <a:prstGeom prst="rect">
            <a:avLst/>
          </a:prstGeom>
          <a:solidFill>
            <a:schemeClr val="tx1">
              <a:lumMod val="7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chemeClr val="bg1"/>
                </a:solidFill>
                <a:effectLst/>
                <a:uLnTx/>
                <a:uFillTx/>
                <a:latin typeface="Segoe UI Light" panose="020B0502040204020203" pitchFamily="34" charset="0"/>
                <a:ea typeface="+mn-ea"/>
                <a:cs typeface="Segoe UI Light" panose="020B0502040204020203" pitchFamily="34" charset="0"/>
              </a:rPr>
              <a:t>Fixed</a:t>
            </a:r>
            <a:br>
              <a:rPr kumimoji="0" lang="en-US" sz="1600" b="0" i="0" u="none" strike="noStrike" kern="1200" cap="none" spc="0" normalizeH="0" baseline="0" noProof="0" dirty="0">
                <a:ln>
                  <a:noFill/>
                </a:ln>
                <a:solidFill>
                  <a:schemeClr val="bg1"/>
                </a:solidFill>
                <a:effectLst/>
                <a:uLnTx/>
                <a:uFillTx/>
                <a:latin typeface="Segoe UI Light" panose="020B0502040204020203" pitchFamily="34" charset="0"/>
                <a:ea typeface="+mn-ea"/>
                <a:cs typeface="Segoe UI Light" panose="020B0502040204020203" pitchFamily="34" charset="0"/>
              </a:rPr>
            </a:br>
            <a:r>
              <a:rPr kumimoji="0" lang="en-US" sz="1600" b="0" i="0" u="none" strike="noStrike" kern="1200" cap="none" spc="0" normalizeH="0" baseline="0" noProof="0" dirty="0">
                <a:ln>
                  <a:noFill/>
                </a:ln>
                <a:solidFill>
                  <a:schemeClr val="bg1"/>
                </a:solidFill>
                <a:effectLst/>
                <a:uLnTx/>
                <a:uFillTx/>
                <a:latin typeface="Segoe UI Light" panose="020B0502040204020203" pitchFamily="34" charset="0"/>
                <a:ea typeface="+mn-ea"/>
                <a:cs typeface="Segoe UI Light" panose="020B0502040204020203" pitchFamily="34" charset="0"/>
              </a:rPr>
              <a:t>size of hardware -</a:t>
            </a:r>
            <a:br>
              <a:rPr kumimoji="0" lang="en-US" sz="1600" b="0" i="0" u="none" strike="noStrike" kern="1200" cap="none" spc="0" normalizeH="0" baseline="0" noProof="0" dirty="0">
                <a:ln>
                  <a:noFill/>
                </a:ln>
                <a:solidFill>
                  <a:schemeClr val="bg1"/>
                </a:solidFill>
                <a:effectLst/>
                <a:uLnTx/>
                <a:uFillTx/>
                <a:latin typeface="Segoe UI Light" panose="020B0502040204020203" pitchFamily="34" charset="0"/>
                <a:ea typeface="+mn-ea"/>
                <a:cs typeface="Segoe UI Light" panose="020B0502040204020203" pitchFamily="34" charset="0"/>
              </a:rPr>
            </a:br>
            <a:r>
              <a:rPr kumimoji="0" lang="en-US" sz="1600" b="0" i="0" u="none" strike="noStrike" kern="1200" cap="none" spc="0" normalizeH="0" baseline="0" noProof="0" dirty="0">
                <a:ln>
                  <a:noFill/>
                </a:ln>
                <a:solidFill>
                  <a:schemeClr val="bg1"/>
                </a:solidFill>
                <a:effectLst/>
                <a:uLnTx/>
                <a:uFillTx/>
                <a:latin typeface="Segoe UI Light" panose="020B0502040204020203" pitchFamily="34" charset="0"/>
                <a:ea typeface="+mn-ea"/>
                <a:cs typeface="Segoe UI Light" panose="020B0502040204020203" pitchFamily="34" charset="0"/>
              </a:rPr>
              <a:t>underutilized /oversized</a:t>
            </a:r>
            <a:endParaRPr kumimoji="0" lang="en-US" sz="1800" b="0" i="0" u="none" strike="noStrike" kern="1200" cap="none" spc="0" normalizeH="0" baseline="0" noProof="0" dirty="0">
              <a:ln>
                <a:noFill/>
              </a:ln>
              <a:solidFill>
                <a:schemeClr val="bg1"/>
              </a:solidFill>
              <a:effectLst/>
              <a:uLnTx/>
              <a:uFillTx/>
              <a:latin typeface="Segoe UI Light" panose="020B0502040204020203" pitchFamily="34" charset="0"/>
              <a:ea typeface="+mn-ea"/>
              <a:cs typeface="Segoe UI Light" panose="020B0502040204020203" pitchFamily="34" charset="0"/>
            </a:endParaRPr>
          </a:p>
        </p:txBody>
      </p:sp>
      <p:sp>
        <p:nvSpPr>
          <p:cNvPr id="7" name="Rectangle 6"/>
          <p:cNvSpPr/>
          <p:nvPr/>
        </p:nvSpPr>
        <p:spPr>
          <a:xfrm>
            <a:off x="4443435" y="1486441"/>
            <a:ext cx="1496554" cy="1586115"/>
          </a:xfrm>
          <a:prstGeom prst="rect">
            <a:avLst/>
          </a:prstGeom>
          <a:solidFill>
            <a:schemeClr val="tx1">
              <a:lumMod val="7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chemeClr val="bg1"/>
              </a:solidFill>
              <a:effectLst/>
              <a:uLnTx/>
              <a:uFillTx/>
              <a:latin typeface="Segoe UI Light" panose="020B0502040204020203" pitchFamily="34" charset="0"/>
              <a:ea typeface="+mn-ea"/>
              <a:cs typeface="Segoe UI Light"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chemeClr val="bg1"/>
                </a:solidFill>
                <a:effectLst/>
                <a:uLnTx/>
                <a:uFillTx/>
                <a:latin typeface="Segoe UI Light" panose="020B0502040204020203" pitchFamily="34" charset="0"/>
                <a:ea typeface="+mn-ea"/>
                <a:cs typeface="Segoe UI Light" panose="020B0502040204020203" pitchFamily="34" charset="0"/>
              </a:rPr>
              <a:t>Largest </a:t>
            </a:r>
            <a:br>
              <a:rPr kumimoji="0" lang="en-US" sz="1600" b="0" i="0" u="none" strike="noStrike" kern="1200" cap="none" spc="0" normalizeH="0" baseline="0" noProof="0" dirty="0">
                <a:ln>
                  <a:noFill/>
                </a:ln>
                <a:solidFill>
                  <a:schemeClr val="bg1"/>
                </a:solidFill>
                <a:effectLst/>
                <a:uLnTx/>
                <a:uFillTx/>
                <a:latin typeface="Segoe UI Light" panose="020B0502040204020203" pitchFamily="34" charset="0"/>
                <a:ea typeface="+mn-ea"/>
                <a:cs typeface="Segoe UI Light" panose="020B0502040204020203" pitchFamily="34" charset="0"/>
              </a:rPr>
            </a:br>
            <a:r>
              <a:rPr kumimoji="0" lang="en-US" sz="1600" b="0" i="0" u="none" strike="noStrike" kern="1200" cap="none" spc="0" normalizeH="0" baseline="0" noProof="0" dirty="0">
                <a:ln>
                  <a:noFill/>
                </a:ln>
                <a:solidFill>
                  <a:schemeClr val="bg1"/>
                </a:solidFill>
                <a:effectLst/>
                <a:uLnTx/>
                <a:uFillTx/>
                <a:latin typeface="Segoe UI Light" panose="020B0502040204020203" pitchFamily="34" charset="0"/>
                <a:ea typeface="+mn-ea"/>
                <a:cs typeface="Segoe UI Light" panose="020B0502040204020203" pitchFamily="34" charset="0"/>
              </a:rPr>
              <a:t>server</a:t>
            </a:r>
            <a:br>
              <a:rPr kumimoji="0" lang="en-US" sz="1600" b="0" i="0" u="none" strike="noStrike" kern="1200" cap="none" spc="0" normalizeH="0" baseline="0" noProof="0" dirty="0">
                <a:ln>
                  <a:noFill/>
                </a:ln>
                <a:solidFill>
                  <a:schemeClr val="bg1"/>
                </a:solidFill>
                <a:effectLst/>
                <a:uLnTx/>
                <a:uFillTx/>
                <a:latin typeface="Segoe UI Light" panose="020B0502040204020203" pitchFamily="34" charset="0"/>
                <a:ea typeface="+mn-ea"/>
                <a:cs typeface="Segoe UI Light" panose="020B0502040204020203" pitchFamily="34" charset="0"/>
              </a:rPr>
            </a:br>
            <a:r>
              <a:rPr kumimoji="0" lang="en-US" sz="1600" b="0" i="0" u="none" strike="noStrike" kern="1200" cap="none" spc="0" normalizeH="0" baseline="0" noProof="0" dirty="0">
                <a:ln>
                  <a:noFill/>
                </a:ln>
                <a:solidFill>
                  <a:schemeClr val="bg1"/>
                </a:solidFill>
                <a:effectLst/>
                <a:uLnTx/>
                <a:uFillTx/>
                <a:latin typeface="Segoe UI Light" panose="020B0502040204020203" pitchFamily="34" charset="0"/>
                <a:ea typeface="+mn-ea"/>
                <a:cs typeface="Segoe UI Light" panose="020B0502040204020203" pitchFamily="34" charset="0"/>
              </a:rPr>
              <a:t>8-core, </a:t>
            </a:r>
            <a:br>
              <a:rPr kumimoji="0" lang="en-US" sz="1600" b="0" i="0" u="none" strike="noStrike" kern="1200" cap="none" spc="0" normalizeH="0" baseline="0" noProof="0" dirty="0">
                <a:ln>
                  <a:noFill/>
                </a:ln>
                <a:solidFill>
                  <a:schemeClr val="bg1"/>
                </a:solidFill>
                <a:effectLst/>
                <a:uLnTx/>
                <a:uFillTx/>
                <a:latin typeface="Segoe UI Light" panose="020B0502040204020203" pitchFamily="34" charset="0"/>
                <a:ea typeface="+mn-ea"/>
                <a:cs typeface="Segoe UI Light" panose="020B0502040204020203" pitchFamily="34" charset="0"/>
              </a:rPr>
            </a:br>
            <a:r>
              <a:rPr kumimoji="0" lang="en-US" sz="1600" b="0" i="0" u="none" strike="noStrike" kern="1200" cap="none" spc="0" normalizeH="0" baseline="0" noProof="0" dirty="0">
                <a:ln>
                  <a:noFill/>
                </a:ln>
                <a:solidFill>
                  <a:schemeClr val="bg1"/>
                </a:solidFill>
                <a:effectLst/>
                <a:uLnTx/>
                <a:uFillTx/>
                <a:latin typeface="Segoe UI Light" panose="020B0502040204020203" pitchFamily="34" charset="0"/>
                <a:ea typeface="+mn-ea"/>
                <a:cs typeface="Segoe UI Light" panose="020B0502040204020203" pitchFamily="34" charset="0"/>
              </a:rPr>
              <a:t>32GB RAM, </a:t>
            </a:r>
            <a:br>
              <a:rPr kumimoji="0" lang="en-US" sz="1600" b="0" i="0" u="none" strike="noStrike" kern="1200" cap="none" spc="0" normalizeH="0" baseline="0" noProof="0" dirty="0">
                <a:ln>
                  <a:noFill/>
                </a:ln>
                <a:solidFill>
                  <a:schemeClr val="bg1"/>
                </a:solidFill>
                <a:effectLst/>
                <a:uLnTx/>
                <a:uFillTx/>
                <a:latin typeface="Segoe UI Light" panose="020B0502040204020203" pitchFamily="34" charset="0"/>
                <a:ea typeface="+mn-ea"/>
                <a:cs typeface="Segoe UI Light" panose="020B0502040204020203" pitchFamily="34" charset="0"/>
              </a:rPr>
            </a:br>
            <a:r>
              <a:rPr kumimoji="0" lang="en-US" sz="1600" b="0" i="0" u="none" strike="noStrike" kern="1200" cap="none" spc="0" normalizeH="0" baseline="0" noProof="0" dirty="0">
                <a:ln>
                  <a:noFill/>
                </a:ln>
                <a:solidFill>
                  <a:schemeClr val="bg1"/>
                </a:solidFill>
                <a:effectLst/>
                <a:uLnTx/>
                <a:uFillTx/>
                <a:latin typeface="Segoe UI Light" panose="020B0502040204020203" pitchFamily="34" charset="0"/>
                <a:ea typeface="+mn-ea"/>
                <a:cs typeface="Segoe UI Light" panose="020B0502040204020203" pitchFamily="34" charset="0"/>
              </a:rPr>
              <a:t>15K SAPS,</a:t>
            </a:r>
            <a:r>
              <a:rPr kumimoji="0" lang="en-US" sz="1600" b="0" i="0" u="none" strike="noStrike" kern="1200" cap="none" spc="0" normalizeH="0" noProof="0" dirty="0">
                <a:ln>
                  <a:noFill/>
                </a:ln>
                <a:solidFill>
                  <a:schemeClr val="bg1"/>
                </a:solidFill>
                <a:effectLst/>
                <a:uLnTx/>
                <a:uFillTx/>
                <a:latin typeface="Segoe UI Light" panose="020B0502040204020203" pitchFamily="34" charset="0"/>
                <a:ea typeface="+mn-ea"/>
                <a:cs typeface="Segoe UI Light" panose="020B0502040204020203" pitchFamily="34" charset="0"/>
              </a:rPr>
              <a:t> </a:t>
            </a:r>
            <a:br>
              <a:rPr kumimoji="0" lang="en-US" sz="1600" b="0" i="0" u="none" strike="noStrike" kern="1200" cap="none" spc="0" normalizeH="0" noProof="0" dirty="0">
                <a:ln>
                  <a:noFill/>
                </a:ln>
                <a:solidFill>
                  <a:schemeClr val="bg1"/>
                </a:solidFill>
                <a:effectLst/>
                <a:uLnTx/>
                <a:uFillTx/>
                <a:latin typeface="Segoe UI Light" panose="020B0502040204020203" pitchFamily="34" charset="0"/>
                <a:ea typeface="+mn-ea"/>
                <a:cs typeface="Segoe UI Light" panose="020B0502040204020203" pitchFamily="34" charset="0"/>
              </a:rPr>
            </a:br>
            <a:r>
              <a:rPr kumimoji="0" lang="en-US" sz="1600" b="0" i="0" u="none" strike="noStrike" kern="1200" cap="none" spc="0" normalizeH="0" baseline="0" noProof="0" dirty="0">
                <a:ln>
                  <a:noFill/>
                </a:ln>
                <a:solidFill>
                  <a:schemeClr val="bg1"/>
                </a:solidFill>
                <a:effectLst/>
                <a:uLnTx/>
                <a:uFillTx/>
                <a:latin typeface="Segoe UI Light" panose="020B0502040204020203" pitchFamily="34" charset="0"/>
                <a:ea typeface="+mn-ea"/>
                <a:cs typeface="Segoe UI Light" panose="020B0502040204020203" pitchFamily="34" charset="0"/>
              </a:rPr>
              <a:t>1TB DB</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chemeClr val="bg1"/>
              </a:solidFill>
              <a:effectLst/>
              <a:uLnTx/>
              <a:uFillTx/>
              <a:latin typeface="Segoe UI Light" panose="020B0502040204020203" pitchFamily="34" charset="0"/>
              <a:ea typeface="+mn-ea"/>
              <a:cs typeface="Segoe UI Light" panose="020B0502040204020203" pitchFamily="34" charset="0"/>
            </a:endParaRPr>
          </a:p>
        </p:txBody>
      </p:sp>
      <p:sp>
        <p:nvSpPr>
          <p:cNvPr id="10" name="Rectangle 9"/>
          <p:cNvSpPr/>
          <p:nvPr/>
        </p:nvSpPr>
        <p:spPr>
          <a:xfrm>
            <a:off x="6322794" y="1486441"/>
            <a:ext cx="1496554" cy="1586115"/>
          </a:xfrm>
          <a:prstGeom prst="rect">
            <a:avLst/>
          </a:prstGeom>
          <a:solidFill>
            <a:schemeClr val="tx1">
              <a:lumMod val="7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solidFill>
                  <a:schemeClr val="bg1"/>
                </a:solidFill>
                <a:latin typeface="Segoe UI Light" panose="020B0502040204020203" pitchFamily="34" charset="0"/>
                <a:cs typeface="Segoe UI Light" panose="020B0502040204020203" pitchFamily="34" charset="0"/>
              </a:rPr>
              <a:t>HANA infrastructure for future migration </a:t>
            </a:r>
            <a:br>
              <a:rPr lang="en-US" sz="1600" dirty="0">
                <a:solidFill>
                  <a:schemeClr val="bg1"/>
                </a:solidFill>
                <a:latin typeface="Segoe UI Light" panose="020B0502040204020203" pitchFamily="34" charset="0"/>
                <a:cs typeface="Segoe UI Light" panose="020B0502040204020203" pitchFamily="34" charset="0"/>
              </a:rPr>
            </a:br>
            <a:r>
              <a:rPr lang="en-US" sz="1600" dirty="0">
                <a:solidFill>
                  <a:schemeClr val="bg1"/>
                </a:solidFill>
                <a:latin typeface="Segoe UI Light" panose="020B0502040204020203" pitchFamily="34" charset="0"/>
                <a:cs typeface="Segoe UI Light" panose="020B0502040204020203" pitchFamily="34" charset="0"/>
              </a:rPr>
              <a:t>costly</a:t>
            </a:r>
            <a:endParaRPr kumimoji="0" lang="en-US" sz="1600" b="0" i="0" u="none" strike="noStrike" kern="1200" cap="none" spc="0" normalizeH="0" baseline="0" noProof="0" dirty="0">
              <a:ln>
                <a:noFill/>
              </a:ln>
              <a:solidFill>
                <a:schemeClr val="bg1"/>
              </a:solidFill>
              <a:effectLst/>
              <a:uLnTx/>
              <a:uFillTx/>
              <a:latin typeface="Segoe UI Light" panose="020B0502040204020203" pitchFamily="34" charset="0"/>
              <a:cs typeface="Segoe UI Light" panose="020B0502040204020203" pitchFamily="34" charset="0"/>
            </a:endParaRPr>
          </a:p>
        </p:txBody>
      </p:sp>
      <p:sp>
        <p:nvSpPr>
          <p:cNvPr id="11" name="Rectangle 10"/>
          <p:cNvSpPr/>
          <p:nvPr/>
        </p:nvSpPr>
        <p:spPr>
          <a:xfrm>
            <a:off x="8201069" y="1486440"/>
            <a:ext cx="1496554" cy="1586115"/>
          </a:xfrm>
          <a:prstGeom prst="rect">
            <a:avLst/>
          </a:prstGeom>
          <a:solidFill>
            <a:schemeClr val="tx1">
              <a:lumMod val="7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sz="1600" dirty="0">
                <a:solidFill>
                  <a:schemeClr val="bg1"/>
                </a:solidFill>
                <a:latin typeface="Segoe UI Light" panose="020B0502040204020203" pitchFamily="34" charset="0"/>
                <a:cs typeface="Segoe UI Light" panose="020B0502040204020203" pitchFamily="34" charset="0"/>
              </a:rPr>
              <a:t>Still concerned about Cloud/HANA migration</a:t>
            </a:r>
          </a:p>
        </p:txBody>
      </p:sp>
      <p:sp>
        <p:nvSpPr>
          <p:cNvPr id="12" name="Rectangle 11"/>
          <p:cNvSpPr/>
          <p:nvPr/>
        </p:nvSpPr>
        <p:spPr>
          <a:xfrm>
            <a:off x="10042509" y="1486440"/>
            <a:ext cx="1496554" cy="1586115"/>
          </a:xfrm>
          <a:prstGeom prst="rect">
            <a:avLst/>
          </a:prstGeom>
          <a:solidFill>
            <a:schemeClr val="tx1">
              <a:lumMod val="7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sz="1600" dirty="0">
                <a:solidFill>
                  <a:schemeClr val="bg1"/>
                </a:solidFill>
                <a:latin typeface="Segoe UI Light" panose="020B0502040204020203" pitchFamily="34" charset="0"/>
                <a:cs typeface="Segoe UI Light" panose="020B0502040204020203" pitchFamily="34" charset="0"/>
              </a:rPr>
              <a:t>No BI/Analytics/UX solution identified</a:t>
            </a:r>
          </a:p>
        </p:txBody>
      </p:sp>
      <p:sp>
        <p:nvSpPr>
          <p:cNvPr id="13" name="Rectangle 12"/>
          <p:cNvSpPr/>
          <p:nvPr/>
        </p:nvSpPr>
        <p:spPr>
          <a:xfrm>
            <a:off x="723720" y="4429712"/>
            <a:ext cx="1496554" cy="1586115"/>
          </a:xfrm>
          <a:prstGeom prst="rect">
            <a:avLst/>
          </a:prstGeom>
          <a:solidFill>
            <a:schemeClr val="accent1">
              <a:lumMod val="20000"/>
              <a:lumOff val="80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en-US" sz="1600" dirty="0">
                <a:solidFill>
                  <a:schemeClr val="tx1"/>
                </a:solidFill>
                <a:latin typeface="Segoe UI Light" panose="020B0502040204020203" pitchFamily="34" charset="0"/>
                <a:cs typeface="Segoe UI Light" panose="020B0502040204020203" pitchFamily="34" charset="0"/>
              </a:rPr>
              <a:t>Contoso</a:t>
            </a:r>
            <a:br>
              <a:rPr kumimoji="0" lang="en-US" sz="1600" b="0" i="0" u="none" strike="noStrike" kern="1200" cap="none" spc="0" normalizeH="0" baseline="0" noProof="0" dirty="0">
                <a:ln>
                  <a:noFill/>
                </a:ln>
                <a:solidFill>
                  <a:schemeClr val="tx1"/>
                </a:solidFill>
                <a:effectLst/>
                <a:uLnTx/>
                <a:uFillTx/>
                <a:latin typeface="Segoe UI Light" panose="020B0502040204020203" pitchFamily="34" charset="0"/>
                <a:ea typeface="+mn-ea"/>
                <a:cs typeface="Segoe UI Light" panose="020B0502040204020203" pitchFamily="34" charset="0"/>
              </a:rPr>
            </a:br>
            <a:r>
              <a:rPr kumimoji="0" lang="en-US" sz="1600" b="0" i="0" u="none" strike="noStrike" kern="1200" cap="none" spc="0" normalizeH="0" baseline="0" noProof="0" dirty="0">
                <a:ln>
                  <a:noFill/>
                </a:ln>
                <a:solidFill>
                  <a:schemeClr val="tx1"/>
                </a:solidFill>
                <a:effectLst/>
                <a:uLnTx/>
                <a:uFillTx/>
                <a:latin typeface="Segoe UI Light" panose="020B0502040204020203" pitchFamily="34" charset="0"/>
                <a:ea typeface="+mn-ea"/>
                <a:cs typeface="Segoe UI Light" panose="020B0502040204020203" pitchFamily="34" charset="0"/>
              </a:rPr>
              <a:t>SAP is fully certified for  Azure –OS/DB</a:t>
            </a:r>
            <a:r>
              <a:rPr kumimoji="0" lang="en-US" sz="1600" b="0" i="0" u="none" strike="noStrike" kern="1200" cap="none" spc="0" normalizeH="0" noProof="0" dirty="0">
                <a:ln>
                  <a:noFill/>
                </a:ln>
                <a:solidFill>
                  <a:schemeClr val="tx1"/>
                </a:solidFill>
                <a:effectLst/>
                <a:uLnTx/>
                <a:uFillTx/>
                <a:latin typeface="Segoe UI Light" panose="020B0502040204020203" pitchFamily="34" charset="0"/>
                <a:ea typeface="+mn-ea"/>
                <a:cs typeface="Segoe UI Light" panose="020B0502040204020203" pitchFamily="34" charset="0"/>
              </a:rPr>
              <a:t> upgradable</a:t>
            </a:r>
            <a:endParaRPr kumimoji="0" lang="en-US" sz="1600" b="0" i="0" u="none" strike="noStrike" kern="1200" cap="none" spc="0" normalizeH="0" baseline="0" noProof="0" dirty="0">
              <a:ln>
                <a:noFill/>
              </a:ln>
              <a:solidFill>
                <a:schemeClr val="tx1"/>
              </a:solidFill>
              <a:effectLst/>
              <a:uLnTx/>
              <a:uFillTx/>
              <a:latin typeface="Segoe UI Light" panose="020B0502040204020203" pitchFamily="34" charset="0"/>
              <a:ea typeface="+mn-ea"/>
              <a:cs typeface="Segoe UI Light" panose="020B0502040204020203" pitchFamily="34" charset="0"/>
            </a:endParaRPr>
          </a:p>
        </p:txBody>
      </p:sp>
      <p:sp>
        <p:nvSpPr>
          <p:cNvPr id="14" name="Rectangle 13"/>
          <p:cNvSpPr/>
          <p:nvPr/>
        </p:nvSpPr>
        <p:spPr>
          <a:xfrm>
            <a:off x="2601995" y="4429711"/>
            <a:ext cx="1496554" cy="1586115"/>
          </a:xfrm>
          <a:prstGeom prst="rect">
            <a:avLst/>
          </a:prstGeom>
          <a:solidFill>
            <a:schemeClr val="accent1">
              <a:lumMod val="20000"/>
              <a:lumOff val="80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chemeClr val="tx1"/>
                </a:solidFill>
                <a:effectLst/>
                <a:uLnTx/>
                <a:uFillTx/>
                <a:latin typeface="Segoe UI Light" panose="020B0502040204020203" pitchFamily="34" charset="0"/>
                <a:ea typeface="+mn-ea"/>
                <a:cs typeface="Segoe UI Light" panose="020B0502040204020203" pitchFamily="34" charset="0"/>
              </a:rPr>
              <a:t>Your</a:t>
            </a:r>
            <a:br>
              <a:rPr kumimoji="0" lang="en-US" sz="1600" b="0" i="0" u="none" strike="noStrike" kern="1200" cap="none" spc="0" normalizeH="0" baseline="0" noProof="0" dirty="0">
                <a:ln>
                  <a:noFill/>
                </a:ln>
                <a:solidFill>
                  <a:schemeClr val="tx1"/>
                </a:solidFill>
                <a:effectLst/>
                <a:uLnTx/>
                <a:uFillTx/>
                <a:latin typeface="Segoe UI Light" panose="020B0502040204020203" pitchFamily="34" charset="0"/>
                <a:ea typeface="+mn-ea"/>
                <a:cs typeface="Segoe UI Light" panose="020B0502040204020203" pitchFamily="34" charset="0"/>
              </a:rPr>
            </a:br>
            <a:r>
              <a:rPr kumimoji="0" lang="en-US" sz="1600" b="0" i="0" u="none" strike="noStrike" kern="1200" cap="none" spc="0" normalizeH="0" baseline="0" noProof="0" dirty="0">
                <a:ln>
                  <a:noFill/>
                </a:ln>
                <a:solidFill>
                  <a:schemeClr val="tx1"/>
                </a:solidFill>
                <a:effectLst/>
                <a:uLnTx/>
                <a:uFillTx/>
                <a:latin typeface="Segoe UI Light" panose="020B0502040204020203" pitchFamily="34" charset="0"/>
                <a:ea typeface="+mn-ea"/>
                <a:cs typeface="Segoe UI Light" panose="020B0502040204020203" pitchFamily="34" charset="0"/>
              </a:rPr>
              <a:t>SAP can scale</a:t>
            </a:r>
            <a:br>
              <a:rPr kumimoji="0" lang="en-US" sz="1600" b="0" i="0" u="none" strike="noStrike" kern="1200" cap="none" spc="0" normalizeH="0" baseline="0" noProof="0" dirty="0">
                <a:ln>
                  <a:noFill/>
                </a:ln>
                <a:solidFill>
                  <a:schemeClr val="tx1"/>
                </a:solidFill>
                <a:effectLst/>
                <a:uLnTx/>
                <a:uFillTx/>
                <a:latin typeface="Segoe UI Light" panose="020B0502040204020203" pitchFamily="34" charset="0"/>
                <a:ea typeface="+mn-ea"/>
                <a:cs typeface="Segoe UI Light" panose="020B0502040204020203" pitchFamily="34" charset="0"/>
              </a:rPr>
            </a:br>
            <a:r>
              <a:rPr kumimoji="0" lang="en-US" sz="1600" b="0" i="0" u="none" strike="noStrike" kern="1200" cap="none" spc="0" normalizeH="0" baseline="0" noProof="0" dirty="0">
                <a:ln>
                  <a:noFill/>
                </a:ln>
                <a:solidFill>
                  <a:schemeClr val="tx1"/>
                </a:solidFill>
                <a:effectLst/>
                <a:uLnTx/>
                <a:uFillTx/>
                <a:latin typeface="Segoe UI Light" panose="020B0502040204020203" pitchFamily="34" charset="0"/>
                <a:ea typeface="+mn-ea"/>
                <a:cs typeface="Segoe UI Light" panose="020B0502040204020203" pitchFamily="34" charset="0"/>
              </a:rPr>
              <a:t>any time and any</a:t>
            </a:r>
            <a:r>
              <a:rPr kumimoji="0" lang="en-US" sz="1600" b="0" i="0" u="none" strike="noStrike" kern="1200" cap="none" spc="0" normalizeH="0" noProof="0" dirty="0">
                <a:ln>
                  <a:noFill/>
                </a:ln>
                <a:solidFill>
                  <a:schemeClr val="tx1"/>
                </a:solidFill>
                <a:effectLst/>
                <a:uLnTx/>
                <a:uFillTx/>
                <a:latin typeface="Segoe UI Light" panose="020B0502040204020203" pitchFamily="34" charset="0"/>
                <a:ea typeface="+mn-ea"/>
                <a:cs typeface="Segoe UI Light" panose="020B0502040204020203" pitchFamily="34" charset="0"/>
              </a:rPr>
              <a:t> way </a:t>
            </a:r>
            <a:r>
              <a:rPr kumimoji="0" lang="en-US" sz="1600" b="0" i="0" u="none" strike="noStrike" kern="1200" cap="none" spc="0" normalizeH="0" baseline="0" noProof="0" dirty="0">
                <a:ln>
                  <a:noFill/>
                </a:ln>
                <a:solidFill>
                  <a:schemeClr val="tx1"/>
                </a:solidFill>
                <a:effectLst/>
                <a:uLnTx/>
                <a:uFillTx/>
                <a:latin typeface="Segoe UI Light" panose="020B0502040204020203" pitchFamily="34" charset="0"/>
                <a:ea typeface="+mn-ea"/>
                <a:cs typeface="Segoe UI Light" panose="020B0502040204020203" pitchFamily="34" charset="0"/>
              </a:rPr>
              <a:t>in Azure</a:t>
            </a:r>
          </a:p>
        </p:txBody>
      </p:sp>
      <p:sp>
        <p:nvSpPr>
          <p:cNvPr id="15" name="Rectangle 14"/>
          <p:cNvSpPr/>
          <p:nvPr/>
        </p:nvSpPr>
        <p:spPr>
          <a:xfrm>
            <a:off x="4443435" y="4429711"/>
            <a:ext cx="1496554" cy="1586115"/>
          </a:xfrm>
          <a:prstGeom prst="rect">
            <a:avLst/>
          </a:prstGeom>
          <a:solidFill>
            <a:schemeClr val="accent1">
              <a:lumMod val="20000"/>
              <a:lumOff val="80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1"/>
                </a:solidFill>
                <a:effectLst/>
                <a:uLnTx/>
                <a:uFillTx/>
                <a:latin typeface="Segoe UI Light" panose="020B0502040204020203" pitchFamily="34" charset="0"/>
                <a:ea typeface="+mn-ea"/>
                <a:cs typeface="Segoe UI Light" panose="020B0502040204020203" pitchFamily="34" charset="0"/>
              </a:rPr>
              <a:t>8-core </a:t>
            </a:r>
            <a:br>
              <a:rPr kumimoji="0" lang="en-US" sz="1400" b="0" i="0" u="none" strike="noStrike" kern="1200" cap="none" spc="0" normalizeH="0" baseline="0" noProof="0" dirty="0">
                <a:ln>
                  <a:noFill/>
                </a:ln>
                <a:solidFill>
                  <a:schemeClr val="tx1"/>
                </a:solidFill>
                <a:effectLst/>
                <a:uLnTx/>
                <a:uFillTx/>
                <a:latin typeface="Segoe UI Light" panose="020B0502040204020203" pitchFamily="34" charset="0"/>
                <a:ea typeface="+mn-ea"/>
                <a:cs typeface="Segoe UI Light" panose="020B0502040204020203" pitchFamily="34" charset="0"/>
              </a:rPr>
            </a:br>
            <a:r>
              <a:rPr kumimoji="0" lang="en-US" sz="1400" b="0" i="0" u="none" strike="noStrike" kern="1200" cap="none" spc="0" normalizeH="0" baseline="0" noProof="0" dirty="0">
                <a:ln>
                  <a:noFill/>
                </a:ln>
                <a:solidFill>
                  <a:schemeClr val="tx1"/>
                </a:solidFill>
                <a:effectLst/>
                <a:uLnTx/>
                <a:uFillTx/>
                <a:latin typeface="Segoe UI Light" panose="020B0502040204020203" pitchFamily="34" charset="0"/>
                <a:ea typeface="+mn-ea"/>
                <a:cs typeface="Segoe UI Light" panose="020B0502040204020203" pitchFamily="34" charset="0"/>
              </a:rPr>
              <a:t>Azure VM is $0.4/hour - largest VM is </a:t>
            </a:r>
            <a:br>
              <a:rPr kumimoji="0" lang="en-US" sz="1400" b="0" i="0" u="none" strike="noStrike" kern="1200" cap="none" spc="0" normalizeH="0" baseline="0" noProof="0" dirty="0">
                <a:ln>
                  <a:noFill/>
                </a:ln>
                <a:solidFill>
                  <a:schemeClr val="tx1"/>
                </a:solidFill>
                <a:effectLst/>
                <a:uLnTx/>
                <a:uFillTx/>
                <a:latin typeface="Segoe UI Light" panose="020B0502040204020203" pitchFamily="34" charset="0"/>
                <a:ea typeface="+mn-ea"/>
                <a:cs typeface="Segoe UI Light" panose="020B0502040204020203" pitchFamily="34" charset="0"/>
              </a:rPr>
            </a:br>
            <a:r>
              <a:rPr kumimoji="0" lang="en-US" sz="1400" b="0" i="0" u="none" strike="noStrike" kern="1200" cap="none" spc="0" normalizeH="0" baseline="0" noProof="0" dirty="0">
                <a:ln>
                  <a:noFill/>
                </a:ln>
                <a:solidFill>
                  <a:schemeClr val="tx1"/>
                </a:solidFill>
                <a:effectLst/>
                <a:uLnTx/>
                <a:uFillTx/>
                <a:latin typeface="Segoe UI Light" panose="020B0502040204020203" pitchFamily="34" charset="0"/>
                <a:ea typeface="+mn-ea"/>
                <a:cs typeface="Segoe UI Light" panose="020B0502040204020203" pitchFamily="34" charset="0"/>
              </a:rPr>
              <a:t>128-core, 4TB  RAM, 134k SAPS</a:t>
            </a:r>
          </a:p>
        </p:txBody>
      </p:sp>
      <p:sp>
        <p:nvSpPr>
          <p:cNvPr id="16" name="Rectangle 15"/>
          <p:cNvSpPr/>
          <p:nvPr/>
        </p:nvSpPr>
        <p:spPr>
          <a:xfrm>
            <a:off x="6322794" y="4429711"/>
            <a:ext cx="1496554" cy="1586115"/>
          </a:xfrm>
          <a:prstGeom prst="rect">
            <a:avLst/>
          </a:prstGeom>
          <a:solidFill>
            <a:schemeClr val="accent1">
              <a:lumMod val="20000"/>
              <a:lumOff val="80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1"/>
                </a:solidFill>
                <a:effectLst/>
                <a:uLnTx/>
                <a:uFillTx/>
                <a:latin typeface="Segoe UI Light" panose="020B0502040204020203" pitchFamily="34" charset="0"/>
                <a:ea typeface="+mn-ea"/>
                <a:cs typeface="Segoe UI Light" panose="020B0502040204020203" pitchFamily="34" charset="0"/>
              </a:rPr>
              <a:t>SAP </a:t>
            </a:r>
            <a:br>
              <a:rPr kumimoji="0" lang="en-US" sz="1400" b="0" i="0" u="none" strike="noStrike" kern="1200" cap="none" spc="0" normalizeH="0" baseline="0" noProof="0" dirty="0">
                <a:ln>
                  <a:noFill/>
                </a:ln>
                <a:solidFill>
                  <a:schemeClr val="tx1"/>
                </a:solidFill>
                <a:effectLst/>
                <a:uLnTx/>
                <a:uFillTx/>
                <a:latin typeface="Segoe UI Light" panose="020B0502040204020203" pitchFamily="34" charset="0"/>
                <a:ea typeface="+mn-ea"/>
                <a:cs typeface="Segoe UI Light" panose="020B0502040204020203" pitchFamily="34" charset="0"/>
              </a:rPr>
            </a:br>
            <a:r>
              <a:rPr kumimoji="0" lang="en-US" sz="1400" b="0" i="0" u="none" strike="noStrike" kern="1200" cap="none" spc="0" normalizeH="0" baseline="0" noProof="0" dirty="0">
                <a:ln>
                  <a:noFill/>
                </a:ln>
                <a:solidFill>
                  <a:schemeClr val="tx1"/>
                </a:solidFill>
                <a:effectLst/>
                <a:uLnTx/>
                <a:uFillTx/>
                <a:latin typeface="Segoe UI Light" panose="020B0502040204020203" pitchFamily="34" charset="0"/>
                <a:ea typeface="+mn-ea"/>
                <a:cs typeface="Segoe UI Light" panose="020B0502040204020203" pitchFamily="34" charset="0"/>
              </a:rPr>
              <a:t>certified HANA infrastructure</a:t>
            </a:r>
            <a:r>
              <a:rPr kumimoji="0" lang="en-US" sz="1400" b="0" i="0" u="none" strike="noStrike" kern="1200" cap="none" spc="0" normalizeH="0" noProof="0" dirty="0">
                <a:ln>
                  <a:noFill/>
                </a:ln>
                <a:solidFill>
                  <a:schemeClr val="tx1"/>
                </a:solidFill>
                <a:effectLst/>
                <a:uLnTx/>
                <a:uFillTx/>
                <a:latin typeface="Segoe UI Light" panose="020B0502040204020203" pitchFamily="34" charset="0"/>
                <a:ea typeface="+mn-ea"/>
                <a:cs typeface="Segoe UI Light" panose="020B0502040204020203" pitchFamily="34" charset="0"/>
              </a:rPr>
              <a:t> available from 192GB to 24TB on Azure</a:t>
            </a:r>
            <a:endParaRPr kumimoji="0" lang="en-US" sz="1400" b="0" i="0" u="none" strike="noStrike" kern="1200" cap="none" spc="0" normalizeH="0" baseline="0" noProof="0" dirty="0">
              <a:ln>
                <a:noFill/>
              </a:ln>
              <a:solidFill>
                <a:schemeClr val="tx1"/>
              </a:solidFill>
              <a:effectLst/>
              <a:uLnTx/>
              <a:uFillTx/>
              <a:latin typeface="Segoe UI Light" panose="020B0502040204020203" pitchFamily="34" charset="0"/>
              <a:ea typeface="+mn-ea"/>
              <a:cs typeface="Segoe UI Light" panose="020B0502040204020203" pitchFamily="34" charset="0"/>
            </a:endParaRPr>
          </a:p>
        </p:txBody>
      </p:sp>
      <p:sp>
        <p:nvSpPr>
          <p:cNvPr id="17" name="Rectangle 16"/>
          <p:cNvSpPr/>
          <p:nvPr/>
        </p:nvSpPr>
        <p:spPr>
          <a:xfrm>
            <a:off x="8201069" y="4429710"/>
            <a:ext cx="1496554" cy="1586115"/>
          </a:xfrm>
          <a:prstGeom prst="rect">
            <a:avLst/>
          </a:prstGeom>
          <a:solidFill>
            <a:schemeClr val="accent1">
              <a:lumMod val="20000"/>
              <a:lumOff val="80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en-US" sz="1400" dirty="0">
                <a:solidFill>
                  <a:schemeClr val="tx1"/>
                </a:solidFill>
                <a:latin typeface="Segoe UI Light" panose="020B0502040204020203" pitchFamily="34" charset="0"/>
                <a:cs typeface="Segoe UI Light" panose="020B0502040204020203" pitchFamily="34" charset="0"/>
              </a:rPr>
              <a:t>All SAP</a:t>
            </a:r>
            <a:br>
              <a:rPr lang="en-US" sz="1400" dirty="0">
                <a:solidFill>
                  <a:schemeClr val="tx1"/>
                </a:solidFill>
                <a:latin typeface="Segoe UI Light" panose="020B0502040204020203" pitchFamily="34" charset="0"/>
                <a:cs typeface="Segoe UI Light" panose="020B0502040204020203" pitchFamily="34" charset="0"/>
              </a:rPr>
            </a:br>
            <a:r>
              <a:rPr lang="en-US" sz="1400" dirty="0">
                <a:solidFill>
                  <a:schemeClr val="tx1"/>
                </a:solidFill>
                <a:latin typeface="Segoe UI Light" panose="020B0502040204020203" pitchFamily="34" charset="0"/>
                <a:cs typeface="Segoe UI Light" panose="020B0502040204020203" pitchFamily="34" charset="0"/>
              </a:rPr>
              <a:t>system copy/HANA migration tools are supported </a:t>
            </a:r>
            <a:br>
              <a:rPr lang="en-US" sz="1400" dirty="0">
                <a:solidFill>
                  <a:schemeClr val="tx1"/>
                </a:solidFill>
                <a:latin typeface="Segoe UI Light" panose="020B0502040204020203" pitchFamily="34" charset="0"/>
                <a:cs typeface="Segoe UI Light" panose="020B0502040204020203" pitchFamily="34" charset="0"/>
              </a:rPr>
            </a:br>
            <a:r>
              <a:rPr lang="en-US" sz="1400" dirty="0">
                <a:solidFill>
                  <a:schemeClr val="tx1"/>
                </a:solidFill>
                <a:latin typeface="Segoe UI Light" panose="020B0502040204020203" pitchFamily="34" charset="0"/>
                <a:cs typeface="Segoe UI Light" panose="020B0502040204020203" pitchFamily="34" charset="0"/>
              </a:rPr>
              <a:t>on Azure</a:t>
            </a:r>
            <a:endParaRPr kumimoji="0" lang="en-US" sz="1400" b="0" i="0" u="none" strike="noStrike" kern="1200" cap="none" spc="0" normalizeH="0" baseline="0" noProof="0" dirty="0">
              <a:ln>
                <a:noFill/>
              </a:ln>
              <a:solidFill>
                <a:schemeClr val="tx1"/>
              </a:solidFill>
              <a:effectLst/>
              <a:uLnTx/>
              <a:uFillTx/>
              <a:latin typeface="Segoe UI Light" panose="020B0502040204020203" pitchFamily="34" charset="0"/>
              <a:cs typeface="Segoe UI Light" panose="020B0502040204020203" pitchFamily="34" charset="0"/>
            </a:endParaRPr>
          </a:p>
        </p:txBody>
      </p:sp>
      <p:sp>
        <p:nvSpPr>
          <p:cNvPr id="18" name="Rectangle 17"/>
          <p:cNvSpPr/>
          <p:nvPr/>
        </p:nvSpPr>
        <p:spPr>
          <a:xfrm>
            <a:off x="10042509" y="4429710"/>
            <a:ext cx="1496554" cy="1586115"/>
          </a:xfrm>
          <a:prstGeom prst="rect">
            <a:avLst/>
          </a:prstGeom>
          <a:solidFill>
            <a:schemeClr val="accent1">
              <a:lumMod val="20000"/>
              <a:lumOff val="80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br>
              <a:rPr kumimoji="0" lang="en-US" sz="1600" b="0" i="0" u="none" strike="noStrike" kern="1200" cap="none" spc="0" normalizeH="0" noProof="0" dirty="0">
                <a:ln>
                  <a:noFill/>
                </a:ln>
                <a:solidFill>
                  <a:schemeClr val="tx1"/>
                </a:solidFill>
                <a:effectLst/>
                <a:uLnTx/>
                <a:uFillTx/>
                <a:latin typeface="Segoe UI Light" panose="020B0502040204020203" pitchFamily="34" charset="0"/>
                <a:ea typeface="+mn-ea"/>
                <a:cs typeface="Segoe UI Light" panose="020B0502040204020203" pitchFamily="34" charset="0"/>
              </a:rPr>
            </a:br>
            <a:r>
              <a:rPr lang="en-US" sz="1400" dirty="0">
                <a:solidFill>
                  <a:schemeClr val="tx1"/>
                </a:solidFill>
                <a:latin typeface="Segoe UI Light" panose="020B0502040204020203" pitchFamily="34" charset="0"/>
                <a:cs typeface="Segoe UI Light" panose="020B0502040204020203" pitchFamily="34" charset="0"/>
              </a:rPr>
              <a:t>Power </a:t>
            </a:r>
            <a:br>
              <a:rPr lang="en-US" sz="1400" dirty="0">
                <a:solidFill>
                  <a:schemeClr val="tx1"/>
                </a:solidFill>
                <a:latin typeface="Segoe UI Light" panose="020B0502040204020203" pitchFamily="34" charset="0"/>
                <a:cs typeface="Segoe UI Light" panose="020B0502040204020203" pitchFamily="34" charset="0"/>
              </a:rPr>
            </a:br>
            <a:r>
              <a:rPr lang="en-US" sz="1400" dirty="0">
                <a:solidFill>
                  <a:schemeClr val="tx1"/>
                </a:solidFill>
                <a:latin typeface="Segoe UI Light" panose="020B0502040204020203" pitchFamily="34" charset="0"/>
                <a:cs typeface="Segoe UI Light" panose="020B0502040204020203" pitchFamily="34" charset="0"/>
              </a:rPr>
              <a:t>BI &amp;</a:t>
            </a:r>
            <a:br>
              <a:rPr lang="en-US" sz="1400" dirty="0">
                <a:solidFill>
                  <a:schemeClr val="tx1"/>
                </a:solidFill>
                <a:latin typeface="Segoe UI Light" panose="020B0502040204020203" pitchFamily="34" charset="0"/>
                <a:cs typeface="Segoe UI Light" panose="020B0502040204020203" pitchFamily="34" charset="0"/>
              </a:rPr>
            </a:br>
            <a:r>
              <a:rPr lang="en-US" sz="1400" dirty="0">
                <a:solidFill>
                  <a:schemeClr val="tx1"/>
                </a:solidFill>
                <a:latin typeface="Segoe UI Light" panose="020B0502040204020203" pitchFamily="34" charset="0"/>
                <a:cs typeface="Segoe UI Light" panose="020B0502040204020203" pitchFamily="34" charset="0"/>
              </a:rPr>
              <a:t> a variety of BI/Analytics/UX solutions available in Azure</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chemeClr val="tx1"/>
              </a:solidFill>
              <a:effectLst/>
              <a:uLnTx/>
              <a:uFillTx/>
              <a:latin typeface="Segoe UI Light" panose="020B0502040204020203" pitchFamily="34" charset="0"/>
              <a:ea typeface="+mn-ea"/>
              <a:cs typeface="Segoe UI Light" panose="020B0502040204020203" pitchFamily="34" charset="0"/>
            </a:endParaRPr>
          </a:p>
        </p:txBody>
      </p:sp>
      <p:sp>
        <p:nvSpPr>
          <p:cNvPr id="19" name="Arrow: Chevron 18"/>
          <p:cNvSpPr/>
          <p:nvPr/>
        </p:nvSpPr>
        <p:spPr>
          <a:xfrm rot="5400000">
            <a:off x="5871150" y="2537795"/>
            <a:ext cx="449698" cy="2316697"/>
          </a:xfrm>
          <a:prstGeom prst="chevron">
            <a:avLst/>
          </a:prstGeom>
          <a:solidFill>
            <a:schemeClr val="tx1">
              <a:lumMod val="50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endParaRPr>
          </a:p>
        </p:txBody>
      </p:sp>
      <p:sp>
        <p:nvSpPr>
          <p:cNvPr id="32" name="TextBox 31"/>
          <p:cNvSpPr txBox="1"/>
          <p:nvPr/>
        </p:nvSpPr>
        <p:spPr>
          <a:xfrm>
            <a:off x="687967" y="973978"/>
            <a:ext cx="1439855" cy="338554"/>
          </a:xfrm>
          <a:prstGeom prst="rect">
            <a:avLst/>
          </a:prstGeom>
          <a:solidFill>
            <a:srgbClr val="0070C0"/>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chemeClr val="bg1"/>
                </a:solidFill>
                <a:effectLst/>
                <a:uLnTx/>
                <a:uFillTx/>
                <a:latin typeface="+mj-lt"/>
                <a:ea typeface="+mn-ea"/>
                <a:cs typeface="+mn-cs"/>
              </a:rPr>
              <a:t>Current State</a:t>
            </a:r>
          </a:p>
        </p:txBody>
      </p:sp>
      <p:sp>
        <p:nvSpPr>
          <p:cNvPr id="36" name="Rectangle 35"/>
          <p:cNvSpPr/>
          <p:nvPr/>
        </p:nvSpPr>
        <p:spPr>
          <a:xfrm>
            <a:off x="299023" y="4045582"/>
            <a:ext cx="11497170" cy="2268328"/>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33" name="TextBox 32"/>
          <p:cNvSpPr txBox="1"/>
          <p:nvPr/>
        </p:nvSpPr>
        <p:spPr>
          <a:xfrm>
            <a:off x="7819348" y="6149865"/>
            <a:ext cx="3735066" cy="369332"/>
          </a:xfrm>
          <a:prstGeom prst="rect">
            <a:avLst/>
          </a:prstGeom>
          <a:solidFill>
            <a:srgbClr val="0070C0"/>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bg1"/>
                </a:solidFill>
                <a:effectLst/>
                <a:uLnTx/>
                <a:uFillTx/>
                <a:latin typeface="Segoe UI Light" panose="020B0502040204020203" pitchFamily="34" charset="0"/>
                <a:ea typeface="+mn-ea"/>
                <a:cs typeface="Segoe UI Light" panose="020B0502040204020203" pitchFamily="34" charset="0"/>
              </a:rPr>
              <a:t>Benefits of Microsoft Cloud Platform</a:t>
            </a:r>
          </a:p>
        </p:txBody>
      </p:sp>
      <p:pic>
        <p:nvPicPr>
          <p:cNvPr id="3" name="Picture 2" descr="A close up of a logo&#10;&#10;Description automatically generated">
            <a:extLst>
              <a:ext uri="{FF2B5EF4-FFF2-40B4-BE49-F238E27FC236}">
                <a16:creationId xmlns:a16="http://schemas.microsoft.com/office/drawing/2014/main" id="{313E3DCB-ED04-4D8A-948C-2D62296B7F89}"/>
              </a:ext>
            </a:extLst>
          </p:cNvPr>
          <p:cNvPicPr>
            <a:picLocks noChangeAspect="1"/>
          </p:cNvPicPr>
          <p:nvPr/>
        </p:nvPicPr>
        <p:blipFill>
          <a:blip r:embed="rId3" cstate="print">
            <a:biLevel thresh="75000"/>
            <a:extLst>
              <a:ext uri="{28A0092B-C50C-407E-A947-70E740481C1C}">
                <a14:useLocalDpi xmlns:a14="http://schemas.microsoft.com/office/drawing/2010/main" val="0"/>
              </a:ext>
            </a:extLst>
          </a:blip>
          <a:stretch>
            <a:fillRect/>
          </a:stretch>
        </p:blipFill>
        <p:spPr>
          <a:xfrm>
            <a:off x="10079344" y="1467994"/>
            <a:ext cx="390153" cy="390153"/>
          </a:xfrm>
          <a:prstGeom prst="rect">
            <a:avLst/>
          </a:prstGeom>
        </p:spPr>
      </p:pic>
      <p:pic>
        <p:nvPicPr>
          <p:cNvPr id="9" name="Picture 8">
            <a:extLst>
              <a:ext uri="{FF2B5EF4-FFF2-40B4-BE49-F238E27FC236}">
                <a16:creationId xmlns:a16="http://schemas.microsoft.com/office/drawing/2014/main" id="{9FB6FED0-0644-4793-A430-7ABEA1141D09}"/>
              </a:ext>
            </a:extLst>
          </p:cNvPr>
          <p:cNvPicPr>
            <a:picLocks noChangeAspect="1"/>
          </p:cNvPicPr>
          <p:nvPr/>
        </p:nvPicPr>
        <p:blipFill>
          <a:blip r:embed="rId4" cstate="print">
            <a:biLevel thresh="75000"/>
            <a:extLst>
              <a:ext uri="{28A0092B-C50C-407E-A947-70E740481C1C}">
                <a14:useLocalDpi xmlns:a14="http://schemas.microsoft.com/office/drawing/2010/main" val="0"/>
              </a:ext>
            </a:extLst>
          </a:blip>
          <a:stretch>
            <a:fillRect/>
          </a:stretch>
        </p:blipFill>
        <p:spPr>
          <a:xfrm>
            <a:off x="712654" y="1481924"/>
            <a:ext cx="390153" cy="390153"/>
          </a:xfrm>
          <a:prstGeom prst="rect">
            <a:avLst/>
          </a:prstGeom>
        </p:spPr>
      </p:pic>
      <p:pic>
        <p:nvPicPr>
          <p:cNvPr id="37" name="Picture 36">
            <a:extLst>
              <a:ext uri="{FF2B5EF4-FFF2-40B4-BE49-F238E27FC236}">
                <a16:creationId xmlns:a16="http://schemas.microsoft.com/office/drawing/2014/main" id="{19754D14-5906-4B97-98B5-BC07D2574024}"/>
              </a:ext>
            </a:extLst>
          </p:cNvPr>
          <p:cNvPicPr>
            <a:picLocks noChangeAspect="1"/>
          </p:cNvPicPr>
          <p:nvPr/>
        </p:nvPicPr>
        <p:blipFill>
          <a:blip r:embed="rId5" cstate="print">
            <a:biLevel thresh="75000"/>
            <a:extLst>
              <a:ext uri="{28A0092B-C50C-407E-A947-70E740481C1C}">
                <a14:useLocalDpi xmlns:a14="http://schemas.microsoft.com/office/drawing/2010/main" val="0"/>
              </a:ext>
            </a:extLst>
          </a:blip>
          <a:stretch>
            <a:fillRect/>
          </a:stretch>
        </p:blipFill>
        <p:spPr>
          <a:xfrm>
            <a:off x="2602357" y="1470414"/>
            <a:ext cx="390153" cy="390153"/>
          </a:xfrm>
          <a:prstGeom prst="rect">
            <a:avLst/>
          </a:prstGeom>
        </p:spPr>
      </p:pic>
      <p:pic>
        <p:nvPicPr>
          <p:cNvPr id="39" name="Picture 38" descr="A close up of a logo&#10;&#10;Description automatically generated">
            <a:extLst>
              <a:ext uri="{FF2B5EF4-FFF2-40B4-BE49-F238E27FC236}">
                <a16:creationId xmlns:a16="http://schemas.microsoft.com/office/drawing/2014/main" id="{B85419C9-9484-4992-A1C8-F4B22C2F7BDE}"/>
              </a:ext>
            </a:extLst>
          </p:cNvPr>
          <p:cNvPicPr>
            <a:picLocks noChangeAspect="1"/>
          </p:cNvPicPr>
          <p:nvPr/>
        </p:nvPicPr>
        <p:blipFill>
          <a:blip r:embed="rId6" cstate="print">
            <a:biLevel thresh="75000"/>
            <a:extLst>
              <a:ext uri="{28A0092B-C50C-407E-A947-70E740481C1C}">
                <a14:useLocalDpi xmlns:a14="http://schemas.microsoft.com/office/drawing/2010/main" val="0"/>
              </a:ext>
            </a:extLst>
          </a:blip>
          <a:stretch>
            <a:fillRect/>
          </a:stretch>
        </p:blipFill>
        <p:spPr>
          <a:xfrm>
            <a:off x="4454449" y="1470616"/>
            <a:ext cx="390153" cy="390153"/>
          </a:xfrm>
          <a:prstGeom prst="rect">
            <a:avLst/>
          </a:prstGeom>
        </p:spPr>
      </p:pic>
      <p:pic>
        <p:nvPicPr>
          <p:cNvPr id="41" name="Picture 40" descr="A picture containing object, first-aid kit&#10;&#10;Description automatically generated">
            <a:extLst>
              <a:ext uri="{FF2B5EF4-FFF2-40B4-BE49-F238E27FC236}">
                <a16:creationId xmlns:a16="http://schemas.microsoft.com/office/drawing/2014/main" id="{ACA62C15-06CA-44E5-9E33-AD1C77AFC9F4}"/>
              </a:ext>
            </a:extLst>
          </p:cNvPr>
          <p:cNvPicPr>
            <a:picLocks noChangeAspect="1"/>
          </p:cNvPicPr>
          <p:nvPr/>
        </p:nvPicPr>
        <p:blipFill>
          <a:blip r:embed="rId7" cstate="print">
            <a:biLevel thresh="75000"/>
            <a:extLst>
              <a:ext uri="{28A0092B-C50C-407E-A947-70E740481C1C}">
                <a14:useLocalDpi xmlns:a14="http://schemas.microsoft.com/office/drawing/2010/main" val="0"/>
              </a:ext>
            </a:extLst>
          </a:blip>
          <a:stretch>
            <a:fillRect/>
          </a:stretch>
        </p:blipFill>
        <p:spPr>
          <a:xfrm>
            <a:off x="6348977" y="1470415"/>
            <a:ext cx="390153" cy="390153"/>
          </a:xfrm>
          <a:prstGeom prst="rect">
            <a:avLst/>
          </a:prstGeom>
        </p:spPr>
      </p:pic>
      <p:pic>
        <p:nvPicPr>
          <p:cNvPr id="43" name="Picture 42">
            <a:extLst>
              <a:ext uri="{FF2B5EF4-FFF2-40B4-BE49-F238E27FC236}">
                <a16:creationId xmlns:a16="http://schemas.microsoft.com/office/drawing/2014/main" id="{7C4F590B-2D12-432D-A77A-0E1BAF59DD87}"/>
              </a:ext>
            </a:extLst>
          </p:cNvPr>
          <p:cNvPicPr>
            <a:picLocks noChangeAspect="1"/>
          </p:cNvPicPr>
          <p:nvPr/>
        </p:nvPicPr>
        <p:blipFill>
          <a:blip r:embed="rId8" cstate="print">
            <a:biLevel thresh="75000"/>
            <a:extLst>
              <a:ext uri="{28A0092B-C50C-407E-A947-70E740481C1C}">
                <a14:useLocalDpi xmlns:a14="http://schemas.microsoft.com/office/drawing/2010/main" val="0"/>
              </a:ext>
            </a:extLst>
          </a:blip>
          <a:stretch>
            <a:fillRect/>
          </a:stretch>
        </p:blipFill>
        <p:spPr>
          <a:xfrm>
            <a:off x="8228336" y="1448948"/>
            <a:ext cx="390153" cy="390153"/>
          </a:xfrm>
          <a:prstGeom prst="rect">
            <a:avLst/>
          </a:prstGeom>
        </p:spPr>
      </p:pic>
      <p:pic>
        <p:nvPicPr>
          <p:cNvPr id="50" name="Picture 49" descr="A close up of a logo&#10;&#10;Description automatically generated">
            <a:extLst>
              <a:ext uri="{FF2B5EF4-FFF2-40B4-BE49-F238E27FC236}">
                <a16:creationId xmlns:a16="http://schemas.microsoft.com/office/drawing/2014/main" id="{C884497B-07E4-4454-A7A2-F77A24D851A0}"/>
              </a:ext>
            </a:extLst>
          </p:cNvPr>
          <p:cNvPicPr>
            <a:picLocks noChangeAspect="1"/>
          </p:cNvPicPr>
          <p:nvPr/>
        </p:nvPicPr>
        <p:blipFill>
          <a:blip r:embed="rId3" cstate="print">
            <a:biLevel thresh="75000"/>
            <a:extLst>
              <a:ext uri="{28A0092B-C50C-407E-A947-70E740481C1C}">
                <a14:useLocalDpi xmlns:a14="http://schemas.microsoft.com/office/drawing/2010/main" val="0"/>
              </a:ext>
            </a:extLst>
          </a:blip>
          <a:stretch>
            <a:fillRect/>
          </a:stretch>
        </p:blipFill>
        <p:spPr>
          <a:xfrm>
            <a:off x="10079344" y="4429710"/>
            <a:ext cx="390153" cy="390153"/>
          </a:xfrm>
          <a:prstGeom prst="rect">
            <a:avLst/>
          </a:prstGeom>
        </p:spPr>
      </p:pic>
      <p:pic>
        <p:nvPicPr>
          <p:cNvPr id="51" name="Picture 50">
            <a:extLst>
              <a:ext uri="{FF2B5EF4-FFF2-40B4-BE49-F238E27FC236}">
                <a16:creationId xmlns:a16="http://schemas.microsoft.com/office/drawing/2014/main" id="{B873FF38-5925-46C6-8868-EB436BDFDC0F}"/>
              </a:ext>
            </a:extLst>
          </p:cNvPr>
          <p:cNvPicPr>
            <a:picLocks noChangeAspect="1"/>
          </p:cNvPicPr>
          <p:nvPr/>
        </p:nvPicPr>
        <p:blipFill>
          <a:blip r:embed="rId4" cstate="print">
            <a:biLevel thresh="75000"/>
            <a:extLst>
              <a:ext uri="{28A0092B-C50C-407E-A947-70E740481C1C}">
                <a14:useLocalDpi xmlns:a14="http://schemas.microsoft.com/office/drawing/2010/main" val="0"/>
              </a:ext>
            </a:extLst>
          </a:blip>
          <a:stretch>
            <a:fillRect/>
          </a:stretch>
        </p:blipFill>
        <p:spPr>
          <a:xfrm>
            <a:off x="712654" y="4443640"/>
            <a:ext cx="390153" cy="390153"/>
          </a:xfrm>
          <a:prstGeom prst="rect">
            <a:avLst/>
          </a:prstGeom>
        </p:spPr>
      </p:pic>
      <p:pic>
        <p:nvPicPr>
          <p:cNvPr id="52" name="Picture 51">
            <a:extLst>
              <a:ext uri="{FF2B5EF4-FFF2-40B4-BE49-F238E27FC236}">
                <a16:creationId xmlns:a16="http://schemas.microsoft.com/office/drawing/2014/main" id="{732CFAB7-B8D7-449D-B0A5-C47EF079AA98}"/>
              </a:ext>
            </a:extLst>
          </p:cNvPr>
          <p:cNvPicPr>
            <a:picLocks noChangeAspect="1"/>
          </p:cNvPicPr>
          <p:nvPr/>
        </p:nvPicPr>
        <p:blipFill>
          <a:blip r:embed="rId5" cstate="print">
            <a:biLevel thresh="75000"/>
            <a:extLst>
              <a:ext uri="{28A0092B-C50C-407E-A947-70E740481C1C}">
                <a14:useLocalDpi xmlns:a14="http://schemas.microsoft.com/office/drawing/2010/main" val="0"/>
              </a:ext>
            </a:extLst>
          </a:blip>
          <a:stretch>
            <a:fillRect/>
          </a:stretch>
        </p:blipFill>
        <p:spPr>
          <a:xfrm>
            <a:off x="2602357" y="4432130"/>
            <a:ext cx="390153" cy="390153"/>
          </a:xfrm>
          <a:prstGeom prst="rect">
            <a:avLst/>
          </a:prstGeom>
        </p:spPr>
      </p:pic>
      <p:pic>
        <p:nvPicPr>
          <p:cNvPr id="53" name="Picture 52" descr="A close up of a logo&#10;&#10;Description automatically generated">
            <a:extLst>
              <a:ext uri="{FF2B5EF4-FFF2-40B4-BE49-F238E27FC236}">
                <a16:creationId xmlns:a16="http://schemas.microsoft.com/office/drawing/2014/main" id="{A416565C-2622-4F0A-9CB3-4D5E8816EC41}"/>
              </a:ext>
            </a:extLst>
          </p:cNvPr>
          <p:cNvPicPr>
            <a:picLocks noChangeAspect="1"/>
          </p:cNvPicPr>
          <p:nvPr/>
        </p:nvPicPr>
        <p:blipFill>
          <a:blip r:embed="rId6" cstate="print">
            <a:biLevel thresh="75000"/>
            <a:extLst>
              <a:ext uri="{28A0092B-C50C-407E-A947-70E740481C1C}">
                <a14:useLocalDpi xmlns:a14="http://schemas.microsoft.com/office/drawing/2010/main" val="0"/>
              </a:ext>
            </a:extLst>
          </a:blip>
          <a:stretch>
            <a:fillRect/>
          </a:stretch>
        </p:blipFill>
        <p:spPr>
          <a:xfrm>
            <a:off x="4454449" y="4432332"/>
            <a:ext cx="390153" cy="390153"/>
          </a:xfrm>
          <a:prstGeom prst="rect">
            <a:avLst/>
          </a:prstGeom>
        </p:spPr>
      </p:pic>
      <p:pic>
        <p:nvPicPr>
          <p:cNvPr id="54" name="Picture 53" descr="A picture containing object, first-aid kit&#10;&#10;Description automatically generated">
            <a:extLst>
              <a:ext uri="{FF2B5EF4-FFF2-40B4-BE49-F238E27FC236}">
                <a16:creationId xmlns:a16="http://schemas.microsoft.com/office/drawing/2014/main" id="{4A363A90-A2E7-4352-A013-11536F8E3AD5}"/>
              </a:ext>
            </a:extLst>
          </p:cNvPr>
          <p:cNvPicPr>
            <a:picLocks noChangeAspect="1"/>
          </p:cNvPicPr>
          <p:nvPr/>
        </p:nvPicPr>
        <p:blipFill>
          <a:blip r:embed="rId7" cstate="print">
            <a:biLevel thresh="75000"/>
            <a:extLst>
              <a:ext uri="{28A0092B-C50C-407E-A947-70E740481C1C}">
                <a14:useLocalDpi xmlns:a14="http://schemas.microsoft.com/office/drawing/2010/main" val="0"/>
              </a:ext>
            </a:extLst>
          </a:blip>
          <a:stretch>
            <a:fillRect/>
          </a:stretch>
        </p:blipFill>
        <p:spPr>
          <a:xfrm>
            <a:off x="6348977" y="4432131"/>
            <a:ext cx="390153" cy="390153"/>
          </a:xfrm>
          <a:prstGeom prst="rect">
            <a:avLst/>
          </a:prstGeom>
        </p:spPr>
      </p:pic>
      <p:pic>
        <p:nvPicPr>
          <p:cNvPr id="55" name="Picture 54">
            <a:extLst>
              <a:ext uri="{FF2B5EF4-FFF2-40B4-BE49-F238E27FC236}">
                <a16:creationId xmlns:a16="http://schemas.microsoft.com/office/drawing/2014/main" id="{C52E2354-CCC2-488E-ABFB-A2EA6D4A499C}"/>
              </a:ext>
            </a:extLst>
          </p:cNvPr>
          <p:cNvPicPr>
            <a:picLocks noChangeAspect="1"/>
          </p:cNvPicPr>
          <p:nvPr/>
        </p:nvPicPr>
        <p:blipFill>
          <a:blip r:embed="rId8" cstate="print">
            <a:biLevel thresh="75000"/>
            <a:extLst>
              <a:ext uri="{28A0092B-C50C-407E-A947-70E740481C1C}">
                <a14:useLocalDpi xmlns:a14="http://schemas.microsoft.com/office/drawing/2010/main" val="0"/>
              </a:ext>
            </a:extLst>
          </a:blip>
          <a:stretch>
            <a:fillRect/>
          </a:stretch>
        </p:blipFill>
        <p:spPr>
          <a:xfrm>
            <a:off x="8228336" y="4410664"/>
            <a:ext cx="390153" cy="390153"/>
          </a:xfrm>
          <a:prstGeom prst="rect">
            <a:avLst/>
          </a:prstGeom>
        </p:spPr>
      </p:pic>
    </p:spTree>
    <p:extLst>
      <p:ext uri="{BB962C8B-B14F-4D97-AF65-F5344CB8AC3E}">
        <p14:creationId xmlns:p14="http://schemas.microsoft.com/office/powerpoint/2010/main" val="7893280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2" presetClass="entr" presetSubtype="0" fill="hold" nodeType="afterEffect">
                                  <p:stCondLst>
                                    <p:cond delay="0"/>
                                  </p:stCondLst>
                                  <p:childTnLst>
                                    <p:set>
                                      <p:cBhvr>
                                        <p:cTn id="17" dur="1" fill="hold">
                                          <p:stCondLst>
                                            <p:cond delay="0"/>
                                          </p:stCondLst>
                                        </p:cTn>
                                        <p:tgtEl>
                                          <p:spTgt spid="37"/>
                                        </p:tgtEl>
                                        <p:attrNameLst>
                                          <p:attrName>style.visibility</p:attrName>
                                        </p:attrNameLst>
                                      </p:cBhvr>
                                      <p:to>
                                        <p:strVal val="visible"/>
                                      </p:to>
                                    </p:set>
                                    <p:animEffect transition="in" filter="fade">
                                      <p:cBhvr>
                                        <p:cTn id="18" dur="1000"/>
                                        <p:tgtEl>
                                          <p:spTgt spid="37"/>
                                        </p:tgtEl>
                                      </p:cBhvr>
                                    </p:animEffect>
                                    <p:anim calcmode="lin" valueType="num">
                                      <p:cBhvr>
                                        <p:cTn id="19" dur="1000" fill="hold"/>
                                        <p:tgtEl>
                                          <p:spTgt spid="37"/>
                                        </p:tgtEl>
                                        <p:attrNameLst>
                                          <p:attrName>ppt_x</p:attrName>
                                        </p:attrNameLst>
                                      </p:cBhvr>
                                      <p:tavLst>
                                        <p:tav tm="0">
                                          <p:val>
                                            <p:strVal val="#ppt_x"/>
                                          </p:val>
                                        </p:tav>
                                        <p:tav tm="100000">
                                          <p:val>
                                            <p:strVal val="#ppt_x"/>
                                          </p:val>
                                        </p:tav>
                                      </p:tavLst>
                                    </p:anim>
                                    <p:anim calcmode="lin" valueType="num">
                                      <p:cBhvr>
                                        <p:cTn id="20" dur="1000" fill="hold"/>
                                        <p:tgtEl>
                                          <p:spTgt spid="37"/>
                                        </p:tgtEl>
                                        <p:attrNameLst>
                                          <p:attrName>ppt_y</p:attrName>
                                        </p:attrNameLst>
                                      </p:cBhvr>
                                      <p:tavLst>
                                        <p:tav tm="0">
                                          <p:val>
                                            <p:strVal val="#ppt_y+.1"/>
                                          </p:val>
                                        </p:tav>
                                        <p:tav tm="100000">
                                          <p:val>
                                            <p:strVal val="#ppt_y"/>
                                          </p:val>
                                        </p:tav>
                                      </p:tavLst>
                                    </p:anim>
                                  </p:childTnLst>
                                </p:cTn>
                              </p:par>
                              <p:par>
                                <p:cTn id="21" presetID="42" presetClass="entr" presetSubtype="0"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1000"/>
                                        <p:tgtEl>
                                          <p:spTgt spid="6"/>
                                        </p:tgtEl>
                                      </p:cBhvr>
                                    </p:animEffect>
                                    <p:anim calcmode="lin" valueType="num">
                                      <p:cBhvr>
                                        <p:cTn id="24" dur="1000" fill="hold"/>
                                        <p:tgtEl>
                                          <p:spTgt spid="6"/>
                                        </p:tgtEl>
                                        <p:attrNameLst>
                                          <p:attrName>ppt_x</p:attrName>
                                        </p:attrNameLst>
                                      </p:cBhvr>
                                      <p:tavLst>
                                        <p:tav tm="0">
                                          <p:val>
                                            <p:strVal val="#ppt_x"/>
                                          </p:val>
                                        </p:tav>
                                        <p:tav tm="100000">
                                          <p:val>
                                            <p:strVal val="#ppt_x"/>
                                          </p:val>
                                        </p:tav>
                                      </p:tavLst>
                                    </p:anim>
                                    <p:anim calcmode="lin" valueType="num">
                                      <p:cBhvr>
                                        <p:cTn id="25" dur="1000" fill="hold"/>
                                        <p:tgtEl>
                                          <p:spTgt spid="6"/>
                                        </p:tgtEl>
                                        <p:attrNameLst>
                                          <p:attrName>ppt_y</p:attrName>
                                        </p:attrNameLst>
                                      </p:cBhvr>
                                      <p:tavLst>
                                        <p:tav tm="0">
                                          <p:val>
                                            <p:strVal val="#ppt_y+.1"/>
                                          </p:val>
                                        </p:tav>
                                        <p:tav tm="100000">
                                          <p:val>
                                            <p:strVal val="#ppt_y"/>
                                          </p:val>
                                        </p:tav>
                                      </p:tavLst>
                                    </p:anim>
                                  </p:childTnLst>
                                </p:cTn>
                              </p:par>
                            </p:childTnLst>
                          </p:cTn>
                        </p:par>
                        <p:par>
                          <p:cTn id="26" fill="hold">
                            <p:stCondLst>
                              <p:cond delay="2000"/>
                            </p:stCondLst>
                            <p:childTnLst>
                              <p:par>
                                <p:cTn id="27" presetID="42" presetClass="entr" presetSubtype="0" fill="hold" nodeType="afterEffect">
                                  <p:stCondLst>
                                    <p:cond delay="0"/>
                                  </p:stCondLst>
                                  <p:childTnLst>
                                    <p:set>
                                      <p:cBhvr>
                                        <p:cTn id="28" dur="1" fill="hold">
                                          <p:stCondLst>
                                            <p:cond delay="0"/>
                                          </p:stCondLst>
                                        </p:cTn>
                                        <p:tgtEl>
                                          <p:spTgt spid="39"/>
                                        </p:tgtEl>
                                        <p:attrNameLst>
                                          <p:attrName>style.visibility</p:attrName>
                                        </p:attrNameLst>
                                      </p:cBhvr>
                                      <p:to>
                                        <p:strVal val="visible"/>
                                      </p:to>
                                    </p:set>
                                    <p:animEffect transition="in" filter="fade">
                                      <p:cBhvr>
                                        <p:cTn id="29" dur="1000"/>
                                        <p:tgtEl>
                                          <p:spTgt spid="39"/>
                                        </p:tgtEl>
                                      </p:cBhvr>
                                    </p:animEffect>
                                    <p:anim calcmode="lin" valueType="num">
                                      <p:cBhvr>
                                        <p:cTn id="30" dur="1000" fill="hold"/>
                                        <p:tgtEl>
                                          <p:spTgt spid="39"/>
                                        </p:tgtEl>
                                        <p:attrNameLst>
                                          <p:attrName>ppt_x</p:attrName>
                                        </p:attrNameLst>
                                      </p:cBhvr>
                                      <p:tavLst>
                                        <p:tav tm="0">
                                          <p:val>
                                            <p:strVal val="#ppt_x"/>
                                          </p:val>
                                        </p:tav>
                                        <p:tav tm="100000">
                                          <p:val>
                                            <p:strVal val="#ppt_x"/>
                                          </p:val>
                                        </p:tav>
                                      </p:tavLst>
                                    </p:anim>
                                    <p:anim calcmode="lin" valueType="num">
                                      <p:cBhvr>
                                        <p:cTn id="31" dur="1000" fill="hold"/>
                                        <p:tgtEl>
                                          <p:spTgt spid="39"/>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fade">
                                      <p:cBhvr>
                                        <p:cTn id="34" dur="1000"/>
                                        <p:tgtEl>
                                          <p:spTgt spid="7"/>
                                        </p:tgtEl>
                                      </p:cBhvr>
                                    </p:animEffect>
                                    <p:anim calcmode="lin" valueType="num">
                                      <p:cBhvr>
                                        <p:cTn id="35" dur="1000" fill="hold"/>
                                        <p:tgtEl>
                                          <p:spTgt spid="7"/>
                                        </p:tgtEl>
                                        <p:attrNameLst>
                                          <p:attrName>ppt_x</p:attrName>
                                        </p:attrNameLst>
                                      </p:cBhvr>
                                      <p:tavLst>
                                        <p:tav tm="0">
                                          <p:val>
                                            <p:strVal val="#ppt_x"/>
                                          </p:val>
                                        </p:tav>
                                        <p:tav tm="100000">
                                          <p:val>
                                            <p:strVal val="#ppt_x"/>
                                          </p:val>
                                        </p:tav>
                                      </p:tavLst>
                                    </p:anim>
                                    <p:anim calcmode="lin" valueType="num">
                                      <p:cBhvr>
                                        <p:cTn id="36" dur="1000" fill="hold"/>
                                        <p:tgtEl>
                                          <p:spTgt spid="7"/>
                                        </p:tgtEl>
                                        <p:attrNameLst>
                                          <p:attrName>ppt_y</p:attrName>
                                        </p:attrNameLst>
                                      </p:cBhvr>
                                      <p:tavLst>
                                        <p:tav tm="0">
                                          <p:val>
                                            <p:strVal val="#ppt_y+.1"/>
                                          </p:val>
                                        </p:tav>
                                        <p:tav tm="100000">
                                          <p:val>
                                            <p:strVal val="#ppt_y"/>
                                          </p:val>
                                        </p:tav>
                                      </p:tavLst>
                                    </p:anim>
                                  </p:childTnLst>
                                </p:cTn>
                              </p:par>
                            </p:childTnLst>
                          </p:cTn>
                        </p:par>
                        <p:par>
                          <p:cTn id="37" fill="hold">
                            <p:stCondLst>
                              <p:cond delay="3000"/>
                            </p:stCondLst>
                            <p:childTnLst>
                              <p:par>
                                <p:cTn id="38" presetID="42" presetClass="entr" presetSubtype="0" fill="hold" nodeType="afterEffect">
                                  <p:stCondLst>
                                    <p:cond delay="0"/>
                                  </p:stCondLst>
                                  <p:childTnLst>
                                    <p:set>
                                      <p:cBhvr>
                                        <p:cTn id="39" dur="1" fill="hold">
                                          <p:stCondLst>
                                            <p:cond delay="0"/>
                                          </p:stCondLst>
                                        </p:cTn>
                                        <p:tgtEl>
                                          <p:spTgt spid="51"/>
                                        </p:tgtEl>
                                        <p:attrNameLst>
                                          <p:attrName>style.visibility</p:attrName>
                                        </p:attrNameLst>
                                      </p:cBhvr>
                                      <p:to>
                                        <p:strVal val="visible"/>
                                      </p:to>
                                    </p:set>
                                    <p:animEffect transition="in" filter="fade">
                                      <p:cBhvr>
                                        <p:cTn id="40" dur="1000"/>
                                        <p:tgtEl>
                                          <p:spTgt spid="51"/>
                                        </p:tgtEl>
                                      </p:cBhvr>
                                    </p:animEffect>
                                    <p:anim calcmode="lin" valueType="num">
                                      <p:cBhvr>
                                        <p:cTn id="41" dur="1000" fill="hold"/>
                                        <p:tgtEl>
                                          <p:spTgt spid="51"/>
                                        </p:tgtEl>
                                        <p:attrNameLst>
                                          <p:attrName>ppt_x</p:attrName>
                                        </p:attrNameLst>
                                      </p:cBhvr>
                                      <p:tavLst>
                                        <p:tav tm="0">
                                          <p:val>
                                            <p:strVal val="#ppt_x"/>
                                          </p:val>
                                        </p:tav>
                                        <p:tav tm="100000">
                                          <p:val>
                                            <p:strVal val="#ppt_x"/>
                                          </p:val>
                                        </p:tav>
                                      </p:tavLst>
                                    </p:anim>
                                    <p:anim calcmode="lin" valueType="num">
                                      <p:cBhvr>
                                        <p:cTn id="42" dur="1000" fill="hold"/>
                                        <p:tgtEl>
                                          <p:spTgt spid="51"/>
                                        </p:tgtEl>
                                        <p:attrNameLst>
                                          <p:attrName>ppt_y</p:attrName>
                                        </p:attrNameLst>
                                      </p:cBhvr>
                                      <p:tavLst>
                                        <p:tav tm="0">
                                          <p:val>
                                            <p:strVal val="#ppt_y+.1"/>
                                          </p:val>
                                        </p:tav>
                                        <p:tav tm="100000">
                                          <p:val>
                                            <p:strVal val="#ppt_y"/>
                                          </p:val>
                                        </p:tav>
                                      </p:tavLst>
                                    </p:anim>
                                  </p:childTnLst>
                                </p:cTn>
                              </p:par>
                              <p:par>
                                <p:cTn id="43" presetID="42" presetClass="entr" presetSubtype="0" fill="hold" grpId="0" nodeType="withEffect">
                                  <p:stCondLst>
                                    <p:cond delay="0"/>
                                  </p:stCondLst>
                                  <p:childTnLst>
                                    <p:set>
                                      <p:cBhvr>
                                        <p:cTn id="44" dur="1" fill="hold">
                                          <p:stCondLst>
                                            <p:cond delay="0"/>
                                          </p:stCondLst>
                                        </p:cTn>
                                        <p:tgtEl>
                                          <p:spTgt spid="13"/>
                                        </p:tgtEl>
                                        <p:attrNameLst>
                                          <p:attrName>style.visibility</p:attrName>
                                        </p:attrNameLst>
                                      </p:cBhvr>
                                      <p:to>
                                        <p:strVal val="visible"/>
                                      </p:to>
                                    </p:set>
                                    <p:animEffect transition="in" filter="fade">
                                      <p:cBhvr>
                                        <p:cTn id="45" dur="1000"/>
                                        <p:tgtEl>
                                          <p:spTgt spid="13"/>
                                        </p:tgtEl>
                                      </p:cBhvr>
                                    </p:animEffect>
                                    <p:anim calcmode="lin" valueType="num">
                                      <p:cBhvr>
                                        <p:cTn id="46" dur="1000" fill="hold"/>
                                        <p:tgtEl>
                                          <p:spTgt spid="13"/>
                                        </p:tgtEl>
                                        <p:attrNameLst>
                                          <p:attrName>ppt_x</p:attrName>
                                        </p:attrNameLst>
                                      </p:cBhvr>
                                      <p:tavLst>
                                        <p:tav tm="0">
                                          <p:val>
                                            <p:strVal val="#ppt_x"/>
                                          </p:val>
                                        </p:tav>
                                        <p:tav tm="100000">
                                          <p:val>
                                            <p:strVal val="#ppt_x"/>
                                          </p:val>
                                        </p:tav>
                                      </p:tavLst>
                                    </p:anim>
                                    <p:anim calcmode="lin" valueType="num">
                                      <p:cBhvr>
                                        <p:cTn id="47" dur="1000" fill="hold"/>
                                        <p:tgtEl>
                                          <p:spTgt spid="13"/>
                                        </p:tgtEl>
                                        <p:attrNameLst>
                                          <p:attrName>ppt_y</p:attrName>
                                        </p:attrNameLst>
                                      </p:cBhvr>
                                      <p:tavLst>
                                        <p:tav tm="0">
                                          <p:val>
                                            <p:strVal val="#ppt_y+.1"/>
                                          </p:val>
                                        </p:tav>
                                        <p:tav tm="100000">
                                          <p:val>
                                            <p:strVal val="#ppt_y"/>
                                          </p:val>
                                        </p:tav>
                                      </p:tavLst>
                                    </p:anim>
                                  </p:childTnLst>
                                </p:cTn>
                              </p:par>
                            </p:childTnLst>
                          </p:cTn>
                        </p:par>
                        <p:par>
                          <p:cTn id="48" fill="hold">
                            <p:stCondLst>
                              <p:cond delay="4000"/>
                            </p:stCondLst>
                            <p:childTnLst>
                              <p:par>
                                <p:cTn id="49" presetID="42" presetClass="entr" presetSubtype="0" fill="hold" nodeType="afterEffect">
                                  <p:stCondLst>
                                    <p:cond delay="0"/>
                                  </p:stCondLst>
                                  <p:childTnLst>
                                    <p:set>
                                      <p:cBhvr>
                                        <p:cTn id="50" dur="1" fill="hold">
                                          <p:stCondLst>
                                            <p:cond delay="0"/>
                                          </p:stCondLst>
                                        </p:cTn>
                                        <p:tgtEl>
                                          <p:spTgt spid="52"/>
                                        </p:tgtEl>
                                        <p:attrNameLst>
                                          <p:attrName>style.visibility</p:attrName>
                                        </p:attrNameLst>
                                      </p:cBhvr>
                                      <p:to>
                                        <p:strVal val="visible"/>
                                      </p:to>
                                    </p:set>
                                    <p:animEffect transition="in" filter="fade">
                                      <p:cBhvr>
                                        <p:cTn id="51" dur="1000"/>
                                        <p:tgtEl>
                                          <p:spTgt spid="52"/>
                                        </p:tgtEl>
                                      </p:cBhvr>
                                    </p:animEffect>
                                    <p:anim calcmode="lin" valueType="num">
                                      <p:cBhvr>
                                        <p:cTn id="52" dur="1000" fill="hold"/>
                                        <p:tgtEl>
                                          <p:spTgt spid="52"/>
                                        </p:tgtEl>
                                        <p:attrNameLst>
                                          <p:attrName>ppt_x</p:attrName>
                                        </p:attrNameLst>
                                      </p:cBhvr>
                                      <p:tavLst>
                                        <p:tav tm="0">
                                          <p:val>
                                            <p:strVal val="#ppt_x"/>
                                          </p:val>
                                        </p:tav>
                                        <p:tav tm="100000">
                                          <p:val>
                                            <p:strVal val="#ppt_x"/>
                                          </p:val>
                                        </p:tav>
                                      </p:tavLst>
                                    </p:anim>
                                    <p:anim calcmode="lin" valueType="num">
                                      <p:cBhvr>
                                        <p:cTn id="53" dur="1000" fill="hold"/>
                                        <p:tgtEl>
                                          <p:spTgt spid="52"/>
                                        </p:tgtEl>
                                        <p:attrNameLst>
                                          <p:attrName>ppt_y</p:attrName>
                                        </p:attrNameLst>
                                      </p:cBhvr>
                                      <p:tavLst>
                                        <p:tav tm="0">
                                          <p:val>
                                            <p:strVal val="#ppt_y+.1"/>
                                          </p:val>
                                        </p:tav>
                                        <p:tav tm="100000">
                                          <p:val>
                                            <p:strVal val="#ppt_y"/>
                                          </p:val>
                                        </p:tav>
                                      </p:tavLst>
                                    </p:anim>
                                  </p:childTnLst>
                                </p:cTn>
                              </p:par>
                              <p:par>
                                <p:cTn id="54" presetID="42" presetClass="entr" presetSubtype="0" fill="hold" grpId="0" nodeType="withEffect">
                                  <p:stCondLst>
                                    <p:cond delay="0"/>
                                  </p:stCondLst>
                                  <p:childTnLst>
                                    <p:set>
                                      <p:cBhvr>
                                        <p:cTn id="55" dur="1" fill="hold">
                                          <p:stCondLst>
                                            <p:cond delay="0"/>
                                          </p:stCondLst>
                                        </p:cTn>
                                        <p:tgtEl>
                                          <p:spTgt spid="14"/>
                                        </p:tgtEl>
                                        <p:attrNameLst>
                                          <p:attrName>style.visibility</p:attrName>
                                        </p:attrNameLst>
                                      </p:cBhvr>
                                      <p:to>
                                        <p:strVal val="visible"/>
                                      </p:to>
                                    </p:set>
                                    <p:animEffect transition="in" filter="fade">
                                      <p:cBhvr>
                                        <p:cTn id="56" dur="1000"/>
                                        <p:tgtEl>
                                          <p:spTgt spid="14"/>
                                        </p:tgtEl>
                                      </p:cBhvr>
                                    </p:animEffect>
                                    <p:anim calcmode="lin" valueType="num">
                                      <p:cBhvr>
                                        <p:cTn id="57" dur="1000" fill="hold"/>
                                        <p:tgtEl>
                                          <p:spTgt spid="14"/>
                                        </p:tgtEl>
                                        <p:attrNameLst>
                                          <p:attrName>ppt_x</p:attrName>
                                        </p:attrNameLst>
                                      </p:cBhvr>
                                      <p:tavLst>
                                        <p:tav tm="0">
                                          <p:val>
                                            <p:strVal val="#ppt_x"/>
                                          </p:val>
                                        </p:tav>
                                        <p:tav tm="100000">
                                          <p:val>
                                            <p:strVal val="#ppt_x"/>
                                          </p:val>
                                        </p:tav>
                                      </p:tavLst>
                                    </p:anim>
                                    <p:anim calcmode="lin" valueType="num">
                                      <p:cBhvr>
                                        <p:cTn id="58" dur="1000" fill="hold"/>
                                        <p:tgtEl>
                                          <p:spTgt spid="14"/>
                                        </p:tgtEl>
                                        <p:attrNameLst>
                                          <p:attrName>ppt_y</p:attrName>
                                        </p:attrNameLst>
                                      </p:cBhvr>
                                      <p:tavLst>
                                        <p:tav tm="0">
                                          <p:val>
                                            <p:strVal val="#ppt_y+.1"/>
                                          </p:val>
                                        </p:tav>
                                        <p:tav tm="100000">
                                          <p:val>
                                            <p:strVal val="#ppt_y"/>
                                          </p:val>
                                        </p:tav>
                                      </p:tavLst>
                                    </p:anim>
                                  </p:childTnLst>
                                </p:cTn>
                              </p:par>
                            </p:childTnLst>
                          </p:cTn>
                        </p:par>
                        <p:par>
                          <p:cTn id="59" fill="hold">
                            <p:stCondLst>
                              <p:cond delay="5000"/>
                            </p:stCondLst>
                            <p:childTnLst>
                              <p:par>
                                <p:cTn id="60" presetID="42" presetClass="entr" presetSubtype="0" fill="hold" nodeType="afterEffect">
                                  <p:stCondLst>
                                    <p:cond delay="0"/>
                                  </p:stCondLst>
                                  <p:childTnLst>
                                    <p:set>
                                      <p:cBhvr>
                                        <p:cTn id="61" dur="1" fill="hold">
                                          <p:stCondLst>
                                            <p:cond delay="0"/>
                                          </p:stCondLst>
                                        </p:cTn>
                                        <p:tgtEl>
                                          <p:spTgt spid="53"/>
                                        </p:tgtEl>
                                        <p:attrNameLst>
                                          <p:attrName>style.visibility</p:attrName>
                                        </p:attrNameLst>
                                      </p:cBhvr>
                                      <p:to>
                                        <p:strVal val="visible"/>
                                      </p:to>
                                    </p:set>
                                    <p:animEffect transition="in" filter="fade">
                                      <p:cBhvr>
                                        <p:cTn id="62" dur="1000"/>
                                        <p:tgtEl>
                                          <p:spTgt spid="53"/>
                                        </p:tgtEl>
                                      </p:cBhvr>
                                    </p:animEffect>
                                    <p:anim calcmode="lin" valueType="num">
                                      <p:cBhvr>
                                        <p:cTn id="63" dur="1000" fill="hold"/>
                                        <p:tgtEl>
                                          <p:spTgt spid="53"/>
                                        </p:tgtEl>
                                        <p:attrNameLst>
                                          <p:attrName>ppt_x</p:attrName>
                                        </p:attrNameLst>
                                      </p:cBhvr>
                                      <p:tavLst>
                                        <p:tav tm="0">
                                          <p:val>
                                            <p:strVal val="#ppt_x"/>
                                          </p:val>
                                        </p:tav>
                                        <p:tav tm="100000">
                                          <p:val>
                                            <p:strVal val="#ppt_x"/>
                                          </p:val>
                                        </p:tav>
                                      </p:tavLst>
                                    </p:anim>
                                    <p:anim calcmode="lin" valueType="num">
                                      <p:cBhvr>
                                        <p:cTn id="64" dur="1000" fill="hold"/>
                                        <p:tgtEl>
                                          <p:spTgt spid="53"/>
                                        </p:tgtEl>
                                        <p:attrNameLst>
                                          <p:attrName>ppt_y</p:attrName>
                                        </p:attrNameLst>
                                      </p:cBhvr>
                                      <p:tavLst>
                                        <p:tav tm="0">
                                          <p:val>
                                            <p:strVal val="#ppt_y+.1"/>
                                          </p:val>
                                        </p:tav>
                                        <p:tav tm="100000">
                                          <p:val>
                                            <p:strVal val="#ppt_y"/>
                                          </p:val>
                                        </p:tav>
                                      </p:tavLst>
                                    </p:anim>
                                  </p:childTnLst>
                                </p:cTn>
                              </p:par>
                              <p:par>
                                <p:cTn id="65" presetID="42" presetClass="entr" presetSubtype="0" fill="hold" grpId="0" nodeType="withEffect">
                                  <p:stCondLst>
                                    <p:cond delay="0"/>
                                  </p:stCondLst>
                                  <p:childTnLst>
                                    <p:set>
                                      <p:cBhvr>
                                        <p:cTn id="66" dur="1" fill="hold">
                                          <p:stCondLst>
                                            <p:cond delay="0"/>
                                          </p:stCondLst>
                                        </p:cTn>
                                        <p:tgtEl>
                                          <p:spTgt spid="15"/>
                                        </p:tgtEl>
                                        <p:attrNameLst>
                                          <p:attrName>style.visibility</p:attrName>
                                        </p:attrNameLst>
                                      </p:cBhvr>
                                      <p:to>
                                        <p:strVal val="visible"/>
                                      </p:to>
                                    </p:set>
                                    <p:animEffect transition="in" filter="fade">
                                      <p:cBhvr>
                                        <p:cTn id="67" dur="1000"/>
                                        <p:tgtEl>
                                          <p:spTgt spid="15"/>
                                        </p:tgtEl>
                                      </p:cBhvr>
                                    </p:animEffect>
                                    <p:anim calcmode="lin" valueType="num">
                                      <p:cBhvr>
                                        <p:cTn id="68" dur="1000" fill="hold"/>
                                        <p:tgtEl>
                                          <p:spTgt spid="15"/>
                                        </p:tgtEl>
                                        <p:attrNameLst>
                                          <p:attrName>ppt_x</p:attrName>
                                        </p:attrNameLst>
                                      </p:cBhvr>
                                      <p:tavLst>
                                        <p:tav tm="0">
                                          <p:val>
                                            <p:strVal val="#ppt_x"/>
                                          </p:val>
                                        </p:tav>
                                        <p:tav tm="100000">
                                          <p:val>
                                            <p:strVal val="#ppt_x"/>
                                          </p:val>
                                        </p:tav>
                                      </p:tavLst>
                                    </p:anim>
                                    <p:anim calcmode="lin" valueType="num">
                                      <p:cBhvr>
                                        <p:cTn id="69"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70" fill="hold">
                      <p:stCondLst>
                        <p:cond delay="indefinite"/>
                      </p:stCondLst>
                      <p:childTnLst>
                        <p:par>
                          <p:cTn id="71" fill="hold">
                            <p:stCondLst>
                              <p:cond delay="0"/>
                            </p:stCondLst>
                            <p:childTnLst>
                              <p:par>
                                <p:cTn id="72" presetID="42" presetClass="entr" presetSubtype="0" fill="hold" nodeType="clickEffect">
                                  <p:stCondLst>
                                    <p:cond delay="0"/>
                                  </p:stCondLst>
                                  <p:childTnLst>
                                    <p:set>
                                      <p:cBhvr>
                                        <p:cTn id="73" dur="1" fill="hold">
                                          <p:stCondLst>
                                            <p:cond delay="0"/>
                                          </p:stCondLst>
                                        </p:cTn>
                                        <p:tgtEl>
                                          <p:spTgt spid="41"/>
                                        </p:tgtEl>
                                        <p:attrNameLst>
                                          <p:attrName>style.visibility</p:attrName>
                                        </p:attrNameLst>
                                      </p:cBhvr>
                                      <p:to>
                                        <p:strVal val="visible"/>
                                      </p:to>
                                    </p:set>
                                    <p:animEffect transition="in" filter="fade">
                                      <p:cBhvr>
                                        <p:cTn id="74" dur="1000"/>
                                        <p:tgtEl>
                                          <p:spTgt spid="41"/>
                                        </p:tgtEl>
                                      </p:cBhvr>
                                    </p:animEffect>
                                    <p:anim calcmode="lin" valueType="num">
                                      <p:cBhvr>
                                        <p:cTn id="75" dur="1000" fill="hold"/>
                                        <p:tgtEl>
                                          <p:spTgt spid="41"/>
                                        </p:tgtEl>
                                        <p:attrNameLst>
                                          <p:attrName>ppt_x</p:attrName>
                                        </p:attrNameLst>
                                      </p:cBhvr>
                                      <p:tavLst>
                                        <p:tav tm="0">
                                          <p:val>
                                            <p:strVal val="#ppt_x"/>
                                          </p:val>
                                        </p:tav>
                                        <p:tav tm="100000">
                                          <p:val>
                                            <p:strVal val="#ppt_x"/>
                                          </p:val>
                                        </p:tav>
                                      </p:tavLst>
                                    </p:anim>
                                    <p:anim calcmode="lin" valueType="num">
                                      <p:cBhvr>
                                        <p:cTn id="76" dur="1000" fill="hold"/>
                                        <p:tgtEl>
                                          <p:spTgt spid="41"/>
                                        </p:tgtEl>
                                        <p:attrNameLst>
                                          <p:attrName>ppt_y</p:attrName>
                                        </p:attrNameLst>
                                      </p:cBhvr>
                                      <p:tavLst>
                                        <p:tav tm="0">
                                          <p:val>
                                            <p:strVal val="#ppt_y+.1"/>
                                          </p:val>
                                        </p:tav>
                                        <p:tav tm="100000">
                                          <p:val>
                                            <p:strVal val="#ppt_y"/>
                                          </p:val>
                                        </p:tav>
                                      </p:tavLst>
                                    </p:anim>
                                  </p:childTnLst>
                                </p:cTn>
                              </p:par>
                              <p:par>
                                <p:cTn id="77" presetID="42" presetClass="entr" presetSubtype="0" fill="hold" grpId="0" nodeType="withEffect">
                                  <p:stCondLst>
                                    <p:cond delay="0"/>
                                  </p:stCondLst>
                                  <p:childTnLst>
                                    <p:set>
                                      <p:cBhvr>
                                        <p:cTn id="78" dur="1" fill="hold">
                                          <p:stCondLst>
                                            <p:cond delay="0"/>
                                          </p:stCondLst>
                                        </p:cTn>
                                        <p:tgtEl>
                                          <p:spTgt spid="10"/>
                                        </p:tgtEl>
                                        <p:attrNameLst>
                                          <p:attrName>style.visibility</p:attrName>
                                        </p:attrNameLst>
                                      </p:cBhvr>
                                      <p:to>
                                        <p:strVal val="visible"/>
                                      </p:to>
                                    </p:set>
                                    <p:animEffect transition="in" filter="fade">
                                      <p:cBhvr>
                                        <p:cTn id="79" dur="1000"/>
                                        <p:tgtEl>
                                          <p:spTgt spid="10"/>
                                        </p:tgtEl>
                                      </p:cBhvr>
                                    </p:animEffect>
                                    <p:anim calcmode="lin" valueType="num">
                                      <p:cBhvr>
                                        <p:cTn id="80" dur="1000" fill="hold"/>
                                        <p:tgtEl>
                                          <p:spTgt spid="10"/>
                                        </p:tgtEl>
                                        <p:attrNameLst>
                                          <p:attrName>ppt_x</p:attrName>
                                        </p:attrNameLst>
                                      </p:cBhvr>
                                      <p:tavLst>
                                        <p:tav tm="0">
                                          <p:val>
                                            <p:strVal val="#ppt_x"/>
                                          </p:val>
                                        </p:tav>
                                        <p:tav tm="100000">
                                          <p:val>
                                            <p:strVal val="#ppt_x"/>
                                          </p:val>
                                        </p:tav>
                                      </p:tavLst>
                                    </p:anim>
                                    <p:anim calcmode="lin" valueType="num">
                                      <p:cBhvr>
                                        <p:cTn id="81" dur="1000" fill="hold"/>
                                        <p:tgtEl>
                                          <p:spTgt spid="10"/>
                                        </p:tgtEl>
                                        <p:attrNameLst>
                                          <p:attrName>ppt_y</p:attrName>
                                        </p:attrNameLst>
                                      </p:cBhvr>
                                      <p:tavLst>
                                        <p:tav tm="0">
                                          <p:val>
                                            <p:strVal val="#ppt_y+.1"/>
                                          </p:val>
                                        </p:tav>
                                        <p:tav tm="100000">
                                          <p:val>
                                            <p:strVal val="#ppt_y"/>
                                          </p:val>
                                        </p:tav>
                                      </p:tavLst>
                                    </p:anim>
                                  </p:childTnLst>
                                </p:cTn>
                              </p:par>
                            </p:childTnLst>
                          </p:cTn>
                        </p:par>
                        <p:par>
                          <p:cTn id="82" fill="hold">
                            <p:stCondLst>
                              <p:cond delay="1000"/>
                            </p:stCondLst>
                            <p:childTnLst>
                              <p:par>
                                <p:cTn id="83" presetID="42" presetClass="entr" presetSubtype="0" fill="hold" nodeType="afterEffect">
                                  <p:stCondLst>
                                    <p:cond delay="0"/>
                                  </p:stCondLst>
                                  <p:childTnLst>
                                    <p:set>
                                      <p:cBhvr>
                                        <p:cTn id="84" dur="1" fill="hold">
                                          <p:stCondLst>
                                            <p:cond delay="0"/>
                                          </p:stCondLst>
                                        </p:cTn>
                                        <p:tgtEl>
                                          <p:spTgt spid="43"/>
                                        </p:tgtEl>
                                        <p:attrNameLst>
                                          <p:attrName>style.visibility</p:attrName>
                                        </p:attrNameLst>
                                      </p:cBhvr>
                                      <p:to>
                                        <p:strVal val="visible"/>
                                      </p:to>
                                    </p:set>
                                    <p:animEffect transition="in" filter="fade">
                                      <p:cBhvr>
                                        <p:cTn id="85" dur="1000"/>
                                        <p:tgtEl>
                                          <p:spTgt spid="43"/>
                                        </p:tgtEl>
                                      </p:cBhvr>
                                    </p:animEffect>
                                    <p:anim calcmode="lin" valueType="num">
                                      <p:cBhvr>
                                        <p:cTn id="86" dur="1000" fill="hold"/>
                                        <p:tgtEl>
                                          <p:spTgt spid="43"/>
                                        </p:tgtEl>
                                        <p:attrNameLst>
                                          <p:attrName>ppt_x</p:attrName>
                                        </p:attrNameLst>
                                      </p:cBhvr>
                                      <p:tavLst>
                                        <p:tav tm="0">
                                          <p:val>
                                            <p:strVal val="#ppt_x"/>
                                          </p:val>
                                        </p:tav>
                                        <p:tav tm="100000">
                                          <p:val>
                                            <p:strVal val="#ppt_x"/>
                                          </p:val>
                                        </p:tav>
                                      </p:tavLst>
                                    </p:anim>
                                    <p:anim calcmode="lin" valueType="num">
                                      <p:cBhvr>
                                        <p:cTn id="87" dur="1000" fill="hold"/>
                                        <p:tgtEl>
                                          <p:spTgt spid="43"/>
                                        </p:tgtEl>
                                        <p:attrNameLst>
                                          <p:attrName>ppt_y</p:attrName>
                                        </p:attrNameLst>
                                      </p:cBhvr>
                                      <p:tavLst>
                                        <p:tav tm="0">
                                          <p:val>
                                            <p:strVal val="#ppt_y+.1"/>
                                          </p:val>
                                        </p:tav>
                                        <p:tav tm="100000">
                                          <p:val>
                                            <p:strVal val="#ppt_y"/>
                                          </p:val>
                                        </p:tav>
                                      </p:tavLst>
                                    </p:anim>
                                  </p:childTnLst>
                                </p:cTn>
                              </p:par>
                              <p:par>
                                <p:cTn id="88" presetID="42" presetClass="entr" presetSubtype="0" fill="hold" grpId="0" nodeType="withEffect">
                                  <p:stCondLst>
                                    <p:cond delay="0"/>
                                  </p:stCondLst>
                                  <p:childTnLst>
                                    <p:set>
                                      <p:cBhvr>
                                        <p:cTn id="89" dur="1" fill="hold">
                                          <p:stCondLst>
                                            <p:cond delay="0"/>
                                          </p:stCondLst>
                                        </p:cTn>
                                        <p:tgtEl>
                                          <p:spTgt spid="11"/>
                                        </p:tgtEl>
                                        <p:attrNameLst>
                                          <p:attrName>style.visibility</p:attrName>
                                        </p:attrNameLst>
                                      </p:cBhvr>
                                      <p:to>
                                        <p:strVal val="visible"/>
                                      </p:to>
                                    </p:set>
                                    <p:animEffect transition="in" filter="fade">
                                      <p:cBhvr>
                                        <p:cTn id="90" dur="1000"/>
                                        <p:tgtEl>
                                          <p:spTgt spid="11"/>
                                        </p:tgtEl>
                                      </p:cBhvr>
                                    </p:animEffect>
                                    <p:anim calcmode="lin" valueType="num">
                                      <p:cBhvr>
                                        <p:cTn id="91" dur="1000" fill="hold"/>
                                        <p:tgtEl>
                                          <p:spTgt spid="11"/>
                                        </p:tgtEl>
                                        <p:attrNameLst>
                                          <p:attrName>ppt_x</p:attrName>
                                        </p:attrNameLst>
                                      </p:cBhvr>
                                      <p:tavLst>
                                        <p:tav tm="0">
                                          <p:val>
                                            <p:strVal val="#ppt_x"/>
                                          </p:val>
                                        </p:tav>
                                        <p:tav tm="100000">
                                          <p:val>
                                            <p:strVal val="#ppt_x"/>
                                          </p:val>
                                        </p:tav>
                                      </p:tavLst>
                                    </p:anim>
                                    <p:anim calcmode="lin" valueType="num">
                                      <p:cBhvr>
                                        <p:cTn id="92" dur="1000" fill="hold"/>
                                        <p:tgtEl>
                                          <p:spTgt spid="11"/>
                                        </p:tgtEl>
                                        <p:attrNameLst>
                                          <p:attrName>ppt_y</p:attrName>
                                        </p:attrNameLst>
                                      </p:cBhvr>
                                      <p:tavLst>
                                        <p:tav tm="0">
                                          <p:val>
                                            <p:strVal val="#ppt_y+.1"/>
                                          </p:val>
                                        </p:tav>
                                        <p:tav tm="100000">
                                          <p:val>
                                            <p:strVal val="#ppt_y"/>
                                          </p:val>
                                        </p:tav>
                                      </p:tavLst>
                                    </p:anim>
                                  </p:childTnLst>
                                </p:cTn>
                              </p:par>
                            </p:childTnLst>
                          </p:cTn>
                        </p:par>
                        <p:par>
                          <p:cTn id="93" fill="hold">
                            <p:stCondLst>
                              <p:cond delay="2000"/>
                            </p:stCondLst>
                            <p:childTnLst>
                              <p:par>
                                <p:cTn id="94" presetID="42" presetClass="entr" presetSubtype="0" fill="hold" grpId="0" nodeType="afterEffect">
                                  <p:stCondLst>
                                    <p:cond delay="0"/>
                                  </p:stCondLst>
                                  <p:childTnLst>
                                    <p:set>
                                      <p:cBhvr>
                                        <p:cTn id="95" dur="1" fill="hold">
                                          <p:stCondLst>
                                            <p:cond delay="0"/>
                                          </p:stCondLst>
                                        </p:cTn>
                                        <p:tgtEl>
                                          <p:spTgt spid="16"/>
                                        </p:tgtEl>
                                        <p:attrNameLst>
                                          <p:attrName>style.visibility</p:attrName>
                                        </p:attrNameLst>
                                      </p:cBhvr>
                                      <p:to>
                                        <p:strVal val="visible"/>
                                      </p:to>
                                    </p:set>
                                    <p:animEffect transition="in" filter="fade">
                                      <p:cBhvr>
                                        <p:cTn id="96" dur="1000"/>
                                        <p:tgtEl>
                                          <p:spTgt spid="16"/>
                                        </p:tgtEl>
                                      </p:cBhvr>
                                    </p:animEffect>
                                    <p:anim calcmode="lin" valueType="num">
                                      <p:cBhvr>
                                        <p:cTn id="97" dur="1000" fill="hold"/>
                                        <p:tgtEl>
                                          <p:spTgt spid="16"/>
                                        </p:tgtEl>
                                        <p:attrNameLst>
                                          <p:attrName>ppt_x</p:attrName>
                                        </p:attrNameLst>
                                      </p:cBhvr>
                                      <p:tavLst>
                                        <p:tav tm="0">
                                          <p:val>
                                            <p:strVal val="#ppt_x"/>
                                          </p:val>
                                        </p:tav>
                                        <p:tav tm="100000">
                                          <p:val>
                                            <p:strVal val="#ppt_x"/>
                                          </p:val>
                                        </p:tav>
                                      </p:tavLst>
                                    </p:anim>
                                    <p:anim calcmode="lin" valueType="num">
                                      <p:cBhvr>
                                        <p:cTn id="98" dur="1000" fill="hold"/>
                                        <p:tgtEl>
                                          <p:spTgt spid="16"/>
                                        </p:tgtEl>
                                        <p:attrNameLst>
                                          <p:attrName>ppt_y</p:attrName>
                                        </p:attrNameLst>
                                      </p:cBhvr>
                                      <p:tavLst>
                                        <p:tav tm="0">
                                          <p:val>
                                            <p:strVal val="#ppt_y+.1"/>
                                          </p:val>
                                        </p:tav>
                                        <p:tav tm="100000">
                                          <p:val>
                                            <p:strVal val="#ppt_y"/>
                                          </p:val>
                                        </p:tav>
                                      </p:tavLst>
                                    </p:anim>
                                  </p:childTnLst>
                                </p:cTn>
                              </p:par>
                              <p:par>
                                <p:cTn id="99" presetID="42" presetClass="entr" presetSubtype="0" fill="hold" nodeType="withEffect">
                                  <p:stCondLst>
                                    <p:cond delay="0"/>
                                  </p:stCondLst>
                                  <p:childTnLst>
                                    <p:set>
                                      <p:cBhvr>
                                        <p:cTn id="100" dur="1" fill="hold">
                                          <p:stCondLst>
                                            <p:cond delay="0"/>
                                          </p:stCondLst>
                                        </p:cTn>
                                        <p:tgtEl>
                                          <p:spTgt spid="54"/>
                                        </p:tgtEl>
                                        <p:attrNameLst>
                                          <p:attrName>style.visibility</p:attrName>
                                        </p:attrNameLst>
                                      </p:cBhvr>
                                      <p:to>
                                        <p:strVal val="visible"/>
                                      </p:to>
                                    </p:set>
                                    <p:animEffect transition="in" filter="fade">
                                      <p:cBhvr>
                                        <p:cTn id="101" dur="1000"/>
                                        <p:tgtEl>
                                          <p:spTgt spid="54"/>
                                        </p:tgtEl>
                                      </p:cBhvr>
                                    </p:animEffect>
                                    <p:anim calcmode="lin" valueType="num">
                                      <p:cBhvr>
                                        <p:cTn id="102" dur="1000" fill="hold"/>
                                        <p:tgtEl>
                                          <p:spTgt spid="54"/>
                                        </p:tgtEl>
                                        <p:attrNameLst>
                                          <p:attrName>ppt_x</p:attrName>
                                        </p:attrNameLst>
                                      </p:cBhvr>
                                      <p:tavLst>
                                        <p:tav tm="0">
                                          <p:val>
                                            <p:strVal val="#ppt_x"/>
                                          </p:val>
                                        </p:tav>
                                        <p:tav tm="100000">
                                          <p:val>
                                            <p:strVal val="#ppt_x"/>
                                          </p:val>
                                        </p:tav>
                                      </p:tavLst>
                                    </p:anim>
                                    <p:anim calcmode="lin" valueType="num">
                                      <p:cBhvr>
                                        <p:cTn id="103" dur="1000" fill="hold"/>
                                        <p:tgtEl>
                                          <p:spTgt spid="54"/>
                                        </p:tgtEl>
                                        <p:attrNameLst>
                                          <p:attrName>ppt_y</p:attrName>
                                        </p:attrNameLst>
                                      </p:cBhvr>
                                      <p:tavLst>
                                        <p:tav tm="0">
                                          <p:val>
                                            <p:strVal val="#ppt_y+.1"/>
                                          </p:val>
                                        </p:tav>
                                        <p:tav tm="100000">
                                          <p:val>
                                            <p:strVal val="#ppt_y"/>
                                          </p:val>
                                        </p:tav>
                                      </p:tavLst>
                                    </p:anim>
                                  </p:childTnLst>
                                </p:cTn>
                              </p:par>
                            </p:childTnLst>
                          </p:cTn>
                        </p:par>
                        <p:par>
                          <p:cTn id="104" fill="hold">
                            <p:stCondLst>
                              <p:cond delay="3000"/>
                            </p:stCondLst>
                            <p:childTnLst>
                              <p:par>
                                <p:cTn id="105" presetID="42" presetClass="entr" presetSubtype="0" fill="hold" nodeType="afterEffect">
                                  <p:stCondLst>
                                    <p:cond delay="0"/>
                                  </p:stCondLst>
                                  <p:childTnLst>
                                    <p:set>
                                      <p:cBhvr>
                                        <p:cTn id="106" dur="1" fill="hold">
                                          <p:stCondLst>
                                            <p:cond delay="0"/>
                                          </p:stCondLst>
                                        </p:cTn>
                                        <p:tgtEl>
                                          <p:spTgt spid="55"/>
                                        </p:tgtEl>
                                        <p:attrNameLst>
                                          <p:attrName>style.visibility</p:attrName>
                                        </p:attrNameLst>
                                      </p:cBhvr>
                                      <p:to>
                                        <p:strVal val="visible"/>
                                      </p:to>
                                    </p:set>
                                    <p:animEffect transition="in" filter="fade">
                                      <p:cBhvr>
                                        <p:cTn id="107" dur="1000"/>
                                        <p:tgtEl>
                                          <p:spTgt spid="55"/>
                                        </p:tgtEl>
                                      </p:cBhvr>
                                    </p:animEffect>
                                    <p:anim calcmode="lin" valueType="num">
                                      <p:cBhvr>
                                        <p:cTn id="108" dur="1000" fill="hold"/>
                                        <p:tgtEl>
                                          <p:spTgt spid="55"/>
                                        </p:tgtEl>
                                        <p:attrNameLst>
                                          <p:attrName>ppt_x</p:attrName>
                                        </p:attrNameLst>
                                      </p:cBhvr>
                                      <p:tavLst>
                                        <p:tav tm="0">
                                          <p:val>
                                            <p:strVal val="#ppt_x"/>
                                          </p:val>
                                        </p:tav>
                                        <p:tav tm="100000">
                                          <p:val>
                                            <p:strVal val="#ppt_x"/>
                                          </p:val>
                                        </p:tav>
                                      </p:tavLst>
                                    </p:anim>
                                    <p:anim calcmode="lin" valueType="num">
                                      <p:cBhvr>
                                        <p:cTn id="109" dur="1000" fill="hold"/>
                                        <p:tgtEl>
                                          <p:spTgt spid="55"/>
                                        </p:tgtEl>
                                        <p:attrNameLst>
                                          <p:attrName>ppt_y</p:attrName>
                                        </p:attrNameLst>
                                      </p:cBhvr>
                                      <p:tavLst>
                                        <p:tav tm="0">
                                          <p:val>
                                            <p:strVal val="#ppt_y+.1"/>
                                          </p:val>
                                        </p:tav>
                                        <p:tav tm="100000">
                                          <p:val>
                                            <p:strVal val="#ppt_y"/>
                                          </p:val>
                                        </p:tav>
                                      </p:tavLst>
                                    </p:anim>
                                  </p:childTnLst>
                                </p:cTn>
                              </p:par>
                              <p:par>
                                <p:cTn id="110" presetID="42" presetClass="entr" presetSubtype="0" fill="hold" grpId="0" nodeType="withEffect">
                                  <p:stCondLst>
                                    <p:cond delay="0"/>
                                  </p:stCondLst>
                                  <p:childTnLst>
                                    <p:set>
                                      <p:cBhvr>
                                        <p:cTn id="111" dur="1" fill="hold">
                                          <p:stCondLst>
                                            <p:cond delay="0"/>
                                          </p:stCondLst>
                                        </p:cTn>
                                        <p:tgtEl>
                                          <p:spTgt spid="17"/>
                                        </p:tgtEl>
                                        <p:attrNameLst>
                                          <p:attrName>style.visibility</p:attrName>
                                        </p:attrNameLst>
                                      </p:cBhvr>
                                      <p:to>
                                        <p:strVal val="visible"/>
                                      </p:to>
                                    </p:set>
                                    <p:animEffect transition="in" filter="fade">
                                      <p:cBhvr>
                                        <p:cTn id="112" dur="1000"/>
                                        <p:tgtEl>
                                          <p:spTgt spid="17"/>
                                        </p:tgtEl>
                                      </p:cBhvr>
                                    </p:animEffect>
                                    <p:anim calcmode="lin" valueType="num">
                                      <p:cBhvr>
                                        <p:cTn id="113" dur="1000" fill="hold"/>
                                        <p:tgtEl>
                                          <p:spTgt spid="17"/>
                                        </p:tgtEl>
                                        <p:attrNameLst>
                                          <p:attrName>ppt_x</p:attrName>
                                        </p:attrNameLst>
                                      </p:cBhvr>
                                      <p:tavLst>
                                        <p:tav tm="0">
                                          <p:val>
                                            <p:strVal val="#ppt_x"/>
                                          </p:val>
                                        </p:tav>
                                        <p:tav tm="100000">
                                          <p:val>
                                            <p:strVal val="#ppt_x"/>
                                          </p:val>
                                        </p:tav>
                                      </p:tavLst>
                                    </p:anim>
                                    <p:anim calcmode="lin" valueType="num">
                                      <p:cBhvr>
                                        <p:cTn id="114"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115" fill="hold">
                      <p:stCondLst>
                        <p:cond delay="indefinite"/>
                      </p:stCondLst>
                      <p:childTnLst>
                        <p:par>
                          <p:cTn id="116" fill="hold">
                            <p:stCondLst>
                              <p:cond delay="0"/>
                            </p:stCondLst>
                            <p:childTnLst>
                              <p:par>
                                <p:cTn id="117" presetID="42" presetClass="entr" presetSubtype="0" fill="hold" nodeType="clickEffect">
                                  <p:stCondLst>
                                    <p:cond delay="0"/>
                                  </p:stCondLst>
                                  <p:childTnLst>
                                    <p:set>
                                      <p:cBhvr>
                                        <p:cTn id="118" dur="1" fill="hold">
                                          <p:stCondLst>
                                            <p:cond delay="0"/>
                                          </p:stCondLst>
                                        </p:cTn>
                                        <p:tgtEl>
                                          <p:spTgt spid="3"/>
                                        </p:tgtEl>
                                        <p:attrNameLst>
                                          <p:attrName>style.visibility</p:attrName>
                                        </p:attrNameLst>
                                      </p:cBhvr>
                                      <p:to>
                                        <p:strVal val="visible"/>
                                      </p:to>
                                    </p:set>
                                    <p:animEffect transition="in" filter="fade">
                                      <p:cBhvr>
                                        <p:cTn id="119" dur="1000"/>
                                        <p:tgtEl>
                                          <p:spTgt spid="3"/>
                                        </p:tgtEl>
                                      </p:cBhvr>
                                    </p:animEffect>
                                    <p:anim calcmode="lin" valueType="num">
                                      <p:cBhvr>
                                        <p:cTn id="120" dur="1000" fill="hold"/>
                                        <p:tgtEl>
                                          <p:spTgt spid="3"/>
                                        </p:tgtEl>
                                        <p:attrNameLst>
                                          <p:attrName>ppt_x</p:attrName>
                                        </p:attrNameLst>
                                      </p:cBhvr>
                                      <p:tavLst>
                                        <p:tav tm="0">
                                          <p:val>
                                            <p:strVal val="#ppt_x"/>
                                          </p:val>
                                        </p:tav>
                                        <p:tav tm="100000">
                                          <p:val>
                                            <p:strVal val="#ppt_x"/>
                                          </p:val>
                                        </p:tav>
                                      </p:tavLst>
                                    </p:anim>
                                    <p:anim calcmode="lin" valueType="num">
                                      <p:cBhvr>
                                        <p:cTn id="121" dur="1000" fill="hold"/>
                                        <p:tgtEl>
                                          <p:spTgt spid="3"/>
                                        </p:tgtEl>
                                        <p:attrNameLst>
                                          <p:attrName>ppt_y</p:attrName>
                                        </p:attrNameLst>
                                      </p:cBhvr>
                                      <p:tavLst>
                                        <p:tav tm="0">
                                          <p:val>
                                            <p:strVal val="#ppt_y+.1"/>
                                          </p:val>
                                        </p:tav>
                                        <p:tav tm="100000">
                                          <p:val>
                                            <p:strVal val="#ppt_y"/>
                                          </p:val>
                                        </p:tav>
                                      </p:tavLst>
                                    </p:anim>
                                  </p:childTnLst>
                                </p:cTn>
                              </p:par>
                              <p:par>
                                <p:cTn id="122" presetID="42" presetClass="entr" presetSubtype="0" fill="hold" grpId="0" nodeType="withEffect">
                                  <p:stCondLst>
                                    <p:cond delay="0"/>
                                  </p:stCondLst>
                                  <p:childTnLst>
                                    <p:set>
                                      <p:cBhvr>
                                        <p:cTn id="123" dur="1" fill="hold">
                                          <p:stCondLst>
                                            <p:cond delay="0"/>
                                          </p:stCondLst>
                                        </p:cTn>
                                        <p:tgtEl>
                                          <p:spTgt spid="12"/>
                                        </p:tgtEl>
                                        <p:attrNameLst>
                                          <p:attrName>style.visibility</p:attrName>
                                        </p:attrNameLst>
                                      </p:cBhvr>
                                      <p:to>
                                        <p:strVal val="visible"/>
                                      </p:to>
                                    </p:set>
                                    <p:animEffect transition="in" filter="fade">
                                      <p:cBhvr>
                                        <p:cTn id="124" dur="1000"/>
                                        <p:tgtEl>
                                          <p:spTgt spid="12"/>
                                        </p:tgtEl>
                                      </p:cBhvr>
                                    </p:animEffect>
                                    <p:anim calcmode="lin" valueType="num">
                                      <p:cBhvr>
                                        <p:cTn id="125" dur="1000" fill="hold"/>
                                        <p:tgtEl>
                                          <p:spTgt spid="12"/>
                                        </p:tgtEl>
                                        <p:attrNameLst>
                                          <p:attrName>ppt_x</p:attrName>
                                        </p:attrNameLst>
                                      </p:cBhvr>
                                      <p:tavLst>
                                        <p:tav tm="0">
                                          <p:val>
                                            <p:strVal val="#ppt_x"/>
                                          </p:val>
                                        </p:tav>
                                        <p:tav tm="100000">
                                          <p:val>
                                            <p:strVal val="#ppt_x"/>
                                          </p:val>
                                        </p:tav>
                                      </p:tavLst>
                                    </p:anim>
                                    <p:anim calcmode="lin" valueType="num">
                                      <p:cBhvr>
                                        <p:cTn id="126" dur="1000" fill="hold"/>
                                        <p:tgtEl>
                                          <p:spTgt spid="12"/>
                                        </p:tgtEl>
                                        <p:attrNameLst>
                                          <p:attrName>ppt_y</p:attrName>
                                        </p:attrNameLst>
                                      </p:cBhvr>
                                      <p:tavLst>
                                        <p:tav tm="0">
                                          <p:val>
                                            <p:strVal val="#ppt_y+.1"/>
                                          </p:val>
                                        </p:tav>
                                        <p:tav tm="100000">
                                          <p:val>
                                            <p:strVal val="#ppt_y"/>
                                          </p:val>
                                        </p:tav>
                                      </p:tavLst>
                                    </p:anim>
                                  </p:childTnLst>
                                </p:cTn>
                              </p:par>
                            </p:childTnLst>
                          </p:cTn>
                        </p:par>
                        <p:par>
                          <p:cTn id="127" fill="hold">
                            <p:stCondLst>
                              <p:cond delay="1000"/>
                            </p:stCondLst>
                            <p:childTnLst>
                              <p:par>
                                <p:cTn id="128" presetID="42" presetClass="entr" presetSubtype="0" fill="hold" nodeType="afterEffect">
                                  <p:stCondLst>
                                    <p:cond delay="0"/>
                                  </p:stCondLst>
                                  <p:childTnLst>
                                    <p:set>
                                      <p:cBhvr>
                                        <p:cTn id="129" dur="1" fill="hold">
                                          <p:stCondLst>
                                            <p:cond delay="0"/>
                                          </p:stCondLst>
                                        </p:cTn>
                                        <p:tgtEl>
                                          <p:spTgt spid="50"/>
                                        </p:tgtEl>
                                        <p:attrNameLst>
                                          <p:attrName>style.visibility</p:attrName>
                                        </p:attrNameLst>
                                      </p:cBhvr>
                                      <p:to>
                                        <p:strVal val="visible"/>
                                      </p:to>
                                    </p:set>
                                    <p:animEffect transition="in" filter="fade">
                                      <p:cBhvr>
                                        <p:cTn id="130" dur="1000"/>
                                        <p:tgtEl>
                                          <p:spTgt spid="50"/>
                                        </p:tgtEl>
                                      </p:cBhvr>
                                    </p:animEffect>
                                    <p:anim calcmode="lin" valueType="num">
                                      <p:cBhvr>
                                        <p:cTn id="131" dur="1000" fill="hold"/>
                                        <p:tgtEl>
                                          <p:spTgt spid="50"/>
                                        </p:tgtEl>
                                        <p:attrNameLst>
                                          <p:attrName>ppt_x</p:attrName>
                                        </p:attrNameLst>
                                      </p:cBhvr>
                                      <p:tavLst>
                                        <p:tav tm="0">
                                          <p:val>
                                            <p:strVal val="#ppt_x"/>
                                          </p:val>
                                        </p:tav>
                                        <p:tav tm="100000">
                                          <p:val>
                                            <p:strVal val="#ppt_x"/>
                                          </p:val>
                                        </p:tav>
                                      </p:tavLst>
                                    </p:anim>
                                    <p:anim calcmode="lin" valueType="num">
                                      <p:cBhvr>
                                        <p:cTn id="132" dur="1000" fill="hold"/>
                                        <p:tgtEl>
                                          <p:spTgt spid="50"/>
                                        </p:tgtEl>
                                        <p:attrNameLst>
                                          <p:attrName>ppt_y</p:attrName>
                                        </p:attrNameLst>
                                      </p:cBhvr>
                                      <p:tavLst>
                                        <p:tav tm="0">
                                          <p:val>
                                            <p:strVal val="#ppt_y+.1"/>
                                          </p:val>
                                        </p:tav>
                                        <p:tav tm="100000">
                                          <p:val>
                                            <p:strVal val="#ppt_y"/>
                                          </p:val>
                                        </p:tav>
                                      </p:tavLst>
                                    </p:anim>
                                  </p:childTnLst>
                                </p:cTn>
                              </p:par>
                              <p:par>
                                <p:cTn id="133" presetID="42" presetClass="entr" presetSubtype="0" fill="hold" grpId="0" nodeType="withEffect">
                                  <p:stCondLst>
                                    <p:cond delay="0"/>
                                  </p:stCondLst>
                                  <p:childTnLst>
                                    <p:set>
                                      <p:cBhvr>
                                        <p:cTn id="134" dur="1" fill="hold">
                                          <p:stCondLst>
                                            <p:cond delay="0"/>
                                          </p:stCondLst>
                                        </p:cTn>
                                        <p:tgtEl>
                                          <p:spTgt spid="18"/>
                                        </p:tgtEl>
                                        <p:attrNameLst>
                                          <p:attrName>style.visibility</p:attrName>
                                        </p:attrNameLst>
                                      </p:cBhvr>
                                      <p:to>
                                        <p:strVal val="visible"/>
                                      </p:to>
                                    </p:set>
                                    <p:animEffect transition="in" filter="fade">
                                      <p:cBhvr>
                                        <p:cTn id="135" dur="1000"/>
                                        <p:tgtEl>
                                          <p:spTgt spid="18"/>
                                        </p:tgtEl>
                                      </p:cBhvr>
                                    </p:animEffect>
                                    <p:anim calcmode="lin" valueType="num">
                                      <p:cBhvr>
                                        <p:cTn id="136" dur="1000" fill="hold"/>
                                        <p:tgtEl>
                                          <p:spTgt spid="18"/>
                                        </p:tgtEl>
                                        <p:attrNameLst>
                                          <p:attrName>ppt_x</p:attrName>
                                        </p:attrNameLst>
                                      </p:cBhvr>
                                      <p:tavLst>
                                        <p:tav tm="0">
                                          <p:val>
                                            <p:strVal val="#ppt_x"/>
                                          </p:val>
                                        </p:tav>
                                        <p:tav tm="100000">
                                          <p:val>
                                            <p:strVal val="#ppt_x"/>
                                          </p:val>
                                        </p:tav>
                                      </p:tavLst>
                                    </p:anim>
                                    <p:anim calcmode="lin" valueType="num">
                                      <p:cBhvr>
                                        <p:cTn id="137"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10" grpId="0" animBg="1"/>
      <p:bldP spid="11" grpId="0" animBg="1"/>
      <p:bldP spid="12" grpId="0" animBg="1"/>
      <p:bldP spid="13" grpId="0" animBg="1"/>
      <p:bldP spid="14" grpId="0" animBg="1"/>
      <p:bldP spid="15" grpId="0" animBg="1"/>
      <p:bldP spid="16" grpId="0" animBg="1"/>
      <p:bldP spid="17" grpId="0" animBg="1"/>
      <p:bldP spid="18"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6" name="Table 35">
            <a:extLst>
              <a:ext uri="{FF2B5EF4-FFF2-40B4-BE49-F238E27FC236}">
                <a16:creationId xmlns:a16="http://schemas.microsoft.com/office/drawing/2014/main" id="{0D5D248B-B903-4187-88BB-43815C4F382B}"/>
              </a:ext>
            </a:extLst>
          </p:cNvPr>
          <p:cNvGraphicFramePr>
            <a:graphicFrameLocks noGrp="1"/>
          </p:cNvGraphicFramePr>
          <p:nvPr>
            <p:extLst>
              <p:ext uri="{D42A27DB-BD31-4B8C-83A1-F6EECF244321}">
                <p14:modId xmlns:p14="http://schemas.microsoft.com/office/powerpoint/2010/main" val="3196067491"/>
              </p:ext>
            </p:extLst>
          </p:nvPr>
        </p:nvGraphicFramePr>
        <p:xfrm>
          <a:off x="171467" y="3115304"/>
          <a:ext cx="11770396" cy="3647340"/>
        </p:xfrm>
        <a:graphic>
          <a:graphicData uri="http://schemas.openxmlformats.org/drawingml/2006/table">
            <a:tbl>
              <a:tblPr firstRow="1" bandRow="1">
                <a:tableStyleId>{5C22544A-7EE6-4342-B048-85BDC9FD1C3A}</a:tableStyleId>
              </a:tblPr>
              <a:tblGrid>
                <a:gridCol w="1077894">
                  <a:extLst>
                    <a:ext uri="{9D8B030D-6E8A-4147-A177-3AD203B41FA5}">
                      <a16:colId xmlns:a16="http://schemas.microsoft.com/office/drawing/2014/main" val="20000"/>
                    </a:ext>
                  </a:extLst>
                </a:gridCol>
                <a:gridCol w="771517">
                  <a:extLst>
                    <a:ext uri="{9D8B030D-6E8A-4147-A177-3AD203B41FA5}">
                      <a16:colId xmlns:a16="http://schemas.microsoft.com/office/drawing/2014/main" val="20001"/>
                    </a:ext>
                  </a:extLst>
                </a:gridCol>
                <a:gridCol w="794506">
                  <a:extLst>
                    <a:ext uri="{9D8B030D-6E8A-4147-A177-3AD203B41FA5}">
                      <a16:colId xmlns:a16="http://schemas.microsoft.com/office/drawing/2014/main" val="20002"/>
                    </a:ext>
                  </a:extLst>
                </a:gridCol>
                <a:gridCol w="705198">
                  <a:extLst>
                    <a:ext uri="{9D8B030D-6E8A-4147-A177-3AD203B41FA5}">
                      <a16:colId xmlns:a16="http://schemas.microsoft.com/office/drawing/2014/main" val="20003"/>
                    </a:ext>
                  </a:extLst>
                </a:gridCol>
                <a:gridCol w="818338">
                  <a:extLst>
                    <a:ext uri="{9D8B030D-6E8A-4147-A177-3AD203B41FA5}">
                      <a16:colId xmlns:a16="http://schemas.microsoft.com/office/drawing/2014/main" val="20004"/>
                    </a:ext>
                  </a:extLst>
                </a:gridCol>
                <a:gridCol w="529646">
                  <a:extLst>
                    <a:ext uri="{9D8B030D-6E8A-4147-A177-3AD203B41FA5}">
                      <a16:colId xmlns:a16="http://schemas.microsoft.com/office/drawing/2014/main" val="20005"/>
                    </a:ext>
                  </a:extLst>
                </a:gridCol>
                <a:gridCol w="759933">
                  <a:extLst>
                    <a:ext uri="{9D8B030D-6E8A-4147-A177-3AD203B41FA5}">
                      <a16:colId xmlns:a16="http://schemas.microsoft.com/office/drawing/2014/main" val="20006"/>
                    </a:ext>
                  </a:extLst>
                </a:gridCol>
                <a:gridCol w="893153">
                  <a:extLst>
                    <a:ext uri="{9D8B030D-6E8A-4147-A177-3AD203B41FA5}">
                      <a16:colId xmlns:a16="http://schemas.microsoft.com/office/drawing/2014/main" val="20007"/>
                    </a:ext>
                  </a:extLst>
                </a:gridCol>
                <a:gridCol w="1480654">
                  <a:extLst>
                    <a:ext uri="{9D8B030D-6E8A-4147-A177-3AD203B41FA5}">
                      <a16:colId xmlns:a16="http://schemas.microsoft.com/office/drawing/2014/main" val="20008"/>
                    </a:ext>
                  </a:extLst>
                </a:gridCol>
                <a:gridCol w="857671">
                  <a:extLst>
                    <a:ext uri="{9D8B030D-6E8A-4147-A177-3AD203B41FA5}">
                      <a16:colId xmlns:a16="http://schemas.microsoft.com/office/drawing/2014/main" val="20009"/>
                    </a:ext>
                  </a:extLst>
                </a:gridCol>
                <a:gridCol w="971127">
                  <a:extLst>
                    <a:ext uri="{9D8B030D-6E8A-4147-A177-3AD203B41FA5}">
                      <a16:colId xmlns:a16="http://schemas.microsoft.com/office/drawing/2014/main" val="20010"/>
                    </a:ext>
                  </a:extLst>
                </a:gridCol>
                <a:gridCol w="1296066">
                  <a:extLst>
                    <a:ext uri="{9D8B030D-6E8A-4147-A177-3AD203B41FA5}">
                      <a16:colId xmlns:a16="http://schemas.microsoft.com/office/drawing/2014/main" val="20011"/>
                    </a:ext>
                  </a:extLst>
                </a:gridCol>
                <a:gridCol w="814693">
                  <a:extLst>
                    <a:ext uri="{9D8B030D-6E8A-4147-A177-3AD203B41FA5}">
                      <a16:colId xmlns:a16="http://schemas.microsoft.com/office/drawing/2014/main" val="20012"/>
                    </a:ext>
                  </a:extLst>
                </a:gridCol>
              </a:tblGrid>
              <a:tr h="821045">
                <a:tc>
                  <a:txBody>
                    <a:bodyPr/>
                    <a:lstStyle>
                      <a:lvl1pPr marL="0" algn="l" defTabSz="1184575" rtl="0" eaLnBrk="1" latinLnBrk="0" hangingPunct="1">
                        <a:defRPr sz="2353" b="1" kern="1200">
                          <a:solidFill>
                            <a:schemeClr val="lt1"/>
                          </a:solidFill>
                          <a:latin typeface="Segoe UI"/>
                        </a:defRPr>
                      </a:lvl1pPr>
                      <a:lvl2pPr marL="592287" algn="l" defTabSz="1184575" rtl="0" eaLnBrk="1" latinLnBrk="0" hangingPunct="1">
                        <a:defRPr sz="2353" b="1" kern="1200">
                          <a:solidFill>
                            <a:schemeClr val="lt1"/>
                          </a:solidFill>
                          <a:latin typeface="Segoe UI"/>
                        </a:defRPr>
                      </a:lvl2pPr>
                      <a:lvl3pPr marL="1184575" algn="l" defTabSz="1184575" rtl="0" eaLnBrk="1" latinLnBrk="0" hangingPunct="1">
                        <a:defRPr sz="2353" b="1" kern="1200">
                          <a:solidFill>
                            <a:schemeClr val="lt1"/>
                          </a:solidFill>
                          <a:latin typeface="Segoe UI"/>
                        </a:defRPr>
                      </a:lvl3pPr>
                      <a:lvl4pPr marL="1776861" algn="l" defTabSz="1184575" rtl="0" eaLnBrk="1" latinLnBrk="0" hangingPunct="1">
                        <a:defRPr sz="2353" b="1" kern="1200">
                          <a:solidFill>
                            <a:schemeClr val="lt1"/>
                          </a:solidFill>
                          <a:latin typeface="Segoe UI"/>
                        </a:defRPr>
                      </a:lvl4pPr>
                      <a:lvl5pPr marL="2369149" algn="l" defTabSz="1184575" rtl="0" eaLnBrk="1" latinLnBrk="0" hangingPunct="1">
                        <a:defRPr sz="2353" b="1" kern="1200">
                          <a:solidFill>
                            <a:schemeClr val="lt1"/>
                          </a:solidFill>
                          <a:latin typeface="Segoe UI"/>
                        </a:defRPr>
                      </a:lvl5pPr>
                      <a:lvl6pPr marL="2961436" algn="l" defTabSz="1184575" rtl="0" eaLnBrk="1" latinLnBrk="0" hangingPunct="1">
                        <a:defRPr sz="2353" b="1" kern="1200">
                          <a:solidFill>
                            <a:schemeClr val="lt1"/>
                          </a:solidFill>
                          <a:latin typeface="Segoe UI"/>
                        </a:defRPr>
                      </a:lvl6pPr>
                      <a:lvl7pPr marL="3553724" algn="l" defTabSz="1184575" rtl="0" eaLnBrk="1" latinLnBrk="0" hangingPunct="1">
                        <a:defRPr sz="2353" b="1" kern="1200">
                          <a:solidFill>
                            <a:schemeClr val="lt1"/>
                          </a:solidFill>
                          <a:latin typeface="Segoe UI"/>
                        </a:defRPr>
                      </a:lvl7pPr>
                      <a:lvl8pPr marL="4146011" algn="l" defTabSz="1184575" rtl="0" eaLnBrk="1" latinLnBrk="0" hangingPunct="1">
                        <a:defRPr sz="2353" b="1" kern="1200">
                          <a:solidFill>
                            <a:schemeClr val="lt1"/>
                          </a:solidFill>
                          <a:latin typeface="Segoe UI"/>
                        </a:defRPr>
                      </a:lvl8pPr>
                      <a:lvl9pPr marL="4738298" algn="l" defTabSz="1184575" rtl="0" eaLnBrk="1" latinLnBrk="0" hangingPunct="1">
                        <a:defRPr sz="2353" b="1" kern="1200">
                          <a:solidFill>
                            <a:schemeClr val="lt1"/>
                          </a:solidFill>
                          <a:latin typeface="Segoe UI"/>
                        </a:defRPr>
                      </a:lvl9pPr>
                    </a:lstStyle>
                    <a:p>
                      <a:endParaRPr lang="en-US" sz="1100" dirty="0">
                        <a:latin typeface="+mj-lt"/>
                        <a:cs typeface="Segoe UI Light" panose="020B0502040204020203" pitchFamily="34" charset="0"/>
                      </a:endParaRPr>
                    </a:p>
                  </a:txBody>
                  <a:tcPr marL="89631" marR="89631" marT="44814" marB="44814"/>
                </a:tc>
                <a:tc>
                  <a:txBody>
                    <a:bodyPr/>
                    <a:lstStyle>
                      <a:lvl1pPr marL="0" algn="l" defTabSz="1184575" rtl="0" eaLnBrk="1" latinLnBrk="0" hangingPunct="1">
                        <a:defRPr sz="2353" b="1" kern="1200">
                          <a:solidFill>
                            <a:schemeClr val="lt1"/>
                          </a:solidFill>
                          <a:latin typeface="Segoe UI"/>
                        </a:defRPr>
                      </a:lvl1pPr>
                      <a:lvl2pPr marL="592287" algn="l" defTabSz="1184575" rtl="0" eaLnBrk="1" latinLnBrk="0" hangingPunct="1">
                        <a:defRPr sz="2353" b="1" kern="1200">
                          <a:solidFill>
                            <a:schemeClr val="lt1"/>
                          </a:solidFill>
                          <a:latin typeface="Segoe UI"/>
                        </a:defRPr>
                      </a:lvl2pPr>
                      <a:lvl3pPr marL="1184575" algn="l" defTabSz="1184575" rtl="0" eaLnBrk="1" latinLnBrk="0" hangingPunct="1">
                        <a:defRPr sz="2353" b="1" kern="1200">
                          <a:solidFill>
                            <a:schemeClr val="lt1"/>
                          </a:solidFill>
                          <a:latin typeface="Segoe UI"/>
                        </a:defRPr>
                      </a:lvl3pPr>
                      <a:lvl4pPr marL="1776861" algn="l" defTabSz="1184575" rtl="0" eaLnBrk="1" latinLnBrk="0" hangingPunct="1">
                        <a:defRPr sz="2353" b="1" kern="1200">
                          <a:solidFill>
                            <a:schemeClr val="lt1"/>
                          </a:solidFill>
                          <a:latin typeface="Segoe UI"/>
                        </a:defRPr>
                      </a:lvl4pPr>
                      <a:lvl5pPr marL="2369149" algn="l" defTabSz="1184575" rtl="0" eaLnBrk="1" latinLnBrk="0" hangingPunct="1">
                        <a:defRPr sz="2353" b="1" kern="1200">
                          <a:solidFill>
                            <a:schemeClr val="lt1"/>
                          </a:solidFill>
                          <a:latin typeface="Segoe UI"/>
                        </a:defRPr>
                      </a:lvl5pPr>
                      <a:lvl6pPr marL="2961436" algn="l" defTabSz="1184575" rtl="0" eaLnBrk="1" latinLnBrk="0" hangingPunct="1">
                        <a:defRPr sz="2353" b="1" kern="1200">
                          <a:solidFill>
                            <a:schemeClr val="lt1"/>
                          </a:solidFill>
                          <a:latin typeface="Segoe UI"/>
                        </a:defRPr>
                      </a:lvl6pPr>
                      <a:lvl7pPr marL="3553724" algn="l" defTabSz="1184575" rtl="0" eaLnBrk="1" latinLnBrk="0" hangingPunct="1">
                        <a:defRPr sz="2353" b="1" kern="1200">
                          <a:solidFill>
                            <a:schemeClr val="lt1"/>
                          </a:solidFill>
                          <a:latin typeface="Segoe UI"/>
                        </a:defRPr>
                      </a:lvl7pPr>
                      <a:lvl8pPr marL="4146011" algn="l" defTabSz="1184575" rtl="0" eaLnBrk="1" latinLnBrk="0" hangingPunct="1">
                        <a:defRPr sz="2353" b="1" kern="1200">
                          <a:solidFill>
                            <a:schemeClr val="lt1"/>
                          </a:solidFill>
                          <a:latin typeface="Segoe UI"/>
                        </a:defRPr>
                      </a:lvl8pPr>
                      <a:lvl9pPr marL="4738298" algn="l" defTabSz="1184575" rtl="0" eaLnBrk="1" latinLnBrk="0" hangingPunct="1">
                        <a:defRPr sz="2353" b="1" kern="1200">
                          <a:solidFill>
                            <a:schemeClr val="lt1"/>
                          </a:solidFill>
                          <a:latin typeface="Segoe UI"/>
                        </a:defRPr>
                      </a:lvl9pPr>
                    </a:lstStyle>
                    <a:p>
                      <a:r>
                        <a:rPr lang="en-US" sz="1100" dirty="0"/>
                        <a:t>SAPS needed</a:t>
                      </a:r>
                      <a:endParaRPr lang="en-US" sz="1100" dirty="0">
                        <a:latin typeface="+mj-lt"/>
                        <a:cs typeface="Segoe UI Light" panose="020B0502040204020203" pitchFamily="34" charset="0"/>
                      </a:endParaRPr>
                    </a:p>
                  </a:txBody>
                  <a:tcPr marL="89631" marR="89631" marT="44814" marB="44814"/>
                </a:tc>
                <a:tc>
                  <a:txBody>
                    <a:bodyPr/>
                    <a:lstStyle>
                      <a:lvl1pPr marL="0" algn="l" defTabSz="1184575" rtl="0" eaLnBrk="1" latinLnBrk="0" hangingPunct="1">
                        <a:defRPr sz="2353" b="1" kern="1200">
                          <a:solidFill>
                            <a:schemeClr val="lt1"/>
                          </a:solidFill>
                          <a:latin typeface="Segoe UI"/>
                        </a:defRPr>
                      </a:lvl1pPr>
                      <a:lvl2pPr marL="592287" algn="l" defTabSz="1184575" rtl="0" eaLnBrk="1" latinLnBrk="0" hangingPunct="1">
                        <a:defRPr sz="2353" b="1" kern="1200">
                          <a:solidFill>
                            <a:schemeClr val="lt1"/>
                          </a:solidFill>
                          <a:latin typeface="Segoe UI"/>
                        </a:defRPr>
                      </a:lvl2pPr>
                      <a:lvl3pPr marL="1184575" algn="l" defTabSz="1184575" rtl="0" eaLnBrk="1" latinLnBrk="0" hangingPunct="1">
                        <a:defRPr sz="2353" b="1" kern="1200">
                          <a:solidFill>
                            <a:schemeClr val="lt1"/>
                          </a:solidFill>
                          <a:latin typeface="Segoe UI"/>
                        </a:defRPr>
                      </a:lvl3pPr>
                      <a:lvl4pPr marL="1776861" algn="l" defTabSz="1184575" rtl="0" eaLnBrk="1" latinLnBrk="0" hangingPunct="1">
                        <a:defRPr sz="2353" b="1" kern="1200">
                          <a:solidFill>
                            <a:schemeClr val="lt1"/>
                          </a:solidFill>
                          <a:latin typeface="Segoe UI"/>
                        </a:defRPr>
                      </a:lvl4pPr>
                      <a:lvl5pPr marL="2369149" algn="l" defTabSz="1184575" rtl="0" eaLnBrk="1" latinLnBrk="0" hangingPunct="1">
                        <a:defRPr sz="2353" b="1" kern="1200">
                          <a:solidFill>
                            <a:schemeClr val="lt1"/>
                          </a:solidFill>
                          <a:latin typeface="Segoe UI"/>
                        </a:defRPr>
                      </a:lvl5pPr>
                      <a:lvl6pPr marL="2961436" algn="l" defTabSz="1184575" rtl="0" eaLnBrk="1" latinLnBrk="0" hangingPunct="1">
                        <a:defRPr sz="2353" b="1" kern="1200">
                          <a:solidFill>
                            <a:schemeClr val="lt1"/>
                          </a:solidFill>
                          <a:latin typeface="Segoe UI"/>
                        </a:defRPr>
                      </a:lvl6pPr>
                      <a:lvl7pPr marL="3553724" algn="l" defTabSz="1184575" rtl="0" eaLnBrk="1" latinLnBrk="0" hangingPunct="1">
                        <a:defRPr sz="2353" b="1" kern="1200">
                          <a:solidFill>
                            <a:schemeClr val="lt1"/>
                          </a:solidFill>
                          <a:latin typeface="Segoe UI"/>
                        </a:defRPr>
                      </a:lvl7pPr>
                      <a:lvl8pPr marL="4146011" algn="l" defTabSz="1184575" rtl="0" eaLnBrk="1" latinLnBrk="0" hangingPunct="1">
                        <a:defRPr sz="2353" b="1" kern="1200">
                          <a:solidFill>
                            <a:schemeClr val="lt1"/>
                          </a:solidFill>
                          <a:latin typeface="Segoe UI"/>
                        </a:defRPr>
                      </a:lvl8pPr>
                      <a:lvl9pPr marL="4738298" algn="l" defTabSz="1184575" rtl="0" eaLnBrk="1" latinLnBrk="0" hangingPunct="1">
                        <a:defRPr sz="2353" b="1" kern="1200">
                          <a:solidFill>
                            <a:schemeClr val="lt1"/>
                          </a:solidFill>
                          <a:latin typeface="Segoe UI"/>
                        </a:defRPr>
                      </a:lvl9pPr>
                    </a:lstStyle>
                    <a:p>
                      <a:r>
                        <a:rPr lang="en-US" sz="1100" dirty="0"/>
                        <a:t>IOPS needed</a:t>
                      </a:r>
                      <a:endParaRPr lang="en-US" sz="1100" dirty="0">
                        <a:latin typeface="+mj-lt"/>
                        <a:cs typeface="Segoe UI Light" panose="020B0502040204020203" pitchFamily="34" charset="0"/>
                      </a:endParaRPr>
                    </a:p>
                  </a:txBody>
                  <a:tcPr marL="89631" marR="89631" marT="44814" marB="44814"/>
                </a:tc>
                <a:tc>
                  <a:txBody>
                    <a:bodyPr/>
                    <a:lstStyle>
                      <a:lvl1pPr marL="0" algn="l" defTabSz="1184575" rtl="0" eaLnBrk="1" latinLnBrk="0" hangingPunct="1">
                        <a:defRPr sz="2353" b="1" kern="1200">
                          <a:solidFill>
                            <a:schemeClr val="lt1"/>
                          </a:solidFill>
                          <a:latin typeface="Segoe UI"/>
                        </a:defRPr>
                      </a:lvl1pPr>
                      <a:lvl2pPr marL="592287" algn="l" defTabSz="1184575" rtl="0" eaLnBrk="1" latinLnBrk="0" hangingPunct="1">
                        <a:defRPr sz="2353" b="1" kern="1200">
                          <a:solidFill>
                            <a:schemeClr val="lt1"/>
                          </a:solidFill>
                          <a:latin typeface="Segoe UI"/>
                        </a:defRPr>
                      </a:lvl2pPr>
                      <a:lvl3pPr marL="1184575" algn="l" defTabSz="1184575" rtl="0" eaLnBrk="1" latinLnBrk="0" hangingPunct="1">
                        <a:defRPr sz="2353" b="1" kern="1200">
                          <a:solidFill>
                            <a:schemeClr val="lt1"/>
                          </a:solidFill>
                          <a:latin typeface="Segoe UI"/>
                        </a:defRPr>
                      </a:lvl3pPr>
                      <a:lvl4pPr marL="1776861" algn="l" defTabSz="1184575" rtl="0" eaLnBrk="1" latinLnBrk="0" hangingPunct="1">
                        <a:defRPr sz="2353" b="1" kern="1200">
                          <a:solidFill>
                            <a:schemeClr val="lt1"/>
                          </a:solidFill>
                          <a:latin typeface="Segoe UI"/>
                        </a:defRPr>
                      </a:lvl4pPr>
                      <a:lvl5pPr marL="2369149" algn="l" defTabSz="1184575" rtl="0" eaLnBrk="1" latinLnBrk="0" hangingPunct="1">
                        <a:defRPr sz="2353" b="1" kern="1200">
                          <a:solidFill>
                            <a:schemeClr val="lt1"/>
                          </a:solidFill>
                          <a:latin typeface="Segoe UI"/>
                        </a:defRPr>
                      </a:lvl5pPr>
                      <a:lvl6pPr marL="2961436" algn="l" defTabSz="1184575" rtl="0" eaLnBrk="1" latinLnBrk="0" hangingPunct="1">
                        <a:defRPr sz="2353" b="1" kern="1200">
                          <a:solidFill>
                            <a:schemeClr val="lt1"/>
                          </a:solidFill>
                          <a:latin typeface="Segoe UI"/>
                        </a:defRPr>
                      </a:lvl6pPr>
                      <a:lvl7pPr marL="3553724" algn="l" defTabSz="1184575" rtl="0" eaLnBrk="1" latinLnBrk="0" hangingPunct="1">
                        <a:defRPr sz="2353" b="1" kern="1200">
                          <a:solidFill>
                            <a:schemeClr val="lt1"/>
                          </a:solidFill>
                          <a:latin typeface="Segoe UI"/>
                        </a:defRPr>
                      </a:lvl7pPr>
                      <a:lvl8pPr marL="4146011" algn="l" defTabSz="1184575" rtl="0" eaLnBrk="1" latinLnBrk="0" hangingPunct="1">
                        <a:defRPr sz="2353" b="1" kern="1200">
                          <a:solidFill>
                            <a:schemeClr val="lt1"/>
                          </a:solidFill>
                          <a:latin typeface="Segoe UI"/>
                        </a:defRPr>
                      </a:lvl8pPr>
                      <a:lvl9pPr marL="4738298" algn="l" defTabSz="1184575" rtl="0" eaLnBrk="1" latinLnBrk="0" hangingPunct="1">
                        <a:defRPr sz="2353" b="1" kern="1200">
                          <a:solidFill>
                            <a:schemeClr val="lt1"/>
                          </a:solidFill>
                          <a:latin typeface="Segoe UI"/>
                        </a:defRPr>
                      </a:lvl9pPr>
                    </a:lstStyle>
                    <a:p>
                      <a:r>
                        <a:rPr lang="en-US" sz="1100" dirty="0"/>
                        <a:t>Current DB</a:t>
                      </a:r>
                      <a:r>
                        <a:rPr lang="en-US" sz="1100" baseline="0" dirty="0"/>
                        <a:t> Volume</a:t>
                      </a:r>
                      <a:endParaRPr lang="en-US" sz="1100" dirty="0">
                        <a:latin typeface="+mj-lt"/>
                        <a:cs typeface="Segoe UI Light" panose="020B0502040204020203" pitchFamily="34" charset="0"/>
                      </a:endParaRPr>
                    </a:p>
                  </a:txBody>
                  <a:tcPr marL="89631" marR="89631" marT="44814" marB="44814"/>
                </a:tc>
                <a:tc>
                  <a:txBody>
                    <a:bodyPr/>
                    <a:lstStyle>
                      <a:lvl1pPr marL="0" algn="l" defTabSz="1184575" rtl="0" eaLnBrk="1" latinLnBrk="0" hangingPunct="1">
                        <a:defRPr sz="2353" b="1" kern="1200">
                          <a:solidFill>
                            <a:schemeClr val="lt1"/>
                          </a:solidFill>
                          <a:latin typeface="Segoe UI"/>
                        </a:defRPr>
                      </a:lvl1pPr>
                      <a:lvl2pPr marL="592287" algn="l" defTabSz="1184575" rtl="0" eaLnBrk="1" latinLnBrk="0" hangingPunct="1">
                        <a:defRPr sz="2353" b="1" kern="1200">
                          <a:solidFill>
                            <a:schemeClr val="lt1"/>
                          </a:solidFill>
                          <a:latin typeface="Segoe UI"/>
                        </a:defRPr>
                      </a:lvl2pPr>
                      <a:lvl3pPr marL="1184575" algn="l" defTabSz="1184575" rtl="0" eaLnBrk="1" latinLnBrk="0" hangingPunct="1">
                        <a:defRPr sz="2353" b="1" kern="1200">
                          <a:solidFill>
                            <a:schemeClr val="lt1"/>
                          </a:solidFill>
                          <a:latin typeface="Segoe UI"/>
                        </a:defRPr>
                      </a:lvl3pPr>
                      <a:lvl4pPr marL="1776861" algn="l" defTabSz="1184575" rtl="0" eaLnBrk="1" latinLnBrk="0" hangingPunct="1">
                        <a:defRPr sz="2353" b="1" kern="1200">
                          <a:solidFill>
                            <a:schemeClr val="lt1"/>
                          </a:solidFill>
                          <a:latin typeface="Segoe UI"/>
                        </a:defRPr>
                      </a:lvl4pPr>
                      <a:lvl5pPr marL="2369149" algn="l" defTabSz="1184575" rtl="0" eaLnBrk="1" latinLnBrk="0" hangingPunct="1">
                        <a:defRPr sz="2353" b="1" kern="1200">
                          <a:solidFill>
                            <a:schemeClr val="lt1"/>
                          </a:solidFill>
                          <a:latin typeface="Segoe UI"/>
                        </a:defRPr>
                      </a:lvl5pPr>
                      <a:lvl6pPr marL="2961436" algn="l" defTabSz="1184575" rtl="0" eaLnBrk="1" latinLnBrk="0" hangingPunct="1">
                        <a:defRPr sz="2353" b="1" kern="1200">
                          <a:solidFill>
                            <a:schemeClr val="lt1"/>
                          </a:solidFill>
                          <a:latin typeface="Segoe UI"/>
                        </a:defRPr>
                      </a:lvl6pPr>
                      <a:lvl7pPr marL="3553724" algn="l" defTabSz="1184575" rtl="0" eaLnBrk="1" latinLnBrk="0" hangingPunct="1">
                        <a:defRPr sz="2353" b="1" kern="1200">
                          <a:solidFill>
                            <a:schemeClr val="lt1"/>
                          </a:solidFill>
                          <a:latin typeface="Segoe UI"/>
                        </a:defRPr>
                      </a:lvl7pPr>
                      <a:lvl8pPr marL="4146011" algn="l" defTabSz="1184575" rtl="0" eaLnBrk="1" latinLnBrk="0" hangingPunct="1">
                        <a:defRPr sz="2353" b="1" kern="1200">
                          <a:solidFill>
                            <a:schemeClr val="lt1"/>
                          </a:solidFill>
                          <a:latin typeface="Segoe UI"/>
                        </a:defRPr>
                      </a:lvl8pPr>
                      <a:lvl9pPr marL="4738298" algn="l" defTabSz="1184575" rtl="0" eaLnBrk="1" latinLnBrk="0" hangingPunct="1">
                        <a:defRPr sz="2353" b="1" kern="1200">
                          <a:solidFill>
                            <a:schemeClr val="lt1"/>
                          </a:solidFill>
                          <a:latin typeface="Segoe UI"/>
                        </a:defRPr>
                      </a:lvl9pPr>
                    </a:lstStyle>
                    <a:p>
                      <a:r>
                        <a:rPr lang="en-US" sz="1100" dirty="0"/>
                        <a:t>Azure VM Type</a:t>
                      </a:r>
                      <a:r>
                        <a:rPr lang="en-US" sz="1100" baseline="0" dirty="0"/>
                        <a:t> </a:t>
                      </a:r>
                      <a:endParaRPr lang="en-US" sz="1100" dirty="0">
                        <a:latin typeface="+mj-lt"/>
                        <a:cs typeface="Segoe UI Light" panose="020B0502040204020203" pitchFamily="34" charset="0"/>
                      </a:endParaRPr>
                    </a:p>
                  </a:txBody>
                  <a:tcPr marL="45720" marR="45720" marT="44814" marB="44814"/>
                </a:tc>
                <a:tc>
                  <a:txBody>
                    <a:bodyPr/>
                    <a:lstStyle>
                      <a:lvl1pPr marL="0" algn="l" defTabSz="1184575" rtl="0" eaLnBrk="1" latinLnBrk="0" hangingPunct="1">
                        <a:defRPr sz="2353" b="1" kern="1200">
                          <a:solidFill>
                            <a:schemeClr val="lt1"/>
                          </a:solidFill>
                          <a:latin typeface="Segoe UI"/>
                        </a:defRPr>
                      </a:lvl1pPr>
                      <a:lvl2pPr marL="592287" algn="l" defTabSz="1184575" rtl="0" eaLnBrk="1" latinLnBrk="0" hangingPunct="1">
                        <a:defRPr sz="2353" b="1" kern="1200">
                          <a:solidFill>
                            <a:schemeClr val="lt1"/>
                          </a:solidFill>
                          <a:latin typeface="Segoe UI"/>
                        </a:defRPr>
                      </a:lvl2pPr>
                      <a:lvl3pPr marL="1184575" algn="l" defTabSz="1184575" rtl="0" eaLnBrk="1" latinLnBrk="0" hangingPunct="1">
                        <a:defRPr sz="2353" b="1" kern="1200">
                          <a:solidFill>
                            <a:schemeClr val="lt1"/>
                          </a:solidFill>
                          <a:latin typeface="Segoe UI"/>
                        </a:defRPr>
                      </a:lvl3pPr>
                      <a:lvl4pPr marL="1776861" algn="l" defTabSz="1184575" rtl="0" eaLnBrk="1" latinLnBrk="0" hangingPunct="1">
                        <a:defRPr sz="2353" b="1" kern="1200">
                          <a:solidFill>
                            <a:schemeClr val="lt1"/>
                          </a:solidFill>
                          <a:latin typeface="Segoe UI"/>
                        </a:defRPr>
                      </a:lvl4pPr>
                      <a:lvl5pPr marL="2369149" algn="l" defTabSz="1184575" rtl="0" eaLnBrk="1" latinLnBrk="0" hangingPunct="1">
                        <a:defRPr sz="2353" b="1" kern="1200">
                          <a:solidFill>
                            <a:schemeClr val="lt1"/>
                          </a:solidFill>
                          <a:latin typeface="Segoe UI"/>
                        </a:defRPr>
                      </a:lvl5pPr>
                      <a:lvl6pPr marL="2961436" algn="l" defTabSz="1184575" rtl="0" eaLnBrk="1" latinLnBrk="0" hangingPunct="1">
                        <a:defRPr sz="2353" b="1" kern="1200">
                          <a:solidFill>
                            <a:schemeClr val="lt1"/>
                          </a:solidFill>
                          <a:latin typeface="Segoe UI"/>
                        </a:defRPr>
                      </a:lvl6pPr>
                      <a:lvl7pPr marL="3553724" algn="l" defTabSz="1184575" rtl="0" eaLnBrk="1" latinLnBrk="0" hangingPunct="1">
                        <a:defRPr sz="2353" b="1" kern="1200">
                          <a:solidFill>
                            <a:schemeClr val="lt1"/>
                          </a:solidFill>
                          <a:latin typeface="Segoe UI"/>
                        </a:defRPr>
                      </a:lvl7pPr>
                      <a:lvl8pPr marL="4146011" algn="l" defTabSz="1184575" rtl="0" eaLnBrk="1" latinLnBrk="0" hangingPunct="1">
                        <a:defRPr sz="2353" b="1" kern="1200">
                          <a:solidFill>
                            <a:schemeClr val="lt1"/>
                          </a:solidFill>
                          <a:latin typeface="Segoe UI"/>
                        </a:defRPr>
                      </a:lvl8pPr>
                      <a:lvl9pPr marL="4738298" algn="l" defTabSz="1184575" rtl="0" eaLnBrk="1" latinLnBrk="0" hangingPunct="1">
                        <a:defRPr sz="2353" b="1" kern="1200">
                          <a:solidFill>
                            <a:schemeClr val="lt1"/>
                          </a:solidFill>
                          <a:latin typeface="Segoe UI"/>
                        </a:defRPr>
                      </a:lvl9pPr>
                    </a:lstStyle>
                    <a:p>
                      <a:r>
                        <a:rPr lang="en-US" sz="1100" dirty="0"/>
                        <a:t># of VMs</a:t>
                      </a:r>
                      <a:endParaRPr lang="en-US" sz="1100" dirty="0">
                        <a:latin typeface="+mj-lt"/>
                        <a:cs typeface="Segoe UI Light" panose="020B0502040204020203" pitchFamily="34" charset="0"/>
                      </a:endParaRPr>
                    </a:p>
                  </a:txBody>
                  <a:tcPr marL="89631" marR="89631" marT="44814" marB="44814"/>
                </a:tc>
                <a:tc>
                  <a:txBody>
                    <a:bodyPr/>
                    <a:lstStyle>
                      <a:lvl1pPr marL="0" algn="l" defTabSz="1184575" rtl="0" eaLnBrk="1" latinLnBrk="0" hangingPunct="1">
                        <a:defRPr sz="2353" b="1" kern="1200">
                          <a:solidFill>
                            <a:schemeClr val="lt1"/>
                          </a:solidFill>
                          <a:latin typeface="Segoe UI"/>
                        </a:defRPr>
                      </a:lvl1pPr>
                      <a:lvl2pPr marL="592287" algn="l" defTabSz="1184575" rtl="0" eaLnBrk="1" latinLnBrk="0" hangingPunct="1">
                        <a:defRPr sz="2353" b="1" kern="1200">
                          <a:solidFill>
                            <a:schemeClr val="lt1"/>
                          </a:solidFill>
                          <a:latin typeface="Segoe UI"/>
                        </a:defRPr>
                      </a:lvl2pPr>
                      <a:lvl3pPr marL="1184575" algn="l" defTabSz="1184575" rtl="0" eaLnBrk="1" latinLnBrk="0" hangingPunct="1">
                        <a:defRPr sz="2353" b="1" kern="1200">
                          <a:solidFill>
                            <a:schemeClr val="lt1"/>
                          </a:solidFill>
                          <a:latin typeface="Segoe UI"/>
                        </a:defRPr>
                      </a:lvl3pPr>
                      <a:lvl4pPr marL="1776861" algn="l" defTabSz="1184575" rtl="0" eaLnBrk="1" latinLnBrk="0" hangingPunct="1">
                        <a:defRPr sz="2353" b="1" kern="1200">
                          <a:solidFill>
                            <a:schemeClr val="lt1"/>
                          </a:solidFill>
                          <a:latin typeface="Segoe UI"/>
                        </a:defRPr>
                      </a:lvl4pPr>
                      <a:lvl5pPr marL="2369149" algn="l" defTabSz="1184575" rtl="0" eaLnBrk="1" latinLnBrk="0" hangingPunct="1">
                        <a:defRPr sz="2353" b="1" kern="1200">
                          <a:solidFill>
                            <a:schemeClr val="lt1"/>
                          </a:solidFill>
                          <a:latin typeface="Segoe UI"/>
                        </a:defRPr>
                      </a:lvl5pPr>
                      <a:lvl6pPr marL="2961436" algn="l" defTabSz="1184575" rtl="0" eaLnBrk="1" latinLnBrk="0" hangingPunct="1">
                        <a:defRPr sz="2353" b="1" kern="1200">
                          <a:solidFill>
                            <a:schemeClr val="lt1"/>
                          </a:solidFill>
                          <a:latin typeface="Segoe UI"/>
                        </a:defRPr>
                      </a:lvl6pPr>
                      <a:lvl7pPr marL="3553724" algn="l" defTabSz="1184575" rtl="0" eaLnBrk="1" latinLnBrk="0" hangingPunct="1">
                        <a:defRPr sz="2353" b="1" kern="1200">
                          <a:solidFill>
                            <a:schemeClr val="lt1"/>
                          </a:solidFill>
                          <a:latin typeface="Segoe UI"/>
                        </a:defRPr>
                      </a:lvl7pPr>
                      <a:lvl8pPr marL="4146011" algn="l" defTabSz="1184575" rtl="0" eaLnBrk="1" latinLnBrk="0" hangingPunct="1">
                        <a:defRPr sz="2353" b="1" kern="1200">
                          <a:solidFill>
                            <a:schemeClr val="lt1"/>
                          </a:solidFill>
                          <a:latin typeface="Segoe UI"/>
                        </a:defRPr>
                      </a:lvl8pPr>
                      <a:lvl9pPr marL="4738298" algn="l" defTabSz="1184575" rtl="0" eaLnBrk="1" latinLnBrk="0" hangingPunct="1">
                        <a:defRPr sz="2353" b="1" kern="1200">
                          <a:solidFill>
                            <a:schemeClr val="lt1"/>
                          </a:solidFill>
                          <a:latin typeface="Segoe UI"/>
                        </a:defRPr>
                      </a:lvl9pPr>
                    </a:lstStyle>
                    <a:p>
                      <a:r>
                        <a:rPr lang="en-US" sz="1100" dirty="0"/>
                        <a:t>All</a:t>
                      </a:r>
                      <a:r>
                        <a:rPr lang="en-US" sz="1100" baseline="0" dirty="0"/>
                        <a:t> Active ?</a:t>
                      </a:r>
                      <a:endParaRPr lang="en-US" sz="1100" dirty="0">
                        <a:latin typeface="+mj-lt"/>
                        <a:cs typeface="Segoe UI Light" panose="020B0502040204020203" pitchFamily="34" charset="0"/>
                      </a:endParaRPr>
                    </a:p>
                  </a:txBody>
                  <a:tcPr marL="89631" marR="89631" marT="44814" marB="44814"/>
                </a:tc>
                <a:tc>
                  <a:txBody>
                    <a:bodyPr/>
                    <a:lstStyle>
                      <a:lvl1pPr marL="0" algn="l" defTabSz="1184575" rtl="0" eaLnBrk="1" latinLnBrk="0" hangingPunct="1">
                        <a:defRPr sz="2353" b="1" kern="1200">
                          <a:solidFill>
                            <a:schemeClr val="lt1"/>
                          </a:solidFill>
                          <a:latin typeface="Segoe UI"/>
                        </a:defRPr>
                      </a:lvl1pPr>
                      <a:lvl2pPr marL="592287" algn="l" defTabSz="1184575" rtl="0" eaLnBrk="1" latinLnBrk="0" hangingPunct="1">
                        <a:defRPr sz="2353" b="1" kern="1200">
                          <a:solidFill>
                            <a:schemeClr val="lt1"/>
                          </a:solidFill>
                          <a:latin typeface="Segoe UI"/>
                        </a:defRPr>
                      </a:lvl2pPr>
                      <a:lvl3pPr marL="1184575" algn="l" defTabSz="1184575" rtl="0" eaLnBrk="1" latinLnBrk="0" hangingPunct="1">
                        <a:defRPr sz="2353" b="1" kern="1200">
                          <a:solidFill>
                            <a:schemeClr val="lt1"/>
                          </a:solidFill>
                          <a:latin typeface="Segoe UI"/>
                        </a:defRPr>
                      </a:lvl3pPr>
                      <a:lvl4pPr marL="1776861" algn="l" defTabSz="1184575" rtl="0" eaLnBrk="1" latinLnBrk="0" hangingPunct="1">
                        <a:defRPr sz="2353" b="1" kern="1200">
                          <a:solidFill>
                            <a:schemeClr val="lt1"/>
                          </a:solidFill>
                          <a:latin typeface="Segoe UI"/>
                        </a:defRPr>
                      </a:lvl4pPr>
                      <a:lvl5pPr marL="2369149" algn="l" defTabSz="1184575" rtl="0" eaLnBrk="1" latinLnBrk="0" hangingPunct="1">
                        <a:defRPr sz="2353" b="1" kern="1200">
                          <a:solidFill>
                            <a:schemeClr val="lt1"/>
                          </a:solidFill>
                          <a:latin typeface="Segoe UI"/>
                        </a:defRPr>
                      </a:lvl5pPr>
                      <a:lvl6pPr marL="2961436" algn="l" defTabSz="1184575" rtl="0" eaLnBrk="1" latinLnBrk="0" hangingPunct="1">
                        <a:defRPr sz="2353" b="1" kern="1200">
                          <a:solidFill>
                            <a:schemeClr val="lt1"/>
                          </a:solidFill>
                          <a:latin typeface="Segoe UI"/>
                        </a:defRPr>
                      </a:lvl6pPr>
                      <a:lvl7pPr marL="3553724" algn="l" defTabSz="1184575" rtl="0" eaLnBrk="1" latinLnBrk="0" hangingPunct="1">
                        <a:defRPr sz="2353" b="1" kern="1200">
                          <a:solidFill>
                            <a:schemeClr val="lt1"/>
                          </a:solidFill>
                          <a:latin typeface="Segoe UI"/>
                        </a:defRPr>
                      </a:lvl7pPr>
                      <a:lvl8pPr marL="4146011" algn="l" defTabSz="1184575" rtl="0" eaLnBrk="1" latinLnBrk="0" hangingPunct="1">
                        <a:defRPr sz="2353" b="1" kern="1200">
                          <a:solidFill>
                            <a:schemeClr val="lt1"/>
                          </a:solidFill>
                          <a:latin typeface="Segoe UI"/>
                        </a:defRPr>
                      </a:lvl8pPr>
                      <a:lvl9pPr marL="4738298" algn="l" defTabSz="1184575" rtl="0" eaLnBrk="1" latinLnBrk="0" hangingPunct="1">
                        <a:defRPr sz="2353" b="1" kern="1200">
                          <a:solidFill>
                            <a:schemeClr val="lt1"/>
                          </a:solidFill>
                          <a:latin typeface="Segoe UI"/>
                        </a:defRPr>
                      </a:lvl9pPr>
                    </a:lstStyle>
                    <a:p>
                      <a:r>
                        <a:rPr lang="en-US" sz="1100" dirty="0"/>
                        <a:t>SAPS provided</a:t>
                      </a:r>
                      <a:endParaRPr lang="en-US" sz="1100" dirty="0">
                        <a:latin typeface="+mj-lt"/>
                        <a:cs typeface="Segoe UI Light" panose="020B0502040204020203" pitchFamily="34" charset="0"/>
                      </a:endParaRPr>
                    </a:p>
                  </a:txBody>
                  <a:tcPr marL="89631" marR="89631" marT="44814" marB="44814"/>
                </a:tc>
                <a:tc>
                  <a:txBody>
                    <a:bodyPr/>
                    <a:lstStyle>
                      <a:lvl1pPr marL="0" algn="l" defTabSz="1184575" rtl="0" eaLnBrk="1" latinLnBrk="0" hangingPunct="1">
                        <a:defRPr sz="2353" b="1" kern="1200">
                          <a:solidFill>
                            <a:schemeClr val="lt1"/>
                          </a:solidFill>
                          <a:latin typeface="Segoe UI"/>
                        </a:defRPr>
                      </a:lvl1pPr>
                      <a:lvl2pPr marL="592287" algn="l" defTabSz="1184575" rtl="0" eaLnBrk="1" latinLnBrk="0" hangingPunct="1">
                        <a:defRPr sz="2353" b="1" kern="1200">
                          <a:solidFill>
                            <a:schemeClr val="lt1"/>
                          </a:solidFill>
                          <a:latin typeface="Segoe UI"/>
                        </a:defRPr>
                      </a:lvl2pPr>
                      <a:lvl3pPr marL="1184575" algn="l" defTabSz="1184575" rtl="0" eaLnBrk="1" latinLnBrk="0" hangingPunct="1">
                        <a:defRPr sz="2353" b="1" kern="1200">
                          <a:solidFill>
                            <a:schemeClr val="lt1"/>
                          </a:solidFill>
                          <a:latin typeface="Segoe UI"/>
                        </a:defRPr>
                      </a:lvl3pPr>
                      <a:lvl4pPr marL="1776861" algn="l" defTabSz="1184575" rtl="0" eaLnBrk="1" latinLnBrk="0" hangingPunct="1">
                        <a:defRPr sz="2353" b="1" kern="1200">
                          <a:solidFill>
                            <a:schemeClr val="lt1"/>
                          </a:solidFill>
                          <a:latin typeface="Segoe UI"/>
                        </a:defRPr>
                      </a:lvl4pPr>
                      <a:lvl5pPr marL="2369149" algn="l" defTabSz="1184575" rtl="0" eaLnBrk="1" latinLnBrk="0" hangingPunct="1">
                        <a:defRPr sz="2353" b="1" kern="1200">
                          <a:solidFill>
                            <a:schemeClr val="lt1"/>
                          </a:solidFill>
                          <a:latin typeface="Segoe UI"/>
                        </a:defRPr>
                      </a:lvl5pPr>
                      <a:lvl6pPr marL="2961436" algn="l" defTabSz="1184575" rtl="0" eaLnBrk="1" latinLnBrk="0" hangingPunct="1">
                        <a:defRPr sz="2353" b="1" kern="1200">
                          <a:solidFill>
                            <a:schemeClr val="lt1"/>
                          </a:solidFill>
                          <a:latin typeface="Segoe UI"/>
                        </a:defRPr>
                      </a:lvl6pPr>
                      <a:lvl7pPr marL="3553724" algn="l" defTabSz="1184575" rtl="0" eaLnBrk="1" latinLnBrk="0" hangingPunct="1">
                        <a:defRPr sz="2353" b="1" kern="1200">
                          <a:solidFill>
                            <a:schemeClr val="lt1"/>
                          </a:solidFill>
                          <a:latin typeface="Segoe UI"/>
                        </a:defRPr>
                      </a:lvl7pPr>
                      <a:lvl8pPr marL="4146011" algn="l" defTabSz="1184575" rtl="0" eaLnBrk="1" latinLnBrk="0" hangingPunct="1">
                        <a:defRPr sz="2353" b="1" kern="1200">
                          <a:solidFill>
                            <a:schemeClr val="lt1"/>
                          </a:solidFill>
                          <a:latin typeface="Segoe UI"/>
                        </a:defRPr>
                      </a:lvl8pPr>
                      <a:lvl9pPr marL="4738298" algn="l" defTabSz="1184575" rtl="0" eaLnBrk="1" latinLnBrk="0" hangingPunct="1">
                        <a:defRPr sz="2353" b="1" kern="1200">
                          <a:solidFill>
                            <a:schemeClr val="lt1"/>
                          </a:solidFill>
                          <a:latin typeface="Segoe UI"/>
                        </a:defRPr>
                      </a:lvl9pPr>
                    </a:lstStyle>
                    <a:p>
                      <a:r>
                        <a:rPr lang="en-US" sz="1100" dirty="0"/>
                        <a:t>Database Files </a:t>
                      </a:r>
                      <a:br>
                        <a:rPr lang="en-US" sz="1100" dirty="0"/>
                      </a:br>
                      <a:r>
                        <a:rPr lang="en-US" sz="1100" dirty="0"/>
                        <a:t>Premium Storage</a:t>
                      </a:r>
                      <a:br>
                        <a:rPr lang="en-US" sz="1100" dirty="0"/>
                      </a:br>
                      <a:r>
                        <a:rPr lang="en-US" sz="1100" dirty="0"/>
                        <a:t>SKU and number of disks</a:t>
                      </a:r>
                      <a:endParaRPr lang="en-US" sz="1100" dirty="0">
                        <a:latin typeface="+mj-lt"/>
                        <a:cs typeface="Segoe UI Light" panose="020B0502040204020203" pitchFamily="34" charset="0"/>
                      </a:endParaRPr>
                    </a:p>
                  </a:txBody>
                  <a:tcPr marL="91428" marR="91428" marT="45713" marB="45713"/>
                </a:tc>
                <a:tc>
                  <a:txBody>
                    <a:bodyPr/>
                    <a:lstStyle>
                      <a:lvl1pPr marL="0" algn="l" defTabSz="1184575" rtl="0" eaLnBrk="1" latinLnBrk="0" hangingPunct="1">
                        <a:defRPr sz="2353" b="1" kern="1200">
                          <a:solidFill>
                            <a:schemeClr val="lt1"/>
                          </a:solidFill>
                          <a:latin typeface="Segoe UI"/>
                        </a:defRPr>
                      </a:lvl1pPr>
                      <a:lvl2pPr marL="592287" algn="l" defTabSz="1184575" rtl="0" eaLnBrk="1" latinLnBrk="0" hangingPunct="1">
                        <a:defRPr sz="2353" b="1" kern="1200">
                          <a:solidFill>
                            <a:schemeClr val="lt1"/>
                          </a:solidFill>
                          <a:latin typeface="Segoe UI"/>
                        </a:defRPr>
                      </a:lvl2pPr>
                      <a:lvl3pPr marL="1184575" algn="l" defTabSz="1184575" rtl="0" eaLnBrk="1" latinLnBrk="0" hangingPunct="1">
                        <a:defRPr sz="2353" b="1" kern="1200">
                          <a:solidFill>
                            <a:schemeClr val="lt1"/>
                          </a:solidFill>
                          <a:latin typeface="Segoe UI"/>
                        </a:defRPr>
                      </a:lvl3pPr>
                      <a:lvl4pPr marL="1776861" algn="l" defTabSz="1184575" rtl="0" eaLnBrk="1" latinLnBrk="0" hangingPunct="1">
                        <a:defRPr sz="2353" b="1" kern="1200">
                          <a:solidFill>
                            <a:schemeClr val="lt1"/>
                          </a:solidFill>
                          <a:latin typeface="Segoe UI"/>
                        </a:defRPr>
                      </a:lvl4pPr>
                      <a:lvl5pPr marL="2369149" algn="l" defTabSz="1184575" rtl="0" eaLnBrk="1" latinLnBrk="0" hangingPunct="1">
                        <a:defRPr sz="2353" b="1" kern="1200">
                          <a:solidFill>
                            <a:schemeClr val="lt1"/>
                          </a:solidFill>
                          <a:latin typeface="Segoe UI"/>
                        </a:defRPr>
                      </a:lvl5pPr>
                      <a:lvl6pPr marL="2961436" algn="l" defTabSz="1184575" rtl="0" eaLnBrk="1" latinLnBrk="0" hangingPunct="1">
                        <a:defRPr sz="2353" b="1" kern="1200">
                          <a:solidFill>
                            <a:schemeClr val="lt1"/>
                          </a:solidFill>
                          <a:latin typeface="Segoe UI"/>
                        </a:defRPr>
                      </a:lvl6pPr>
                      <a:lvl7pPr marL="3553724" algn="l" defTabSz="1184575" rtl="0" eaLnBrk="1" latinLnBrk="0" hangingPunct="1">
                        <a:defRPr sz="2353" b="1" kern="1200">
                          <a:solidFill>
                            <a:schemeClr val="lt1"/>
                          </a:solidFill>
                          <a:latin typeface="Segoe UI"/>
                        </a:defRPr>
                      </a:lvl7pPr>
                      <a:lvl8pPr marL="4146011" algn="l" defTabSz="1184575" rtl="0" eaLnBrk="1" latinLnBrk="0" hangingPunct="1">
                        <a:defRPr sz="2353" b="1" kern="1200">
                          <a:solidFill>
                            <a:schemeClr val="lt1"/>
                          </a:solidFill>
                          <a:latin typeface="Segoe UI"/>
                        </a:defRPr>
                      </a:lvl8pPr>
                      <a:lvl9pPr marL="4738298" algn="l" defTabSz="1184575" rtl="0" eaLnBrk="1" latinLnBrk="0" hangingPunct="1">
                        <a:defRPr sz="2353" b="1" kern="1200">
                          <a:solidFill>
                            <a:schemeClr val="lt1"/>
                          </a:solidFill>
                          <a:latin typeface="Segoe UI"/>
                        </a:defRPr>
                      </a:lvl9pPr>
                    </a:lstStyle>
                    <a:p>
                      <a:r>
                        <a:rPr lang="en-US" sz="1100" dirty="0"/>
                        <a:t>IOPS for Database Files provided</a:t>
                      </a:r>
                      <a:endParaRPr lang="en-US" sz="1100" dirty="0">
                        <a:latin typeface="+mj-lt"/>
                        <a:cs typeface="Segoe UI Light" panose="020B0502040204020203" pitchFamily="34" charset="0"/>
                      </a:endParaRPr>
                    </a:p>
                  </a:txBody>
                  <a:tcPr marL="91428" marR="91428" marT="45713" marB="45713"/>
                </a:tc>
                <a:tc>
                  <a:txBody>
                    <a:bodyPr/>
                    <a:lstStyle>
                      <a:lvl1pPr marL="0" algn="l" defTabSz="1184575" rtl="0" eaLnBrk="1" latinLnBrk="0" hangingPunct="1">
                        <a:defRPr sz="2353" b="1" kern="1200">
                          <a:solidFill>
                            <a:schemeClr val="lt1"/>
                          </a:solidFill>
                          <a:latin typeface="Segoe UI"/>
                        </a:defRPr>
                      </a:lvl1pPr>
                      <a:lvl2pPr marL="592287" algn="l" defTabSz="1184575" rtl="0" eaLnBrk="1" latinLnBrk="0" hangingPunct="1">
                        <a:defRPr sz="2353" b="1" kern="1200">
                          <a:solidFill>
                            <a:schemeClr val="lt1"/>
                          </a:solidFill>
                          <a:latin typeface="Segoe UI"/>
                        </a:defRPr>
                      </a:lvl2pPr>
                      <a:lvl3pPr marL="1184575" algn="l" defTabSz="1184575" rtl="0" eaLnBrk="1" latinLnBrk="0" hangingPunct="1">
                        <a:defRPr sz="2353" b="1" kern="1200">
                          <a:solidFill>
                            <a:schemeClr val="lt1"/>
                          </a:solidFill>
                          <a:latin typeface="Segoe UI"/>
                        </a:defRPr>
                      </a:lvl3pPr>
                      <a:lvl4pPr marL="1776861" algn="l" defTabSz="1184575" rtl="0" eaLnBrk="1" latinLnBrk="0" hangingPunct="1">
                        <a:defRPr sz="2353" b="1" kern="1200">
                          <a:solidFill>
                            <a:schemeClr val="lt1"/>
                          </a:solidFill>
                          <a:latin typeface="Segoe UI"/>
                        </a:defRPr>
                      </a:lvl4pPr>
                      <a:lvl5pPr marL="2369149" algn="l" defTabSz="1184575" rtl="0" eaLnBrk="1" latinLnBrk="0" hangingPunct="1">
                        <a:defRPr sz="2353" b="1" kern="1200">
                          <a:solidFill>
                            <a:schemeClr val="lt1"/>
                          </a:solidFill>
                          <a:latin typeface="Segoe UI"/>
                        </a:defRPr>
                      </a:lvl5pPr>
                      <a:lvl6pPr marL="2961436" algn="l" defTabSz="1184575" rtl="0" eaLnBrk="1" latinLnBrk="0" hangingPunct="1">
                        <a:defRPr sz="2353" b="1" kern="1200">
                          <a:solidFill>
                            <a:schemeClr val="lt1"/>
                          </a:solidFill>
                          <a:latin typeface="Segoe UI"/>
                        </a:defRPr>
                      </a:lvl6pPr>
                      <a:lvl7pPr marL="3553724" algn="l" defTabSz="1184575" rtl="0" eaLnBrk="1" latinLnBrk="0" hangingPunct="1">
                        <a:defRPr sz="2353" b="1" kern="1200">
                          <a:solidFill>
                            <a:schemeClr val="lt1"/>
                          </a:solidFill>
                          <a:latin typeface="Segoe UI"/>
                        </a:defRPr>
                      </a:lvl7pPr>
                      <a:lvl8pPr marL="4146011" algn="l" defTabSz="1184575" rtl="0" eaLnBrk="1" latinLnBrk="0" hangingPunct="1">
                        <a:defRPr sz="2353" b="1" kern="1200">
                          <a:solidFill>
                            <a:schemeClr val="lt1"/>
                          </a:solidFill>
                          <a:latin typeface="Segoe UI"/>
                        </a:defRPr>
                      </a:lvl8pPr>
                      <a:lvl9pPr marL="4738298" algn="l" defTabSz="1184575" rtl="0" eaLnBrk="1" latinLnBrk="0" hangingPunct="1">
                        <a:defRPr sz="2353" b="1" kern="1200">
                          <a:solidFill>
                            <a:schemeClr val="lt1"/>
                          </a:solidFill>
                          <a:latin typeface="Segoe UI"/>
                        </a:defRPr>
                      </a:lvl9pPr>
                    </a:lstStyle>
                    <a:p>
                      <a:r>
                        <a:rPr lang="en-US" sz="1100" dirty="0"/>
                        <a:t>Storage size allocated for DB files</a:t>
                      </a:r>
                      <a:endParaRPr lang="en-US" sz="1100" dirty="0">
                        <a:latin typeface="+mj-lt"/>
                        <a:cs typeface="Segoe UI Light" panose="020B0502040204020203" pitchFamily="34" charset="0"/>
                      </a:endParaRPr>
                    </a:p>
                  </a:txBody>
                  <a:tcPr marL="91428" marR="91428" marT="45713" marB="45713"/>
                </a:tc>
                <a:tc>
                  <a:txBody>
                    <a:bodyPr/>
                    <a:lstStyle>
                      <a:lvl1pPr marL="0" algn="l" defTabSz="1184575" rtl="0" eaLnBrk="1" latinLnBrk="0" hangingPunct="1">
                        <a:defRPr sz="2353" b="1" kern="1200">
                          <a:solidFill>
                            <a:schemeClr val="lt1"/>
                          </a:solidFill>
                          <a:latin typeface="Segoe UI"/>
                        </a:defRPr>
                      </a:lvl1pPr>
                      <a:lvl2pPr marL="592287" algn="l" defTabSz="1184575" rtl="0" eaLnBrk="1" latinLnBrk="0" hangingPunct="1">
                        <a:defRPr sz="2353" b="1" kern="1200">
                          <a:solidFill>
                            <a:schemeClr val="lt1"/>
                          </a:solidFill>
                          <a:latin typeface="Segoe UI"/>
                        </a:defRPr>
                      </a:lvl2pPr>
                      <a:lvl3pPr marL="1184575" algn="l" defTabSz="1184575" rtl="0" eaLnBrk="1" latinLnBrk="0" hangingPunct="1">
                        <a:defRPr sz="2353" b="1" kern="1200">
                          <a:solidFill>
                            <a:schemeClr val="lt1"/>
                          </a:solidFill>
                          <a:latin typeface="Segoe UI"/>
                        </a:defRPr>
                      </a:lvl3pPr>
                      <a:lvl4pPr marL="1776861" algn="l" defTabSz="1184575" rtl="0" eaLnBrk="1" latinLnBrk="0" hangingPunct="1">
                        <a:defRPr sz="2353" b="1" kern="1200">
                          <a:solidFill>
                            <a:schemeClr val="lt1"/>
                          </a:solidFill>
                          <a:latin typeface="Segoe UI"/>
                        </a:defRPr>
                      </a:lvl4pPr>
                      <a:lvl5pPr marL="2369149" algn="l" defTabSz="1184575" rtl="0" eaLnBrk="1" latinLnBrk="0" hangingPunct="1">
                        <a:defRPr sz="2353" b="1" kern="1200">
                          <a:solidFill>
                            <a:schemeClr val="lt1"/>
                          </a:solidFill>
                          <a:latin typeface="Segoe UI"/>
                        </a:defRPr>
                      </a:lvl5pPr>
                      <a:lvl6pPr marL="2961436" algn="l" defTabSz="1184575" rtl="0" eaLnBrk="1" latinLnBrk="0" hangingPunct="1">
                        <a:defRPr sz="2353" b="1" kern="1200">
                          <a:solidFill>
                            <a:schemeClr val="lt1"/>
                          </a:solidFill>
                          <a:latin typeface="Segoe UI"/>
                        </a:defRPr>
                      </a:lvl6pPr>
                      <a:lvl7pPr marL="3553724" algn="l" defTabSz="1184575" rtl="0" eaLnBrk="1" latinLnBrk="0" hangingPunct="1">
                        <a:defRPr sz="2353" b="1" kern="1200">
                          <a:solidFill>
                            <a:schemeClr val="lt1"/>
                          </a:solidFill>
                          <a:latin typeface="Segoe UI"/>
                        </a:defRPr>
                      </a:lvl7pPr>
                      <a:lvl8pPr marL="4146011" algn="l" defTabSz="1184575" rtl="0" eaLnBrk="1" latinLnBrk="0" hangingPunct="1">
                        <a:defRPr sz="2353" b="1" kern="1200">
                          <a:solidFill>
                            <a:schemeClr val="lt1"/>
                          </a:solidFill>
                          <a:latin typeface="Segoe UI"/>
                        </a:defRPr>
                      </a:lvl8pPr>
                      <a:lvl9pPr marL="4738298" algn="l" defTabSz="1184575" rtl="0" eaLnBrk="1" latinLnBrk="0" hangingPunct="1">
                        <a:defRPr sz="2353" b="1" kern="1200">
                          <a:solidFill>
                            <a:schemeClr val="lt1"/>
                          </a:solidFill>
                          <a:latin typeface="Segoe UI"/>
                        </a:defRPr>
                      </a:lvl9pPr>
                    </a:lstStyle>
                    <a:p>
                      <a:r>
                        <a:rPr lang="en-US" sz="1100" dirty="0"/>
                        <a:t>Database Log </a:t>
                      </a:r>
                      <a:br>
                        <a:rPr lang="en-US" sz="1100" dirty="0"/>
                      </a:br>
                      <a:r>
                        <a:rPr lang="en-US" sz="1100" dirty="0"/>
                        <a:t>Premium Storage</a:t>
                      </a:r>
                      <a:br>
                        <a:rPr lang="en-US" sz="1100" dirty="0"/>
                      </a:br>
                      <a:r>
                        <a:rPr lang="en-US" sz="1100" dirty="0"/>
                        <a:t>SKU and number of disks</a:t>
                      </a:r>
                      <a:endParaRPr lang="en-US" sz="1100" dirty="0">
                        <a:latin typeface="+mj-lt"/>
                        <a:cs typeface="Segoe UI Light" panose="020B0502040204020203" pitchFamily="34" charset="0"/>
                      </a:endParaRPr>
                    </a:p>
                  </a:txBody>
                  <a:tcPr marL="91428" marR="91428" marT="45713" marB="45713"/>
                </a:tc>
                <a:tc>
                  <a:txBody>
                    <a:bodyPr/>
                    <a:lstStyle>
                      <a:lvl1pPr marL="0" algn="l" defTabSz="1184575" rtl="0" eaLnBrk="1" latinLnBrk="0" hangingPunct="1">
                        <a:defRPr sz="2353" b="1" kern="1200">
                          <a:solidFill>
                            <a:schemeClr val="lt1"/>
                          </a:solidFill>
                          <a:latin typeface="Segoe UI"/>
                        </a:defRPr>
                      </a:lvl1pPr>
                      <a:lvl2pPr marL="592287" algn="l" defTabSz="1184575" rtl="0" eaLnBrk="1" latinLnBrk="0" hangingPunct="1">
                        <a:defRPr sz="2353" b="1" kern="1200">
                          <a:solidFill>
                            <a:schemeClr val="lt1"/>
                          </a:solidFill>
                          <a:latin typeface="Segoe UI"/>
                        </a:defRPr>
                      </a:lvl2pPr>
                      <a:lvl3pPr marL="1184575" algn="l" defTabSz="1184575" rtl="0" eaLnBrk="1" latinLnBrk="0" hangingPunct="1">
                        <a:defRPr sz="2353" b="1" kern="1200">
                          <a:solidFill>
                            <a:schemeClr val="lt1"/>
                          </a:solidFill>
                          <a:latin typeface="Segoe UI"/>
                        </a:defRPr>
                      </a:lvl3pPr>
                      <a:lvl4pPr marL="1776861" algn="l" defTabSz="1184575" rtl="0" eaLnBrk="1" latinLnBrk="0" hangingPunct="1">
                        <a:defRPr sz="2353" b="1" kern="1200">
                          <a:solidFill>
                            <a:schemeClr val="lt1"/>
                          </a:solidFill>
                          <a:latin typeface="Segoe UI"/>
                        </a:defRPr>
                      </a:lvl4pPr>
                      <a:lvl5pPr marL="2369149" algn="l" defTabSz="1184575" rtl="0" eaLnBrk="1" latinLnBrk="0" hangingPunct="1">
                        <a:defRPr sz="2353" b="1" kern="1200">
                          <a:solidFill>
                            <a:schemeClr val="lt1"/>
                          </a:solidFill>
                          <a:latin typeface="Segoe UI"/>
                        </a:defRPr>
                      </a:lvl5pPr>
                      <a:lvl6pPr marL="2961436" algn="l" defTabSz="1184575" rtl="0" eaLnBrk="1" latinLnBrk="0" hangingPunct="1">
                        <a:defRPr sz="2353" b="1" kern="1200">
                          <a:solidFill>
                            <a:schemeClr val="lt1"/>
                          </a:solidFill>
                          <a:latin typeface="Segoe UI"/>
                        </a:defRPr>
                      </a:lvl6pPr>
                      <a:lvl7pPr marL="3553724" algn="l" defTabSz="1184575" rtl="0" eaLnBrk="1" latinLnBrk="0" hangingPunct="1">
                        <a:defRPr sz="2353" b="1" kern="1200">
                          <a:solidFill>
                            <a:schemeClr val="lt1"/>
                          </a:solidFill>
                          <a:latin typeface="Segoe UI"/>
                        </a:defRPr>
                      </a:lvl7pPr>
                      <a:lvl8pPr marL="4146011" algn="l" defTabSz="1184575" rtl="0" eaLnBrk="1" latinLnBrk="0" hangingPunct="1">
                        <a:defRPr sz="2353" b="1" kern="1200">
                          <a:solidFill>
                            <a:schemeClr val="lt1"/>
                          </a:solidFill>
                          <a:latin typeface="Segoe UI"/>
                        </a:defRPr>
                      </a:lvl8pPr>
                      <a:lvl9pPr marL="4738298" algn="l" defTabSz="1184575" rtl="0" eaLnBrk="1" latinLnBrk="0" hangingPunct="1">
                        <a:defRPr sz="2353" b="1" kern="1200">
                          <a:solidFill>
                            <a:schemeClr val="lt1"/>
                          </a:solidFill>
                          <a:latin typeface="Segoe UI"/>
                        </a:defRPr>
                      </a:lvl9pPr>
                    </a:lstStyle>
                    <a:p>
                      <a:r>
                        <a:rPr lang="en-US" sz="1100" dirty="0"/>
                        <a:t>Latency for Log</a:t>
                      </a:r>
                      <a:endParaRPr lang="en-US" sz="1100" dirty="0">
                        <a:latin typeface="+mj-lt"/>
                        <a:cs typeface="Segoe UI Light" panose="020B0502040204020203" pitchFamily="34" charset="0"/>
                      </a:endParaRPr>
                    </a:p>
                  </a:txBody>
                  <a:tcPr marL="89631" marR="89631" marT="44814" marB="44814"/>
                </a:tc>
                <a:extLst>
                  <a:ext uri="{0D108BD9-81ED-4DB2-BD59-A6C34878D82A}">
                    <a16:rowId xmlns:a16="http://schemas.microsoft.com/office/drawing/2014/main" val="10000"/>
                  </a:ext>
                </a:extLst>
              </a:tr>
              <a:tr h="577240">
                <a:tc>
                  <a:txBody>
                    <a:bodyPr/>
                    <a:lstStyle/>
                    <a:p>
                      <a:r>
                        <a:rPr lang="en-US" sz="1400" kern="1200" dirty="0">
                          <a:effectLst/>
                        </a:rPr>
                        <a:t>SOFS</a:t>
                      </a:r>
                      <a:endParaRPr lang="en-US" sz="1400" kern="1200" dirty="0">
                        <a:solidFill>
                          <a:schemeClr val="dk1"/>
                        </a:solidFill>
                        <a:effectLst/>
                        <a:latin typeface="+mj-lt"/>
                        <a:ea typeface="+mn-ea"/>
                        <a:cs typeface="+mn-cs"/>
                      </a:endParaRPr>
                    </a:p>
                  </a:txBody>
                  <a:tcPr marL="89631" marR="89631" marT="44814" marB="44814"/>
                </a:tc>
                <a:tc>
                  <a:txBody>
                    <a:bodyPr/>
                    <a:lstStyle/>
                    <a:p>
                      <a:r>
                        <a:rPr lang="en-US" sz="1400" kern="1200" dirty="0">
                          <a:effectLst/>
                        </a:rPr>
                        <a:t>-</a:t>
                      </a:r>
                      <a:endParaRPr lang="en-US" sz="1400" kern="1200" dirty="0">
                        <a:solidFill>
                          <a:schemeClr val="dk1"/>
                        </a:solidFill>
                        <a:effectLst/>
                        <a:latin typeface="+mj-lt"/>
                        <a:ea typeface="+mn-ea"/>
                        <a:cs typeface="+mn-cs"/>
                      </a:endParaRPr>
                    </a:p>
                  </a:txBody>
                  <a:tcPr marL="89631" marR="89631" marT="44814" marB="44814"/>
                </a:tc>
                <a:tc>
                  <a:txBody>
                    <a:bodyPr/>
                    <a:lstStyle/>
                    <a:p>
                      <a:r>
                        <a:rPr lang="en-US" sz="1400" kern="1200" dirty="0">
                          <a:effectLst/>
                        </a:rPr>
                        <a:t>-</a:t>
                      </a:r>
                      <a:endParaRPr lang="en-US" sz="1400" kern="1200" dirty="0">
                        <a:solidFill>
                          <a:schemeClr val="dk1"/>
                        </a:solidFill>
                        <a:effectLst/>
                        <a:latin typeface="+mj-lt"/>
                        <a:ea typeface="+mn-ea"/>
                        <a:cs typeface="+mn-cs"/>
                      </a:endParaRPr>
                    </a:p>
                  </a:txBody>
                  <a:tcPr marL="89631" marR="89631" marT="44814" marB="44814"/>
                </a:tc>
                <a:tc>
                  <a:txBody>
                    <a:bodyPr/>
                    <a:lstStyle/>
                    <a:p>
                      <a:r>
                        <a:rPr lang="en-US" sz="1400" kern="1200" dirty="0">
                          <a:effectLst/>
                        </a:rPr>
                        <a:t>-</a:t>
                      </a:r>
                      <a:endParaRPr lang="en-US" sz="1400" kern="1200" dirty="0">
                        <a:solidFill>
                          <a:schemeClr val="dk1"/>
                        </a:solidFill>
                        <a:effectLst/>
                        <a:latin typeface="+mj-lt"/>
                        <a:ea typeface="+mn-ea"/>
                        <a:cs typeface="+mn-cs"/>
                      </a:endParaRPr>
                    </a:p>
                  </a:txBody>
                  <a:tcPr marL="89631" marR="89631" marT="44814" marB="44814"/>
                </a:tc>
                <a:tc>
                  <a:txBody>
                    <a:bodyPr/>
                    <a:lstStyle/>
                    <a:p>
                      <a:r>
                        <a:rPr lang="en-US" sz="1400" kern="1200" dirty="0">
                          <a:effectLst/>
                        </a:rPr>
                        <a:t>D2s_v3</a:t>
                      </a:r>
                      <a:endParaRPr lang="en-US" sz="1400" kern="1200" dirty="0">
                        <a:solidFill>
                          <a:schemeClr val="dk1"/>
                        </a:solidFill>
                        <a:effectLst/>
                        <a:latin typeface="+mj-lt"/>
                        <a:ea typeface="+mn-ea"/>
                        <a:cs typeface="+mn-cs"/>
                      </a:endParaRPr>
                    </a:p>
                  </a:txBody>
                  <a:tcPr marL="45720" marR="45720" marT="44814" marB="44814"/>
                </a:tc>
                <a:tc>
                  <a:txBody>
                    <a:bodyPr/>
                    <a:lstStyle/>
                    <a:p>
                      <a:r>
                        <a:rPr lang="en-US" sz="1400" kern="1200" dirty="0">
                          <a:effectLst/>
                        </a:rPr>
                        <a:t>2</a:t>
                      </a:r>
                      <a:endParaRPr lang="en-US" sz="1400" kern="1200" dirty="0">
                        <a:solidFill>
                          <a:schemeClr val="dk1"/>
                        </a:solidFill>
                        <a:effectLst/>
                        <a:latin typeface="+mj-lt"/>
                        <a:ea typeface="+mn-ea"/>
                        <a:cs typeface="+mn-cs"/>
                      </a:endParaRPr>
                    </a:p>
                  </a:txBody>
                  <a:tcPr marL="89631" marR="89631" marT="44814" marB="44814"/>
                </a:tc>
                <a:tc>
                  <a:txBody>
                    <a:bodyPr/>
                    <a:lstStyle/>
                    <a:p>
                      <a:r>
                        <a:rPr lang="en-US" sz="1400" kern="1200" dirty="0">
                          <a:effectLst/>
                        </a:rPr>
                        <a:t>Active/</a:t>
                      </a:r>
                      <a:br>
                        <a:rPr lang="en-US" sz="1400" kern="1200" dirty="0">
                          <a:effectLst/>
                        </a:rPr>
                      </a:br>
                      <a:r>
                        <a:rPr lang="en-US" sz="1400" kern="1200" dirty="0">
                          <a:effectLst/>
                        </a:rPr>
                        <a:t>Passive</a:t>
                      </a:r>
                      <a:endParaRPr lang="en-US" sz="1400" kern="1200" dirty="0">
                        <a:solidFill>
                          <a:schemeClr val="dk1"/>
                        </a:solidFill>
                        <a:effectLst/>
                        <a:latin typeface="+mj-lt"/>
                        <a:ea typeface="+mn-ea"/>
                        <a:cs typeface="+mn-cs"/>
                      </a:endParaRPr>
                    </a:p>
                  </a:txBody>
                  <a:tcPr marL="89631" marR="89631" marT="44814" marB="44814"/>
                </a:tc>
                <a:tc>
                  <a:txBody>
                    <a:bodyPr/>
                    <a:lstStyle/>
                    <a:p>
                      <a:r>
                        <a:rPr lang="en-US" sz="1400" kern="1200" dirty="0">
                          <a:effectLst/>
                        </a:rPr>
                        <a:t>-</a:t>
                      </a:r>
                      <a:endParaRPr lang="en-US" sz="1400" kern="1200" dirty="0">
                        <a:solidFill>
                          <a:schemeClr val="dk1"/>
                        </a:solidFill>
                        <a:effectLst/>
                        <a:latin typeface="+mj-lt"/>
                        <a:ea typeface="+mn-ea"/>
                        <a:cs typeface="+mn-cs"/>
                      </a:endParaRPr>
                    </a:p>
                  </a:txBody>
                  <a:tcPr marL="89631" marR="89631" marT="44814" marB="44814"/>
                </a:tc>
                <a:tc>
                  <a:txBody>
                    <a:bodyPr/>
                    <a:lstStyle/>
                    <a:p>
                      <a:endParaRPr lang="en-US" sz="1400" kern="1200" dirty="0">
                        <a:solidFill>
                          <a:schemeClr val="dk1"/>
                        </a:solidFill>
                        <a:effectLst/>
                        <a:latin typeface="+mj-lt"/>
                        <a:ea typeface="+mn-ea"/>
                        <a:cs typeface="+mn-cs"/>
                      </a:endParaRPr>
                    </a:p>
                  </a:txBody>
                  <a:tcPr marL="89631" marR="89631" marT="44814" marB="44814"/>
                </a:tc>
                <a:tc>
                  <a:txBody>
                    <a:bodyPr/>
                    <a:lstStyle/>
                    <a:p>
                      <a:endParaRPr lang="en-US" sz="1400" kern="1200" dirty="0">
                        <a:solidFill>
                          <a:schemeClr val="dk1"/>
                        </a:solidFill>
                        <a:effectLst/>
                        <a:latin typeface="+mj-lt"/>
                        <a:ea typeface="+mn-ea"/>
                        <a:cs typeface="+mn-cs"/>
                      </a:endParaRPr>
                    </a:p>
                  </a:txBody>
                  <a:tcPr marL="89631" marR="89631" marT="44814" marB="44814"/>
                </a:tc>
                <a:tc>
                  <a:txBody>
                    <a:bodyPr/>
                    <a:lstStyle/>
                    <a:p>
                      <a:endParaRPr lang="en-US" sz="1400" kern="1200" dirty="0">
                        <a:solidFill>
                          <a:schemeClr val="dk1"/>
                        </a:solidFill>
                        <a:effectLst/>
                        <a:latin typeface="+mj-lt"/>
                        <a:ea typeface="+mn-ea"/>
                        <a:cs typeface="+mn-cs"/>
                      </a:endParaRPr>
                    </a:p>
                  </a:txBody>
                  <a:tcPr marL="89631" marR="89631" marT="44814" marB="44814"/>
                </a:tc>
                <a:tc>
                  <a:txBody>
                    <a:bodyPr/>
                    <a:lstStyle/>
                    <a:p>
                      <a:endParaRPr lang="en-US" sz="1400" kern="1200" dirty="0">
                        <a:solidFill>
                          <a:schemeClr val="dk1"/>
                        </a:solidFill>
                        <a:effectLst/>
                        <a:latin typeface="+mj-lt"/>
                        <a:ea typeface="+mn-ea"/>
                        <a:cs typeface="+mn-cs"/>
                      </a:endParaRPr>
                    </a:p>
                  </a:txBody>
                  <a:tcPr marL="89631" marR="89631" marT="44814" marB="44814"/>
                </a:tc>
                <a:tc>
                  <a:txBody>
                    <a:bodyPr/>
                    <a:lstStyle/>
                    <a:p>
                      <a:endParaRPr lang="en-US" sz="1400" kern="1200" dirty="0">
                        <a:solidFill>
                          <a:schemeClr val="dk1"/>
                        </a:solidFill>
                        <a:effectLst/>
                        <a:latin typeface="+mj-lt"/>
                        <a:ea typeface="+mn-ea"/>
                        <a:cs typeface="+mn-cs"/>
                      </a:endParaRPr>
                    </a:p>
                  </a:txBody>
                  <a:tcPr marL="89631" marR="89631" marT="44814" marB="44814"/>
                </a:tc>
                <a:extLst>
                  <a:ext uri="{0D108BD9-81ED-4DB2-BD59-A6C34878D82A}">
                    <a16:rowId xmlns:a16="http://schemas.microsoft.com/office/drawing/2014/main" val="4139034924"/>
                  </a:ext>
                </a:extLst>
              </a:tr>
              <a:tr h="577240">
                <a:tc>
                  <a:txBody>
                    <a:bodyPr/>
                    <a:lstStyle>
                      <a:lvl1pPr marL="0" algn="l" defTabSz="1184575" rtl="0" eaLnBrk="1" latinLnBrk="0" hangingPunct="1">
                        <a:defRPr sz="2353" kern="1200">
                          <a:solidFill>
                            <a:schemeClr val="dk1"/>
                          </a:solidFill>
                          <a:latin typeface="Segoe UI"/>
                        </a:defRPr>
                      </a:lvl1pPr>
                      <a:lvl2pPr marL="592287" algn="l" defTabSz="1184575" rtl="0" eaLnBrk="1" latinLnBrk="0" hangingPunct="1">
                        <a:defRPr sz="2353" kern="1200">
                          <a:solidFill>
                            <a:schemeClr val="dk1"/>
                          </a:solidFill>
                          <a:latin typeface="Segoe UI"/>
                        </a:defRPr>
                      </a:lvl2pPr>
                      <a:lvl3pPr marL="1184575" algn="l" defTabSz="1184575" rtl="0" eaLnBrk="1" latinLnBrk="0" hangingPunct="1">
                        <a:defRPr sz="2353" kern="1200">
                          <a:solidFill>
                            <a:schemeClr val="dk1"/>
                          </a:solidFill>
                          <a:latin typeface="Segoe UI"/>
                        </a:defRPr>
                      </a:lvl3pPr>
                      <a:lvl4pPr marL="1776861" algn="l" defTabSz="1184575" rtl="0" eaLnBrk="1" latinLnBrk="0" hangingPunct="1">
                        <a:defRPr sz="2353" kern="1200">
                          <a:solidFill>
                            <a:schemeClr val="dk1"/>
                          </a:solidFill>
                          <a:latin typeface="Segoe UI"/>
                        </a:defRPr>
                      </a:lvl4pPr>
                      <a:lvl5pPr marL="2369149" algn="l" defTabSz="1184575" rtl="0" eaLnBrk="1" latinLnBrk="0" hangingPunct="1">
                        <a:defRPr sz="2353" kern="1200">
                          <a:solidFill>
                            <a:schemeClr val="dk1"/>
                          </a:solidFill>
                          <a:latin typeface="Segoe UI"/>
                        </a:defRPr>
                      </a:lvl5pPr>
                      <a:lvl6pPr marL="2961436" algn="l" defTabSz="1184575" rtl="0" eaLnBrk="1" latinLnBrk="0" hangingPunct="1">
                        <a:defRPr sz="2353" kern="1200">
                          <a:solidFill>
                            <a:schemeClr val="dk1"/>
                          </a:solidFill>
                          <a:latin typeface="Segoe UI"/>
                        </a:defRPr>
                      </a:lvl6pPr>
                      <a:lvl7pPr marL="3553724" algn="l" defTabSz="1184575" rtl="0" eaLnBrk="1" latinLnBrk="0" hangingPunct="1">
                        <a:defRPr sz="2353" kern="1200">
                          <a:solidFill>
                            <a:schemeClr val="dk1"/>
                          </a:solidFill>
                          <a:latin typeface="Segoe UI"/>
                        </a:defRPr>
                      </a:lvl7pPr>
                      <a:lvl8pPr marL="4146011" algn="l" defTabSz="1184575" rtl="0" eaLnBrk="1" latinLnBrk="0" hangingPunct="1">
                        <a:defRPr sz="2353" kern="1200">
                          <a:solidFill>
                            <a:schemeClr val="dk1"/>
                          </a:solidFill>
                          <a:latin typeface="Segoe UI"/>
                        </a:defRPr>
                      </a:lvl8pPr>
                      <a:lvl9pPr marL="4738298" algn="l" defTabSz="1184575" rtl="0" eaLnBrk="1" latinLnBrk="0" hangingPunct="1">
                        <a:defRPr sz="2353" kern="1200">
                          <a:solidFill>
                            <a:schemeClr val="dk1"/>
                          </a:solidFill>
                          <a:latin typeface="Segoe UI"/>
                        </a:defRPr>
                      </a:lvl9pPr>
                    </a:lstStyle>
                    <a:p>
                      <a:r>
                        <a:rPr lang="en-US" sz="1400" kern="1200" dirty="0">
                          <a:effectLst/>
                        </a:rPr>
                        <a:t>ASCS (*)</a:t>
                      </a:r>
                      <a:endParaRPr lang="en-US" sz="1400" kern="1200" dirty="0">
                        <a:solidFill>
                          <a:schemeClr val="dk1"/>
                        </a:solidFill>
                        <a:effectLst/>
                        <a:latin typeface="+mj-lt"/>
                        <a:ea typeface="+mn-ea"/>
                        <a:cs typeface="+mn-cs"/>
                      </a:endParaRPr>
                    </a:p>
                  </a:txBody>
                  <a:tcPr marL="89631" marR="89631" marT="44814" marB="44814"/>
                </a:tc>
                <a:tc rowSpan="2">
                  <a:txBody>
                    <a:bodyPr/>
                    <a:lstStyle>
                      <a:lvl1pPr marL="0" algn="l" defTabSz="1184575" rtl="0" eaLnBrk="1" latinLnBrk="0" hangingPunct="1">
                        <a:defRPr sz="2353" kern="1200">
                          <a:solidFill>
                            <a:schemeClr val="dk1"/>
                          </a:solidFill>
                          <a:latin typeface="Segoe UI"/>
                        </a:defRPr>
                      </a:lvl1pPr>
                      <a:lvl2pPr marL="592287" algn="l" defTabSz="1184575" rtl="0" eaLnBrk="1" latinLnBrk="0" hangingPunct="1">
                        <a:defRPr sz="2353" kern="1200">
                          <a:solidFill>
                            <a:schemeClr val="dk1"/>
                          </a:solidFill>
                          <a:latin typeface="Segoe UI"/>
                        </a:defRPr>
                      </a:lvl2pPr>
                      <a:lvl3pPr marL="1184575" algn="l" defTabSz="1184575" rtl="0" eaLnBrk="1" latinLnBrk="0" hangingPunct="1">
                        <a:defRPr sz="2353" kern="1200">
                          <a:solidFill>
                            <a:schemeClr val="dk1"/>
                          </a:solidFill>
                          <a:latin typeface="Segoe UI"/>
                        </a:defRPr>
                      </a:lvl3pPr>
                      <a:lvl4pPr marL="1776861" algn="l" defTabSz="1184575" rtl="0" eaLnBrk="1" latinLnBrk="0" hangingPunct="1">
                        <a:defRPr sz="2353" kern="1200">
                          <a:solidFill>
                            <a:schemeClr val="dk1"/>
                          </a:solidFill>
                          <a:latin typeface="Segoe UI"/>
                        </a:defRPr>
                      </a:lvl4pPr>
                      <a:lvl5pPr marL="2369149" algn="l" defTabSz="1184575" rtl="0" eaLnBrk="1" latinLnBrk="0" hangingPunct="1">
                        <a:defRPr sz="2353" kern="1200">
                          <a:solidFill>
                            <a:schemeClr val="dk1"/>
                          </a:solidFill>
                          <a:latin typeface="Segoe UI"/>
                        </a:defRPr>
                      </a:lvl5pPr>
                      <a:lvl6pPr marL="2961436" algn="l" defTabSz="1184575" rtl="0" eaLnBrk="1" latinLnBrk="0" hangingPunct="1">
                        <a:defRPr sz="2353" kern="1200">
                          <a:solidFill>
                            <a:schemeClr val="dk1"/>
                          </a:solidFill>
                          <a:latin typeface="Segoe UI"/>
                        </a:defRPr>
                      </a:lvl6pPr>
                      <a:lvl7pPr marL="3553724" algn="l" defTabSz="1184575" rtl="0" eaLnBrk="1" latinLnBrk="0" hangingPunct="1">
                        <a:defRPr sz="2353" kern="1200">
                          <a:solidFill>
                            <a:schemeClr val="dk1"/>
                          </a:solidFill>
                          <a:latin typeface="Segoe UI"/>
                        </a:defRPr>
                      </a:lvl7pPr>
                      <a:lvl8pPr marL="4146011" algn="l" defTabSz="1184575" rtl="0" eaLnBrk="1" latinLnBrk="0" hangingPunct="1">
                        <a:defRPr sz="2353" kern="1200">
                          <a:solidFill>
                            <a:schemeClr val="dk1"/>
                          </a:solidFill>
                          <a:latin typeface="Segoe UI"/>
                        </a:defRPr>
                      </a:lvl8pPr>
                      <a:lvl9pPr marL="4738298" algn="l" defTabSz="1184575" rtl="0" eaLnBrk="1" latinLnBrk="0" hangingPunct="1">
                        <a:defRPr sz="2353" kern="1200">
                          <a:solidFill>
                            <a:schemeClr val="dk1"/>
                          </a:solidFill>
                          <a:latin typeface="Segoe UI"/>
                        </a:defRPr>
                      </a:lvl9pPr>
                    </a:lstStyle>
                    <a:p>
                      <a:r>
                        <a:rPr lang="en-US" sz="1400" kern="1200" dirty="0">
                          <a:effectLst/>
                        </a:rPr>
                        <a:t>30,000</a:t>
                      </a:r>
                      <a:endParaRPr lang="en-US" sz="1400" kern="1200" dirty="0">
                        <a:solidFill>
                          <a:schemeClr val="dk1"/>
                        </a:solidFill>
                        <a:effectLst/>
                        <a:latin typeface="+mj-lt"/>
                        <a:ea typeface="+mn-ea"/>
                        <a:cs typeface="+mn-cs"/>
                      </a:endParaRPr>
                    </a:p>
                  </a:txBody>
                  <a:tcPr marL="89631" marR="89631" marT="44814" marB="44814"/>
                </a:tc>
                <a:tc>
                  <a:txBody>
                    <a:bodyPr/>
                    <a:lstStyle>
                      <a:lvl1pPr marL="0" algn="l" defTabSz="1184575" rtl="0" eaLnBrk="1" latinLnBrk="0" hangingPunct="1">
                        <a:defRPr sz="2353" kern="1200">
                          <a:solidFill>
                            <a:schemeClr val="dk1"/>
                          </a:solidFill>
                          <a:latin typeface="Segoe UI"/>
                        </a:defRPr>
                      </a:lvl1pPr>
                      <a:lvl2pPr marL="592287" algn="l" defTabSz="1184575" rtl="0" eaLnBrk="1" latinLnBrk="0" hangingPunct="1">
                        <a:defRPr sz="2353" kern="1200">
                          <a:solidFill>
                            <a:schemeClr val="dk1"/>
                          </a:solidFill>
                          <a:latin typeface="Segoe UI"/>
                        </a:defRPr>
                      </a:lvl2pPr>
                      <a:lvl3pPr marL="1184575" algn="l" defTabSz="1184575" rtl="0" eaLnBrk="1" latinLnBrk="0" hangingPunct="1">
                        <a:defRPr sz="2353" kern="1200">
                          <a:solidFill>
                            <a:schemeClr val="dk1"/>
                          </a:solidFill>
                          <a:latin typeface="Segoe UI"/>
                        </a:defRPr>
                      </a:lvl3pPr>
                      <a:lvl4pPr marL="1776861" algn="l" defTabSz="1184575" rtl="0" eaLnBrk="1" latinLnBrk="0" hangingPunct="1">
                        <a:defRPr sz="2353" kern="1200">
                          <a:solidFill>
                            <a:schemeClr val="dk1"/>
                          </a:solidFill>
                          <a:latin typeface="Segoe UI"/>
                        </a:defRPr>
                      </a:lvl4pPr>
                      <a:lvl5pPr marL="2369149" algn="l" defTabSz="1184575" rtl="0" eaLnBrk="1" latinLnBrk="0" hangingPunct="1">
                        <a:defRPr sz="2353" kern="1200">
                          <a:solidFill>
                            <a:schemeClr val="dk1"/>
                          </a:solidFill>
                          <a:latin typeface="Segoe UI"/>
                        </a:defRPr>
                      </a:lvl5pPr>
                      <a:lvl6pPr marL="2961436" algn="l" defTabSz="1184575" rtl="0" eaLnBrk="1" latinLnBrk="0" hangingPunct="1">
                        <a:defRPr sz="2353" kern="1200">
                          <a:solidFill>
                            <a:schemeClr val="dk1"/>
                          </a:solidFill>
                          <a:latin typeface="Segoe UI"/>
                        </a:defRPr>
                      </a:lvl6pPr>
                      <a:lvl7pPr marL="3553724" algn="l" defTabSz="1184575" rtl="0" eaLnBrk="1" latinLnBrk="0" hangingPunct="1">
                        <a:defRPr sz="2353" kern="1200">
                          <a:solidFill>
                            <a:schemeClr val="dk1"/>
                          </a:solidFill>
                          <a:latin typeface="Segoe UI"/>
                        </a:defRPr>
                      </a:lvl7pPr>
                      <a:lvl8pPr marL="4146011" algn="l" defTabSz="1184575" rtl="0" eaLnBrk="1" latinLnBrk="0" hangingPunct="1">
                        <a:defRPr sz="2353" kern="1200">
                          <a:solidFill>
                            <a:schemeClr val="dk1"/>
                          </a:solidFill>
                          <a:latin typeface="Segoe UI"/>
                        </a:defRPr>
                      </a:lvl8pPr>
                      <a:lvl9pPr marL="4738298" algn="l" defTabSz="1184575" rtl="0" eaLnBrk="1" latinLnBrk="0" hangingPunct="1">
                        <a:defRPr sz="2353" kern="1200">
                          <a:solidFill>
                            <a:schemeClr val="dk1"/>
                          </a:solidFill>
                          <a:latin typeface="Segoe UI"/>
                        </a:defRPr>
                      </a:lvl9pPr>
                    </a:lstStyle>
                    <a:p>
                      <a:r>
                        <a:rPr lang="en-US" sz="1400" kern="1200" dirty="0">
                          <a:effectLst/>
                        </a:rPr>
                        <a:t>-</a:t>
                      </a:r>
                      <a:endParaRPr lang="en-US" sz="1400" kern="1200" dirty="0">
                        <a:solidFill>
                          <a:schemeClr val="dk1"/>
                        </a:solidFill>
                        <a:effectLst/>
                        <a:latin typeface="+mj-lt"/>
                        <a:ea typeface="+mn-ea"/>
                        <a:cs typeface="+mn-cs"/>
                      </a:endParaRPr>
                    </a:p>
                  </a:txBody>
                  <a:tcPr marL="89631" marR="89631" marT="44814" marB="44814"/>
                </a:tc>
                <a:tc>
                  <a:txBody>
                    <a:bodyPr/>
                    <a:lstStyle>
                      <a:lvl1pPr marL="0" algn="l" defTabSz="1184575" rtl="0" eaLnBrk="1" latinLnBrk="0" hangingPunct="1">
                        <a:defRPr sz="2353" kern="1200">
                          <a:solidFill>
                            <a:schemeClr val="dk1"/>
                          </a:solidFill>
                          <a:latin typeface="Segoe UI"/>
                        </a:defRPr>
                      </a:lvl1pPr>
                      <a:lvl2pPr marL="592287" algn="l" defTabSz="1184575" rtl="0" eaLnBrk="1" latinLnBrk="0" hangingPunct="1">
                        <a:defRPr sz="2353" kern="1200">
                          <a:solidFill>
                            <a:schemeClr val="dk1"/>
                          </a:solidFill>
                          <a:latin typeface="Segoe UI"/>
                        </a:defRPr>
                      </a:lvl2pPr>
                      <a:lvl3pPr marL="1184575" algn="l" defTabSz="1184575" rtl="0" eaLnBrk="1" latinLnBrk="0" hangingPunct="1">
                        <a:defRPr sz="2353" kern="1200">
                          <a:solidFill>
                            <a:schemeClr val="dk1"/>
                          </a:solidFill>
                          <a:latin typeface="Segoe UI"/>
                        </a:defRPr>
                      </a:lvl3pPr>
                      <a:lvl4pPr marL="1776861" algn="l" defTabSz="1184575" rtl="0" eaLnBrk="1" latinLnBrk="0" hangingPunct="1">
                        <a:defRPr sz="2353" kern="1200">
                          <a:solidFill>
                            <a:schemeClr val="dk1"/>
                          </a:solidFill>
                          <a:latin typeface="Segoe UI"/>
                        </a:defRPr>
                      </a:lvl4pPr>
                      <a:lvl5pPr marL="2369149" algn="l" defTabSz="1184575" rtl="0" eaLnBrk="1" latinLnBrk="0" hangingPunct="1">
                        <a:defRPr sz="2353" kern="1200">
                          <a:solidFill>
                            <a:schemeClr val="dk1"/>
                          </a:solidFill>
                          <a:latin typeface="Segoe UI"/>
                        </a:defRPr>
                      </a:lvl5pPr>
                      <a:lvl6pPr marL="2961436" algn="l" defTabSz="1184575" rtl="0" eaLnBrk="1" latinLnBrk="0" hangingPunct="1">
                        <a:defRPr sz="2353" kern="1200">
                          <a:solidFill>
                            <a:schemeClr val="dk1"/>
                          </a:solidFill>
                          <a:latin typeface="Segoe UI"/>
                        </a:defRPr>
                      </a:lvl6pPr>
                      <a:lvl7pPr marL="3553724" algn="l" defTabSz="1184575" rtl="0" eaLnBrk="1" latinLnBrk="0" hangingPunct="1">
                        <a:defRPr sz="2353" kern="1200">
                          <a:solidFill>
                            <a:schemeClr val="dk1"/>
                          </a:solidFill>
                          <a:latin typeface="Segoe UI"/>
                        </a:defRPr>
                      </a:lvl7pPr>
                      <a:lvl8pPr marL="4146011" algn="l" defTabSz="1184575" rtl="0" eaLnBrk="1" latinLnBrk="0" hangingPunct="1">
                        <a:defRPr sz="2353" kern="1200">
                          <a:solidFill>
                            <a:schemeClr val="dk1"/>
                          </a:solidFill>
                          <a:latin typeface="Segoe UI"/>
                        </a:defRPr>
                      </a:lvl8pPr>
                      <a:lvl9pPr marL="4738298" algn="l" defTabSz="1184575" rtl="0" eaLnBrk="1" latinLnBrk="0" hangingPunct="1">
                        <a:defRPr sz="2353" kern="1200">
                          <a:solidFill>
                            <a:schemeClr val="dk1"/>
                          </a:solidFill>
                          <a:latin typeface="Segoe UI"/>
                        </a:defRPr>
                      </a:lvl9pPr>
                    </a:lstStyle>
                    <a:p>
                      <a:endParaRPr lang="en-US" sz="1400" kern="1200" dirty="0">
                        <a:solidFill>
                          <a:schemeClr val="dk1"/>
                        </a:solidFill>
                        <a:effectLst/>
                        <a:latin typeface="+mj-lt"/>
                        <a:ea typeface="+mn-ea"/>
                        <a:cs typeface="+mn-cs"/>
                      </a:endParaRPr>
                    </a:p>
                  </a:txBody>
                  <a:tcPr marL="89631" marR="89631" marT="44814" marB="44814"/>
                </a:tc>
                <a:tc>
                  <a:txBody>
                    <a:bodyPr/>
                    <a:lstStyle>
                      <a:lvl1pPr marL="0" algn="l" defTabSz="1184575" rtl="0" eaLnBrk="1" latinLnBrk="0" hangingPunct="1">
                        <a:defRPr sz="2353" kern="1200">
                          <a:solidFill>
                            <a:schemeClr val="dk1"/>
                          </a:solidFill>
                          <a:latin typeface="Segoe UI"/>
                        </a:defRPr>
                      </a:lvl1pPr>
                      <a:lvl2pPr marL="592287" algn="l" defTabSz="1184575" rtl="0" eaLnBrk="1" latinLnBrk="0" hangingPunct="1">
                        <a:defRPr sz="2353" kern="1200">
                          <a:solidFill>
                            <a:schemeClr val="dk1"/>
                          </a:solidFill>
                          <a:latin typeface="Segoe UI"/>
                        </a:defRPr>
                      </a:lvl2pPr>
                      <a:lvl3pPr marL="1184575" algn="l" defTabSz="1184575" rtl="0" eaLnBrk="1" latinLnBrk="0" hangingPunct="1">
                        <a:defRPr sz="2353" kern="1200">
                          <a:solidFill>
                            <a:schemeClr val="dk1"/>
                          </a:solidFill>
                          <a:latin typeface="Segoe UI"/>
                        </a:defRPr>
                      </a:lvl3pPr>
                      <a:lvl4pPr marL="1776861" algn="l" defTabSz="1184575" rtl="0" eaLnBrk="1" latinLnBrk="0" hangingPunct="1">
                        <a:defRPr sz="2353" kern="1200">
                          <a:solidFill>
                            <a:schemeClr val="dk1"/>
                          </a:solidFill>
                          <a:latin typeface="Segoe UI"/>
                        </a:defRPr>
                      </a:lvl4pPr>
                      <a:lvl5pPr marL="2369149" algn="l" defTabSz="1184575" rtl="0" eaLnBrk="1" latinLnBrk="0" hangingPunct="1">
                        <a:defRPr sz="2353" kern="1200">
                          <a:solidFill>
                            <a:schemeClr val="dk1"/>
                          </a:solidFill>
                          <a:latin typeface="Segoe UI"/>
                        </a:defRPr>
                      </a:lvl5pPr>
                      <a:lvl6pPr marL="2961436" algn="l" defTabSz="1184575" rtl="0" eaLnBrk="1" latinLnBrk="0" hangingPunct="1">
                        <a:defRPr sz="2353" kern="1200">
                          <a:solidFill>
                            <a:schemeClr val="dk1"/>
                          </a:solidFill>
                          <a:latin typeface="Segoe UI"/>
                        </a:defRPr>
                      </a:lvl6pPr>
                      <a:lvl7pPr marL="3553724" algn="l" defTabSz="1184575" rtl="0" eaLnBrk="1" latinLnBrk="0" hangingPunct="1">
                        <a:defRPr sz="2353" kern="1200">
                          <a:solidFill>
                            <a:schemeClr val="dk1"/>
                          </a:solidFill>
                          <a:latin typeface="Segoe UI"/>
                        </a:defRPr>
                      </a:lvl7pPr>
                      <a:lvl8pPr marL="4146011" algn="l" defTabSz="1184575" rtl="0" eaLnBrk="1" latinLnBrk="0" hangingPunct="1">
                        <a:defRPr sz="2353" kern="1200">
                          <a:solidFill>
                            <a:schemeClr val="dk1"/>
                          </a:solidFill>
                          <a:latin typeface="Segoe UI"/>
                        </a:defRPr>
                      </a:lvl8pPr>
                      <a:lvl9pPr marL="4738298" algn="l" defTabSz="1184575" rtl="0" eaLnBrk="1" latinLnBrk="0" hangingPunct="1">
                        <a:defRPr sz="2353" kern="1200">
                          <a:solidFill>
                            <a:schemeClr val="dk1"/>
                          </a:solidFill>
                          <a:latin typeface="Segoe UI"/>
                        </a:defRPr>
                      </a:lvl9pPr>
                    </a:lstStyle>
                    <a:p>
                      <a:r>
                        <a:rPr lang="en-US" sz="1400" kern="1200" dirty="0">
                          <a:effectLst/>
                        </a:rPr>
                        <a:t>D2s_v3</a:t>
                      </a:r>
                      <a:endParaRPr lang="en-US" sz="1400" b="1" kern="1200" dirty="0">
                        <a:solidFill>
                          <a:srgbClr val="FF0000"/>
                        </a:solidFill>
                        <a:effectLst/>
                        <a:latin typeface="+mj-lt"/>
                        <a:ea typeface="+mn-ea"/>
                        <a:cs typeface="+mn-cs"/>
                      </a:endParaRPr>
                    </a:p>
                  </a:txBody>
                  <a:tcPr marL="45720" marR="45720" marT="44814" marB="44814"/>
                </a:tc>
                <a:tc>
                  <a:txBody>
                    <a:bodyPr/>
                    <a:lstStyle>
                      <a:lvl1pPr marL="0" algn="l" defTabSz="1184575" rtl="0" eaLnBrk="1" latinLnBrk="0" hangingPunct="1">
                        <a:defRPr sz="2353" kern="1200">
                          <a:solidFill>
                            <a:schemeClr val="dk1"/>
                          </a:solidFill>
                          <a:latin typeface="Segoe UI"/>
                        </a:defRPr>
                      </a:lvl1pPr>
                      <a:lvl2pPr marL="592287" algn="l" defTabSz="1184575" rtl="0" eaLnBrk="1" latinLnBrk="0" hangingPunct="1">
                        <a:defRPr sz="2353" kern="1200">
                          <a:solidFill>
                            <a:schemeClr val="dk1"/>
                          </a:solidFill>
                          <a:latin typeface="Segoe UI"/>
                        </a:defRPr>
                      </a:lvl2pPr>
                      <a:lvl3pPr marL="1184575" algn="l" defTabSz="1184575" rtl="0" eaLnBrk="1" latinLnBrk="0" hangingPunct="1">
                        <a:defRPr sz="2353" kern="1200">
                          <a:solidFill>
                            <a:schemeClr val="dk1"/>
                          </a:solidFill>
                          <a:latin typeface="Segoe UI"/>
                        </a:defRPr>
                      </a:lvl3pPr>
                      <a:lvl4pPr marL="1776861" algn="l" defTabSz="1184575" rtl="0" eaLnBrk="1" latinLnBrk="0" hangingPunct="1">
                        <a:defRPr sz="2353" kern="1200">
                          <a:solidFill>
                            <a:schemeClr val="dk1"/>
                          </a:solidFill>
                          <a:latin typeface="Segoe UI"/>
                        </a:defRPr>
                      </a:lvl4pPr>
                      <a:lvl5pPr marL="2369149" algn="l" defTabSz="1184575" rtl="0" eaLnBrk="1" latinLnBrk="0" hangingPunct="1">
                        <a:defRPr sz="2353" kern="1200">
                          <a:solidFill>
                            <a:schemeClr val="dk1"/>
                          </a:solidFill>
                          <a:latin typeface="Segoe UI"/>
                        </a:defRPr>
                      </a:lvl5pPr>
                      <a:lvl6pPr marL="2961436" algn="l" defTabSz="1184575" rtl="0" eaLnBrk="1" latinLnBrk="0" hangingPunct="1">
                        <a:defRPr sz="2353" kern="1200">
                          <a:solidFill>
                            <a:schemeClr val="dk1"/>
                          </a:solidFill>
                          <a:latin typeface="Segoe UI"/>
                        </a:defRPr>
                      </a:lvl6pPr>
                      <a:lvl7pPr marL="3553724" algn="l" defTabSz="1184575" rtl="0" eaLnBrk="1" latinLnBrk="0" hangingPunct="1">
                        <a:defRPr sz="2353" kern="1200">
                          <a:solidFill>
                            <a:schemeClr val="dk1"/>
                          </a:solidFill>
                          <a:latin typeface="Segoe UI"/>
                        </a:defRPr>
                      </a:lvl7pPr>
                      <a:lvl8pPr marL="4146011" algn="l" defTabSz="1184575" rtl="0" eaLnBrk="1" latinLnBrk="0" hangingPunct="1">
                        <a:defRPr sz="2353" kern="1200">
                          <a:solidFill>
                            <a:schemeClr val="dk1"/>
                          </a:solidFill>
                          <a:latin typeface="Segoe UI"/>
                        </a:defRPr>
                      </a:lvl8pPr>
                      <a:lvl9pPr marL="4738298" algn="l" defTabSz="1184575" rtl="0" eaLnBrk="1" latinLnBrk="0" hangingPunct="1">
                        <a:defRPr sz="2353" kern="1200">
                          <a:solidFill>
                            <a:schemeClr val="dk1"/>
                          </a:solidFill>
                          <a:latin typeface="Segoe UI"/>
                        </a:defRPr>
                      </a:lvl9pPr>
                    </a:lstStyle>
                    <a:p>
                      <a:r>
                        <a:rPr lang="en-US" sz="1400" kern="1200" dirty="0">
                          <a:effectLst/>
                        </a:rPr>
                        <a:t>2</a:t>
                      </a:r>
                      <a:endParaRPr lang="en-US" sz="1400" b="1" kern="1200" dirty="0">
                        <a:solidFill>
                          <a:srgbClr val="FF0000"/>
                        </a:solidFill>
                        <a:effectLst/>
                        <a:latin typeface="+mj-lt"/>
                        <a:ea typeface="+mn-ea"/>
                        <a:cs typeface="+mn-cs"/>
                      </a:endParaRPr>
                    </a:p>
                  </a:txBody>
                  <a:tcPr marL="89631" marR="89631" marT="44814" marB="44814"/>
                </a:tc>
                <a:tc>
                  <a:txBody>
                    <a:bodyPr/>
                    <a:lstStyle>
                      <a:lvl1pPr marL="0" algn="l" defTabSz="1184575" rtl="0" eaLnBrk="1" latinLnBrk="0" hangingPunct="1">
                        <a:defRPr sz="2353" kern="1200">
                          <a:solidFill>
                            <a:schemeClr val="dk1"/>
                          </a:solidFill>
                          <a:latin typeface="Segoe UI"/>
                        </a:defRPr>
                      </a:lvl1pPr>
                      <a:lvl2pPr marL="592287" algn="l" defTabSz="1184575" rtl="0" eaLnBrk="1" latinLnBrk="0" hangingPunct="1">
                        <a:defRPr sz="2353" kern="1200">
                          <a:solidFill>
                            <a:schemeClr val="dk1"/>
                          </a:solidFill>
                          <a:latin typeface="Segoe UI"/>
                        </a:defRPr>
                      </a:lvl2pPr>
                      <a:lvl3pPr marL="1184575" algn="l" defTabSz="1184575" rtl="0" eaLnBrk="1" latinLnBrk="0" hangingPunct="1">
                        <a:defRPr sz="2353" kern="1200">
                          <a:solidFill>
                            <a:schemeClr val="dk1"/>
                          </a:solidFill>
                          <a:latin typeface="Segoe UI"/>
                        </a:defRPr>
                      </a:lvl3pPr>
                      <a:lvl4pPr marL="1776861" algn="l" defTabSz="1184575" rtl="0" eaLnBrk="1" latinLnBrk="0" hangingPunct="1">
                        <a:defRPr sz="2353" kern="1200">
                          <a:solidFill>
                            <a:schemeClr val="dk1"/>
                          </a:solidFill>
                          <a:latin typeface="Segoe UI"/>
                        </a:defRPr>
                      </a:lvl4pPr>
                      <a:lvl5pPr marL="2369149" algn="l" defTabSz="1184575" rtl="0" eaLnBrk="1" latinLnBrk="0" hangingPunct="1">
                        <a:defRPr sz="2353" kern="1200">
                          <a:solidFill>
                            <a:schemeClr val="dk1"/>
                          </a:solidFill>
                          <a:latin typeface="Segoe UI"/>
                        </a:defRPr>
                      </a:lvl5pPr>
                      <a:lvl6pPr marL="2961436" algn="l" defTabSz="1184575" rtl="0" eaLnBrk="1" latinLnBrk="0" hangingPunct="1">
                        <a:defRPr sz="2353" kern="1200">
                          <a:solidFill>
                            <a:schemeClr val="dk1"/>
                          </a:solidFill>
                          <a:latin typeface="Segoe UI"/>
                        </a:defRPr>
                      </a:lvl6pPr>
                      <a:lvl7pPr marL="3553724" algn="l" defTabSz="1184575" rtl="0" eaLnBrk="1" latinLnBrk="0" hangingPunct="1">
                        <a:defRPr sz="2353" kern="1200">
                          <a:solidFill>
                            <a:schemeClr val="dk1"/>
                          </a:solidFill>
                          <a:latin typeface="Segoe UI"/>
                        </a:defRPr>
                      </a:lvl7pPr>
                      <a:lvl8pPr marL="4146011" algn="l" defTabSz="1184575" rtl="0" eaLnBrk="1" latinLnBrk="0" hangingPunct="1">
                        <a:defRPr sz="2353" kern="1200">
                          <a:solidFill>
                            <a:schemeClr val="dk1"/>
                          </a:solidFill>
                          <a:latin typeface="Segoe UI"/>
                        </a:defRPr>
                      </a:lvl8pPr>
                      <a:lvl9pPr marL="4738298" algn="l" defTabSz="1184575" rtl="0" eaLnBrk="1" latinLnBrk="0" hangingPunct="1">
                        <a:defRPr sz="2353" kern="1200">
                          <a:solidFill>
                            <a:schemeClr val="dk1"/>
                          </a:solidFill>
                          <a:latin typeface="Segoe UI"/>
                        </a:defRPr>
                      </a:lvl9pPr>
                    </a:lstStyle>
                    <a:p>
                      <a:r>
                        <a:rPr lang="en-US" sz="1400" kern="1200" dirty="0">
                          <a:effectLst/>
                        </a:rPr>
                        <a:t>Active/</a:t>
                      </a:r>
                      <a:br>
                        <a:rPr lang="en-US" sz="1400" kern="1200" dirty="0">
                          <a:effectLst/>
                        </a:rPr>
                      </a:br>
                      <a:r>
                        <a:rPr lang="en-US" sz="1400" kern="1200" dirty="0">
                          <a:effectLst/>
                        </a:rPr>
                        <a:t>Passive</a:t>
                      </a:r>
                      <a:endParaRPr lang="en-US" sz="1400" kern="1200" dirty="0">
                        <a:solidFill>
                          <a:schemeClr val="dk1"/>
                        </a:solidFill>
                        <a:effectLst/>
                        <a:latin typeface="+mj-lt"/>
                        <a:ea typeface="+mn-ea"/>
                        <a:cs typeface="+mn-cs"/>
                      </a:endParaRPr>
                    </a:p>
                  </a:txBody>
                  <a:tcPr marL="89631" marR="89631" marT="44814" marB="44814"/>
                </a:tc>
                <a:tc>
                  <a:txBody>
                    <a:bodyPr/>
                    <a:lstStyle>
                      <a:lvl1pPr marL="0" algn="l" defTabSz="1184575" rtl="0" eaLnBrk="1" latinLnBrk="0" hangingPunct="1">
                        <a:defRPr sz="2353" kern="1200">
                          <a:solidFill>
                            <a:schemeClr val="dk1"/>
                          </a:solidFill>
                          <a:latin typeface="Segoe UI"/>
                        </a:defRPr>
                      </a:lvl1pPr>
                      <a:lvl2pPr marL="592287" algn="l" defTabSz="1184575" rtl="0" eaLnBrk="1" latinLnBrk="0" hangingPunct="1">
                        <a:defRPr sz="2353" kern="1200">
                          <a:solidFill>
                            <a:schemeClr val="dk1"/>
                          </a:solidFill>
                          <a:latin typeface="Segoe UI"/>
                        </a:defRPr>
                      </a:lvl2pPr>
                      <a:lvl3pPr marL="1184575" algn="l" defTabSz="1184575" rtl="0" eaLnBrk="1" latinLnBrk="0" hangingPunct="1">
                        <a:defRPr sz="2353" kern="1200">
                          <a:solidFill>
                            <a:schemeClr val="dk1"/>
                          </a:solidFill>
                          <a:latin typeface="Segoe UI"/>
                        </a:defRPr>
                      </a:lvl3pPr>
                      <a:lvl4pPr marL="1776861" algn="l" defTabSz="1184575" rtl="0" eaLnBrk="1" latinLnBrk="0" hangingPunct="1">
                        <a:defRPr sz="2353" kern="1200">
                          <a:solidFill>
                            <a:schemeClr val="dk1"/>
                          </a:solidFill>
                          <a:latin typeface="Segoe UI"/>
                        </a:defRPr>
                      </a:lvl4pPr>
                      <a:lvl5pPr marL="2369149" algn="l" defTabSz="1184575" rtl="0" eaLnBrk="1" latinLnBrk="0" hangingPunct="1">
                        <a:defRPr sz="2353" kern="1200">
                          <a:solidFill>
                            <a:schemeClr val="dk1"/>
                          </a:solidFill>
                          <a:latin typeface="Segoe UI"/>
                        </a:defRPr>
                      </a:lvl5pPr>
                      <a:lvl6pPr marL="2961436" algn="l" defTabSz="1184575" rtl="0" eaLnBrk="1" latinLnBrk="0" hangingPunct="1">
                        <a:defRPr sz="2353" kern="1200">
                          <a:solidFill>
                            <a:schemeClr val="dk1"/>
                          </a:solidFill>
                          <a:latin typeface="Segoe UI"/>
                        </a:defRPr>
                      </a:lvl6pPr>
                      <a:lvl7pPr marL="3553724" algn="l" defTabSz="1184575" rtl="0" eaLnBrk="1" latinLnBrk="0" hangingPunct="1">
                        <a:defRPr sz="2353" kern="1200">
                          <a:solidFill>
                            <a:schemeClr val="dk1"/>
                          </a:solidFill>
                          <a:latin typeface="Segoe UI"/>
                        </a:defRPr>
                      </a:lvl7pPr>
                      <a:lvl8pPr marL="4146011" algn="l" defTabSz="1184575" rtl="0" eaLnBrk="1" latinLnBrk="0" hangingPunct="1">
                        <a:defRPr sz="2353" kern="1200">
                          <a:solidFill>
                            <a:schemeClr val="dk1"/>
                          </a:solidFill>
                          <a:latin typeface="Segoe UI"/>
                        </a:defRPr>
                      </a:lvl8pPr>
                      <a:lvl9pPr marL="4738298" algn="l" defTabSz="1184575" rtl="0" eaLnBrk="1" latinLnBrk="0" hangingPunct="1">
                        <a:defRPr sz="2353" kern="1200">
                          <a:solidFill>
                            <a:schemeClr val="dk1"/>
                          </a:solidFill>
                          <a:latin typeface="Segoe UI"/>
                        </a:defRPr>
                      </a:lvl9pPr>
                    </a:lstStyle>
                    <a:p>
                      <a:r>
                        <a:rPr lang="en-US" sz="1400" kern="1200" dirty="0">
                          <a:effectLst/>
                        </a:rPr>
                        <a:t>2,178</a:t>
                      </a:r>
                      <a:endParaRPr lang="en-US" sz="1400" b="1" kern="1200" dirty="0">
                        <a:solidFill>
                          <a:srgbClr val="FF0000"/>
                        </a:solidFill>
                        <a:effectLst/>
                        <a:latin typeface="+mj-lt"/>
                        <a:ea typeface="+mn-ea"/>
                        <a:cs typeface="+mn-cs"/>
                      </a:endParaRPr>
                    </a:p>
                  </a:txBody>
                  <a:tcPr marL="89631" marR="89631" marT="44814" marB="44814"/>
                </a:tc>
                <a:tc>
                  <a:txBody>
                    <a:bodyPr/>
                    <a:lstStyle>
                      <a:lvl1pPr marL="0" algn="l" defTabSz="1184575" rtl="0" eaLnBrk="1" latinLnBrk="0" hangingPunct="1">
                        <a:defRPr sz="2353" kern="1200">
                          <a:solidFill>
                            <a:schemeClr val="dk1"/>
                          </a:solidFill>
                          <a:latin typeface="Segoe UI"/>
                        </a:defRPr>
                      </a:lvl1pPr>
                      <a:lvl2pPr marL="592287" algn="l" defTabSz="1184575" rtl="0" eaLnBrk="1" latinLnBrk="0" hangingPunct="1">
                        <a:defRPr sz="2353" kern="1200">
                          <a:solidFill>
                            <a:schemeClr val="dk1"/>
                          </a:solidFill>
                          <a:latin typeface="Segoe UI"/>
                        </a:defRPr>
                      </a:lvl2pPr>
                      <a:lvl3pPr marL="1184575" algn="l" defTabSz="1184575" rtl="0" eaLnBrk="1" latinLnBrk="0" hangingPunct="1">
                        <a:defRPr sz="2353" kern="1200">
                          <a:solidFill>
                            <a:schemeClr val="dk1"/>
                          </a:solidFill>
                          <a:latin typeface="Segoe UI"/>
                        </a:defRPr>
                      </a:lvl3pPr>
                      <a:lvl4pPr marL="1776861" algn="l" defTabSz="1184575" rtl="0" eaLnBrk="1" latinLnBrk="0" hangingPunct="1">
                        <a:defRPr sz="2353" kern="1200">
                          <a:solidFill>
                            <a:schemeClr val="dk1"/>
                          </a:solidFill>
                          <a:latin typeface="Segoe UI"/>
                        </a:defRPr>
                      </a:lvl4pPr>
                      <a:lvl5pPr marL="2369149" algn="l" defTabSz="1184575" rtl="0" eaLnBrk="1" latinLnBrk="0" hangingPunct="1">
                        <a:defRPr sz="2353" kern="1200">
                          <a:solidFill>
                            <a:schemeClr val="dk1"/>
                          </a:solidFill>
                          <a:latin typeface="Segoe UI"/>
                        </a:defRPr>
                      </a:lvl5pPr>
                      <a:lvl6pPr marL="2961436" algn="l" defTabSz="1184575" rtl="0" eaLnBrk="1" latinLnBrk="0" hangingPunct="1">
                        <a:defRPr sz="2353" kern="1200">
                          <a:solidFill>
                            <a:schemeClr val="dk1"/>
                          </a:solidFill>
                          <a:latin typeface="Segoe UI"/>
                        </a:defRPr>
                      </a:lvl6pPr>
                      <a:lvl7pPr marL="3553724" algn="l" defTabSz="1184575" rtl="0" eaLnBrk="1" latinLnBrk="0" hangingPunct="1">
                        <a:defRPr sz="2353" kern="1200">
                          <a:solidFill>
                            <a:schemeClr val="dk1"/>
                          </a:solidFill>
                          <a:latin typeface="Segoe UI"/>
                        </a:defRPr>
                      </a:lvl7pPr>
                      <a:lvl8pPr marL="4146011" algn="l" defTabSz="1184575" rtl="0" eaLnBrk="1" latinLnBrk="0" hangingPunct="1">
                        <a:defRPr sz="2353" kern="1200">
                          <a:solidFill>
                            <a:schemeClr val="dk1"/>
                          </a:solidFill>
                          <a:latin typeface="Segoe UI"/>
                        </a:defRPr>
                      </a:lvl8pPr>
                      <a:lvl9pPr marL="4738298" algn="l" defTabSz="1184575" rtl="0" eaLnBrk="1" latinLnBrk="0" hangingPunct="1">
                        <a:defRPr sz="2353" kern="1200">
                          <a:solidFill>
                            <a:schemeClr val="dk1"/>
                          </a:solidFill>
                          <a:latin typeface="Segoe UI"/>
                        </a:defRPr>
                      </a:lvl9pPr>
                    </a:lstStyle>
                    <a:p>
                      <a:r>
                        <a:rPr lang="en-US" sz="1400" kern="1200" dirty="0">
                          <a:effectLst/>
                        </a:rPr>
                        <a:t>-</a:t>
                      </a:r>
                      <a:endParaRPr lang="en-US" sz="1400" kern="1200" dirty="0">
                        <a:solidFill>
                          <a:schemeClr val="dk1"/>
                        </a:solidFill>
                        <a:effectLst/>
                        <a:latin typeface="+mj-lt"/>
                        <a:ea typeface="+mn-ea"/>
                        <a:cs typeface="+mn-cs"/>
                      </a:endParaRPr>
                    </a:p>
                  </a:txBody>
                  <a:tcPr marL="89631" marR="89631" marT="44814" marB="44814"/>
                </a:tc>
                <a:tc>
                  <a:txBody>
                    <a:bodyPr/>
                    <a:lstStyle>
                      <a:lvl1pPr marL="0" algn="l" defTabSz="1184575" rtl="0" eaLnBrk="1" latinLnBrk="0" hangingPunct="1">
                        <a:defRPr sz="2353" kern="1200">
                          <a:solidFill>
                            <a:schemeClr val="dk1"/>
                          </a:solidFill>
                          <a:latin typeface="Segoe UI"/>
                        </a:defRPr>
                      </a:lvl1pPr>
                      <a:lvl2pPr marL="592287" algn="l" defTabSz="1184575" rtl="0" eaLnBrk="1" latinLnBrk="0" hangingPunct="1">
                        <a:defRPr sz="2353" kern="1200">
                          <a:solidFill>
                            <a:schemeClr val="dk1"/>
                          </a:solidFill>
                          <a:latin typeface="Segoe UI"/>
                        </a:defRPr>
                      </a:lvl2pPr>
                      <a:lvl3pPr marL="1184575" algn="l" defTabSz="1184575" rtl="0" eaLnBrk="1" latinLnBrk="0" hangingPunct="1">
                        <a:defRPr sz="2353" kern="1200">
                          <a:solidFill>
                            <a:schemeClr val="dk1"/>
                          </a:solidFill>
                          <a:latin typeface="Segoe UI"/>
                        </a:defRPr>
                      </a:lvl3pPr>
                      <a:lvl4pPr marL="1776861" algn="l" defTabSz="1184575" rtl="0" eaLnBrk="1" latinLnBrk="0" hangingPunct="1">
                        <a:defRPr sz="2353" kern="1200">
                          <a:solidFill>
                            <a:schemeClr val="dk1"/>
                          </a:solidFill>
                          <a:latin typeface="Segoe UI"/>
                        </a:defRPr>
                      </a:lvl4pPr>
                      <a:lvl5pPr marL="2369149" algn="l" defTabSz="1184575" rtl="0" eaLnBrk="1" latinLnBrk="0" hangingPunct="1">
                        <a:defRPr sz="2353" kern="1200">
                          <a:solidFill>
                            <a:schemeClr val="dk1"/>
                          </a:solidFill>
                          <a:latin typeface="Segoe UI"/>
                        </a:defRPr>
                      </a:lvl5pPr>
                      <a:lvl6pPr marL="2961436" algn="l" defTabSz="1184575" rtl="0" eaLnBrk="1" latinLnBrk="0" hangingPunct="1">
                        <a:defRPr sz="2353" kern="1200">
                          <a:solidFill>
                            <a:schemeClr val="dk1"/>
                          </a:solidFill>
                          <a:latin typeface="Segoe UI"/>
                        </a:defRPr>
                      </a:lvl6pPr>
                      <a:lvl7pPr marL="3553724" algn="l" defTabSz="1184575" rtl="0" eaLnBrk="1" latinLnBrk="0" hangingPunct="1">
                        <a:defRPr sz="2353" kern="1200">
                          <a:solidFill>
                            <a:schemeClr val="dk1"/>
                          </a:solidFill>
                          <a:latin typeface="Segoe UI"/>
                        </a:defRPr>
                      </a:lvl7pPr>
                      <a:lvl8pPr marL="4146011" algn="l" defTabSz="1184575" rtl="0" eaLnBrk="1" latinLnBrk="0" hangingPunct="1">
                        <a:defRPr sz="2353" kern="1200">
                          <a:solidFill>
                            <a:schemeClr val="dk1"/>
                          </a:solidFill>
                          <a:latin typeface="Segoe UI"/>
                        </a:defRPr>
                      </a:lvl8pPr>
                      <a:lvl9pPr marL="4738298" algn="l" defTabSz="1184575" rtl="0" eaLnBrk="1" latinLnBrk="0" hangingPunct="1">
                        <a:defRPr sz="2353" kern="1200">
                          <a:solidFill>
                            <a:schemeClr val="dk1"/>
                          </a:solidFill>
                          <a:latin typeface="Segoe UI"/>
                        </a:defRPr>
                      </a:lvl9pPr>
                    </a:lstStyle>
                    <a:p>
                      <a:endParaRPr lang="en-US" sz="1400" kern="1200" dirty="0">
                        <a:solidFill>
                          <a:schemeClr val="dk1"/>
                        </a:solidFill>
                        <a:effectLst/>
                        <a:latin typeface="+mj-lt"/>
                        <a:ea typeface="+mn-ea"/>
                        <a:cs typeface="+mn-cs"/>
                      </a:endParaRPr>
                    </a:p>
                  </a:txBody>
                  <a:tcPr marL="89631" marR="89631" marT="44814" marB="44814"/>
                </a:tc>
                <a:tc>
                  <a:txBody>
                    <a:bodyPr/>
                    <a:lstStyle>
                      <a:lvl1pPr marL="0" algn="l" defTabSz="1184575" rtl="0" eaLnBrk="1" latinLnBrk="0" hangingPunct="1">
                        <a:defRPr sz="2353" kern="1200">
                          <a:solidFill>
                            <a:schemeClr val="dk1"/>
                          </a:solidFill>
                          <a:latin typeface="Segoe UI"/>
                        </a:defRPr>
                      </a:lvl1pPr>
                      <a:lvl2pPr marL="592287" algn="l" defTabSz="1184575" rtl="0" eaLnBrk="1" latinLnBrk="0" hangingPunct="1">
                        <a:defRPr sz="2353" kern="1200">
                          <a:solidFill>
                            <a:schemeClr val="dk1"/>
                          </a:solidFill>
                          <a:latin typeface="Segoe UI"/>
                        </a:defRPr>
                      </a:lvl2pPr>
                      <a:lvl3pPr marL="1184575" algn="l" defTabSz="1184575" rtl="0" eaLnBrk="1" latinLnBrk="0" hangingPunct="1">
                        <a:defRPr sz="2353" kern="1200">
                          <a:solidFill>
                            <a:schemeClr val="dk1"/>
                          </a:solidFill>
                          <a:latin typeface="Segoe UI"/>
                        </a:defRPr>
                      </a:lvl3pPr>
                      <a:lvl4pPr marL="1776861" algn="l" defTabSz="1184575" rtl="0" eaLnBrk="1" latinLnBrk="0" hangingPunct="1">
                        <a:defRPr sz="2353" kern="1200">
                          <a:solidFill>
                            <a:schemeClr val="dk1"/>
                          </a:solidFill>
                          <a:latin typeface="Segoe UI"/>
                        </a:defRPr>
                      </a:lvl4pPr>
                      <a:lvl5pPr marL="2369149" algn="l" defTabSz="1184575" rtl="0" eaLnBrk="1" latinLnBrk="0" hangingPunct="1">
                        <a:defRPr sz="2353" kern="1200">
                          <a:solidFill>
                            <a:schemeClr val="dk1"/>
                          </a:solidFill>
                          <a:latin typeface="Segoe UI"/>
                        </a:defRPr>
                      </a:lvl5pPr>
                      <a:lvl6pPr marL="2961436" algn="l" defTabSz="1184575" rtl="0" eaLnBrk="1" latinLnBrk="0" hangingPunct="1">
                        <a:defRPr sz="2353" kern="1200">
                          <a:solidFill>
                            <a:schemeClr val="dk1"/>
                          </a:solidFill>
                          <a:latin typeface="Segoe UI"/>
                        </a:defRPr>
                      </a:lvl6pPr>
                      <a:lvl7pPr marL="3553724" algn="l" defTabSz="1184575" rtl="0" eaLnBrk="1" latinLnBrk="0" hangingPunct="1">
                        <a:defRPr sz="2353" kern="1200">
                          <a:solidFill>
                            <a:schemeClr val="dk1"/>
                          </a:solidFill>
                          <a:latin typeface="Segoe UI"/>
                        </a:defRPr>
                      </a:lvl7pPr>
                      <a:lvl8pPr marL="4146011" algn="l" defTabSz="1184575" rtl="0" eaLnBrk="1" latinLnBrk="0" hangingPunct="1">
                        <a:defRPr sz="2353" kern="1200">
                          <a:solidFill>
                            <a:schemeClr val="dk1"/>
                          </a:solidFill>
                          <a:latin typeface="Segoe UI"/>
                        </a:defRPr>
                      </a:lvl8pPr>
                      <a:lvl9pPr marL="4738298" algn="l" defTabSz="1184575" rtl="0" eaLnBrk="1" latinLnBrk="0" hangingPunct="1">
                        <a:defRPr sz="2353" kern="1200">
                          <a:solidFill>
                            <a:schemeClr val="dk1"/>
                          </a:solidFill>
                          <a:latin typeface="Segoe UI"/>
                        </a:defRPr>
                      </a:lvl9pPr>
                    </a:lstStyle>
                    <a:p>
                      <a:endParaRPr lang="en-US" sz="1400" kern="1200" dirty="0">
                        <a:solidFill>
                          <a:schemeClr val="dk1"/>
                        </a:solidFill>
                        <a:effectLst/>
                        <a:latin typeface="+mj-lt"/>
                        <a:ea typeface="+mn-ea"/>
                        <a:cs typeface="+mn-cs"/>
                      </a:endParaRPr>
                    </a:p>
                  </a:txBody>
                  <a:tcPr marL="89631" marR="89631" marT="44814" marB="44814"/>
                </a:tc>
                <a:tc>
                  <a:txBody>
                    <a:bodyPr/>
                    <a:lstStyle>
                      <a:lvl1pPr marL="0" algn="l" defTabSz="1184575" rtl="0" eaLnBrk="1" latinLnBrk="0" hangingPunct="1">
                        <a:defRPr sz="2353" kern="1200">
                          <a:solidFill>
                            <a:schemeClr val="dk1"/>
                          </a:solidFill>
                          <a:latin typeface="Segoe UI"/>
                        </a:defRPr>
                      </a:lvl1pPr>
                      <a:lvl2pPr marL="592287" algn="l" defTabSz="1184575" rtl="0" eaLnBrk="1" latinLnBrk="0" hangingPunct="1">
                        <a:defRPr sz="2353" kern="1200">
                          <a:solidFill>
                            <a:schemeClr val="dk1"/>
                          </a:solidFill>
                          <a:latin typeface="Segoe UI"/>
                        </a:defRPr>
                      </a:lvl2pPr>
                      <a:lvl3pPr marL="1184575" algn="l" defTabSz="1184575" rtl="0" eaLnBrk="1" latinLnBrk="0" hangingPunct="1">
                        <a:defRPr sz="2353" kern="1200">
                          <a:solidFill>
                            <a:schemeClr val="dk1"/>
                          </a:solidFill>
                          <a:latin typeface="Segoe UI"/>
                        </a:defRPr>
                      </a:lvl3pPr>
                      <a:lvl4pPr marL="1776861" algn="l" defTabSz="1184575" rtl="0" eaLnBrk="1" latinLnBrk="0" hangingPunct="1">
                        <a:defRPr sz="2353" kern="1200">
                          <a:solidFill>
                            <a:schemeClr val="dk1"/>
                          </a:solidFill>
                          <a:latin typeface="Segoe UI"/>
                        </a:defRPr>
                      </a:lvl4pPr>
                      <a:lvl5pPr marL="2369149" algn="l" defTabSz="1184575" rtl="0" eaLnBrk="1" latinLnBrk="0" hangingPunct="1">
                        <a:defRPr sz="2353" kern="1200">
                          <a:solidFill>
                            <a:schemeClr val="dk1"/>
                          </a:solidFill>
                          <a:latin typeface="Segoe UI"/>
                        </a:defRPr>
                      </a:lvl5pPr>
                      <a:lvl6pPr marL="2961436" algn="l" defTabSz="1184575" rtl="0" eaLnBrk="1" latinLnBrk="0" hangingPunct="1">
                        <a:defRPr sz="2353" kern="1200">
                          <a:solidFill>
                            <a:schemeClr val="dk1"/>
                          </a:solidFill>
                          <a:latin typeface="Segoe UI"/>
                        </a:defRPr>
                      </a:lvl6pPr>
                      <a:lvl7pPr marL="3553724" algn="l" defTabSz="1184575" rtl="0" eaLnBrk="1" latinLnBrk="0" hangingPunct="1">
                        <a:defRPr sz="2353" kern="1200">
                          <a:solidFill>
                            <a:schemeClr val="dk1"/>
                          </a:solidFill>
                          <a:latin typeface="Segoe UI"/>
                        </a:defRPr>
                      </a:lvl7pPr>
                      <a:lvl8pPr marL="4146011" algn="l" defTabSz="1184575" rtl="0" eaLnBrk="1" latinLnBrk="0" hangingPunct="1">
                        <a:defRPr sz="2353" kern="1200">
                          <a:solidFill>
                            <a:schemeClr val="dk1"/>
                          </a:solidFill>
                          <a:latin typeface="Segoe UI"/>
                        </a:defRPr>
                      </a:lvl8pPr>
                      <a:lvl9pPr marL="4738298" algn="l" defTabSz="1184575" rtl="0" eaLnBrk="1" latinLnBrk="0" hangingPunct="1">
                        <a:defRPr sz="2353" kern="1200">
                          <a:solidFill>
                            <a:schemeClr val="dk1"/>
                          </a:solidFill>
                          <a:latin typeface="Segoe UI"/>
                        </a:defRPr>
                      </a:lvl9pPr>
                    </a:lstStyle>
                    <a:p>
                      <a:endParaRPr lang="en-US" sz="1400" kern="1200" dirty="0">
                        <a:solidFill>
                          <a:schemeClr val="dk1"/>
                        </a:solidFill>
                        <a:effectLst/>
                        <a:latin typeface="+mj-lt"/>
                        <a:ea typeface="+mn-ea"/>
                        <a:cs typeface="+mn-cs"/>
                      </a:endParaRPr>
                    </a:p>
                  </a:txBody>
                  <a:tcPr marL="89631" marR="89631" marT="44814" marB="44814"/>
                </a:tc>
                <a:tc>
                  <a:txBody>
                    <a:bodyPr/>
                    <a:lstStyle>
                      <a:lvl1pPr marL="0" algn="l" defTabSz="1184575" rtl="0" eaLnBrk="1" latinLnBrk="0" hangingPunct="1">
                        <a:defRPr sz="2353" kern="1200">
                          <a:solidFill>
                            <a:schemeClr val="dk1"/>
                          </a:solidFill>
                          <a:latin typeface="Segoe UI"/>
                        </a:defRPr>
                      </a:lvl1pPr>
                      <a:lvl2pPr marL="592287" algn="l" defTabSz="1184575" rtl="0" eaLnBrk="1" latinLnBrk="0" hangingPunct="1">
                        <a:defRPr sz="2353" kern="1200">
                          <a:solidFill>
                            <a:schemeClr val="dk1"/>
                          </a:solidFill>
                          <a:latin typeface="Segoe UI"/>
                        </a:defRPr>
                      </a:lvl2pPr>
                      <a:lvl3pPr marL="1184575" algn="l" defTabSz="1184575" rtl="0" eaLnBrk="1" latinLnBrk="0" hangingPunct="1">
                        <a:defRPr sz="2353" kern="1200">
                          <a:solidFill>
                            <a:schemeClr val="dk1"/>
                          </a:solidFill>
                          <a:latin typeface="Segoe UI"/>
                        </a:defRPr>
                      </a:lvl3pPr>
                      <a:lvl4pPr marL="1776861" algn="l" defTabSz="1184575" rtl="0" eaLnBrk="1" latinLnBrk="0" hangingPunct="1">
                        <a:defRPr sz="2353" kern="1200">
                          <a:solidFill>
                            <a:schemeClr val="dk1"/>
                          </a:solidFill>
                          <a:latin typeface="Segoe UI"/>
                        </a:defRPr>
                      </a:lvl4pPr>
                      <a:lvl5pPr marL="2369149" algn="l" defTabSz="1184575" rtl="0" eaLnBrk="1" latinLnBrk="0" hangingPunct="1">
                        <a:defRPr sz="2353" kern="1200">
                          <a:solidFill>
                            <a:schemeClr val="dk1"/>
                          </a:solidFill>
                          <a:latin typeface="Segoe UI"/>
                        </a:defRPr>
                      </a:lvl5pPr>
                      <a:lvl6pPr marL="2961436" algn="l" defTabSz="1184575" rtl="0" eaLnBrk="1" latinLnBrk="0" hangingPunct="1">
                        <a:defRPr sz="2353" kern="1200">
                          <a:solidFill>
                            <a:schemeClr val="dk1"/>
                          </a:solidFill>
                          <a:latin typeface="Segoe UI"/>
                        </a:defRPr>
                      </a:lvl6pPr>
                      <a:lvl7pPr marL="3553724" algn="l" defTabSz="1184575" rtl="0" eaLnBrk="1" latinLnBrk="0" hangingPunct="1">
                        <a:defRPr sz="2353" kern="1200">
                          <a:solidFill>
                            <a:schemeClr val="dk1"/>
                          </a:solidFill>
                          <a:latin typeface="Segoe UI"/>
                        </a:defRPr>
                      </a:lvl7pPr>
                      <a:lvl8pPr marL="4146011" algn="l" defTabSz="1184575" rtl="0" eaLnBrk="1" latinLnBrk="0" hangingPunct="1">
                        <a:defRPr sz="2353" kern="1200">
                          <a:solidFill>
                            <a:schemeClr val="dk1"/>
                          </a:solidFill>
                          <a:latin typeface="Segoe UI"/>
                        </a:defRPr>
                      </a:lvl8pPr>
                      <a:lvl9pPr marL="4738298" algn="l" defTabSz="1184575" rtl="0" eaLnBrk="1" latinLnBrk="0" hangingPunct="1">
                        <a:defRPr sz="2353" kern="1200">
                          <a:solidFill>
                            <a:schemeClr val="dk1"/>
                          </a:solidFill>
                          <a:latin typeface="Segoe UI"/>
                        </a:defRPr>
                      </a:lvl9pPr>
                    </a:lstStyle>
                    <a:p>
                      <a:endParaRPr lang="en-US" sz="1400" kern="1200" dirty="0">
                        <a:solidFill>
                          <a:schemeClr val="dk1"/>
                        </a:solidFill>
                        <a:effectLst/>
                        <a:latin typeface="+mj-lt"/>
                        <a:ea typeface="+mn-ea"/>
                        <a:cs typeface="+mn-cs"/>
                      </a:endParaRPr>
                    </a:p>
                  </a:txBody>
                  <a:tcPr marL="89631" marR="89631" marT="44814" marB="44814"/>
                </a:tc>
                <a:extLst>
                  <a:ext uri="{0D108BD9-81ED-4DB2-BD59-A6C34878D82A}">
                    <a16:rowId xmlns:a16="http://schemas.microsoft.com/office/drawing/2014/main" val="10001"/>
                  </a:ext>
                </a:extLst>
              </a:tr>
              <a:tr h="577240">
                <a:tc>
                  <a:txBody>
                    <a:bodyPr/>
                    <a:lstStyle>
                      <a:lvl1pPr marL="0" algn="l" defTabSz="1184575" rtl="0" eaLnBrk="1" latinLnBrk="0" hangingPunct="1">
                        <a:defRPr sz="2353" kern="1200">
                          <a:solidFill>
                            <a:schemeClr val="dk1"/>
                          </a:solidFill>
                          <a:latin typeface="Segoe UI"/>
                        </a:defRPr>
                      </a:lvl1pPr>
                      <a:lvl2pPr marL="592287" algn="l" defTabSz="1184575" rtl="0" eaLnBrk="1" latinLnBrk="0" hangingPunct="1">
                        <a:defRPr sz="2353" kern="1200">
                          <a:solidFill>
                            <a:schemeClr val="dk1"/>
                          </a:solidFill>
                          <a:latin typeface="Segoe UI"/>
                        </a:defRPr>
                      </a:lvl2pPr>
                      <a:lvl3pPr marL="1184575" algn="l" defTabSz="1184575" rtl="0" eaLnBrk="1" latinLnBrk="0" hangingPunct="1">
                        <a:defRPr sz="2353" kern="1200">
                          <a:solidFill>
                            <a:schemeClr val="dk1"/>
                          </a:solidFill>
                          <a:latin typeface="Segoe UI"/>
                        </a:defRPr>
                      </a:lvl3pPr>
                      <a:lvl4pPr marL="1776861" algn="l" defTabSz="1184575" rtl="0" eaLnBrk="1" latinLnBrk="0" hangingPunct="1">
                        <a:defRPr sz="2353" kern="1200">
                          <a:solidFill>
                            <a:schemeClr val="dk1"/>
                          </a:solidFill>
                          <a:latin typeface="Segoe UI"/>
                        </a:defRPr>
                      </a:lvl4pPr>
                      <a:lvl5pPr marL="2369149" algn="l" defTabSz="1184575" rtl="0" eaLnBrk="1" latinLnBrk="0" hangingPunct="1">
                        <a:defRPr sz="2353" kern="1200">
                          <a:solidFill>
                            <a:schemeClr val="dk1"/>
                          </a:solidFill>
                          <a:latin typeface="Segoe UI"/>
                        </a:defRPr>
                      </a:lvl5pPr>
                      <a:lvl6pPr marL="2961436" algn="l" defTabSz="1184575" rtl="0" eaLnBrk="1" latinLnBrk="0" hangingPunct="1">
                        <a:defRPr sz="2353" kern="1200">
                          <a:solidFill>
                            <a:schemeClr val="dk1"/>
                          </a:solidFill>
                          <a:latin typeface="Segoe UI"/>
                        </a:defRPr>
                      </a:lvl6pPr>
                      <a:lvl7pPr marL="3553724" algn="l" defTabSz="1184575" rtl="0" eaLnBrk="1" latinLnBrk="0" hangingPunct="1">
                        <a:defRPr sz="2353" kern="1200">
                          <a:solidFill>
                            <a:schemeClr val="dk1"/>
                          </a:solidFill>
                          <a:latin typeface="Segoe UI"/>
                        </a:defRPr>
                      </a:lvl7pPr>
                      <a:lvl8pPr marL="4146011" algn="l" defTabSz="1184575" rtl="0" eaLnBrk="1" latinLnBrk="0" hangingPunct="1">
                        <a:defRPr sz="2353" kern="1200">
                          <a:solidFill>
                            <a:schemeClr val="dk1"/>
                          </a:solidFill>
                          <a:latin typeface="Segoe UI"/>
                        </a:defRPr>
                      </a:lvl8pPr>
                      <a:lvl9pPr marL="4738298" algn="l" defTabSz="1184575" rtl="0" eaLnBrk="1" latinLnBrk="0" hangingPunct="1">
                        <a:defRPr sz="2353" kern="1200">
                          <a:solidFill>
                            <a:schemeClr val="dk1"/>
                          </a:solidFill>
                          <a:latin typeface="Segoe UI"/>
                        </a:defRPr>
                      </a:lvl9pPr>
                    </a:lstStyle>
                    <a:p>
                      <a:r>
                        <a:rPr lang="en-US" sz="1400" kern="1200" dirty="0">
                          <a:effectLst/>
                        </a:rPr>
                        <a:t>Application</a:t>
                      </a:r>
                      <a:endParaRPr lang="en-US" sz="1400" kern="1200" dirty="0">
                        <a:solidFill>
                          <a:schemeClr val="dk1"/>
                        </a:solidFill>
                        <a:effectLst/>
                        <a:latin typeface="+mj-lt"/>
                        <a:ea typeface="+mn-ea"/>
                        <a:cs typeface="+mn-cs"/>
                      </a:endParaRPr>
                    </a:p>
                  </a:txBody>
                  <a:tcPr marL="89631" marR="89631" marT="44814" marB="44814"/>
                </a:tc>
                <a:tc vMerge="1">
                  <a:txBody>
                    <a:bodyPr/>
                    <a:lstStyle/>
                    <a:p>
                      <a:endParaRPr lang="en-US"/>
                    </a:p>
                  </a:txBody>
                  <a:tcPr/>
                </a:tc>
                <a:tc>
                  <a:txBody>
                    <a:bodyPr/>
                    <a:lstStyle>
                      <a:lvl1pPr marL="0" algn="l" defTabSz="1184575" rtl="0" eaLnBrk="1" latinLnBrk="0" hangingPunct="1">
                        <a:defRPr sz="2353" kern="1200">
                          <a:solidFill>
                            <a:schemeClr val="dk1"/>
                          </a:solidFill>
                          <a:latin typeface="Segoe UI"/>
                        </a:defRPr>
                      </a:lvl1pPr>
                      <a:lvl2pPr marL="592287" algn="l" defTabSz="1184575" rtl="0" eaLnBrk="1" latinLnBrk="0" hangingPunct="1">
                        <a:defRPr sz="2353" kern="1200">
                          <a:solidFill>
                            <a:schemeClr val="dk1"/>
                          </a:solidFill>
                          <a:latin typeface="Segoe UI"/>
                        </a:defRPr>
                      </a:lvl2pPr>
                      <a:lvl3pPr marL="1184575" algn="l" defTabSz="1184575" rtl="0" eaLnBrk="1" latinLnBrk="0" hangingPunct="1">
                        <a:defRPr sz="2353" kern="1200">
                          <a:solidFill>
                            <a:schemeClr val="dk1"/>
                          </a:solidFill>
                          <a:latin typeface="Segoe UI"/>
                        </a:defRPr>
                      </a:lvl3pPr>
                      <a:lvl4pPr marL="1776861" algn="l" defTabSz="1184575" rtl="0" eaLnBrk="1" latinLnBrk="0" hangingPunct="1">
                        <a:defRPr sz="2353" kern="1200">
                          <a:solidFill>
                            <a:schemeClr val="dk1"/>
                          </a:solidFill>
                          <a:latin typeface="Segoe UI"/>
                        </a:defRPr>
                      </a:lvl4pPr>
                      <a:lvl5pPr marL="2369149" algn="l" defTabSz="1184575" rtl="0" eaLnBrk="1" latinLnBrk="0" hangingPunct="1">
                        <a:defRPr sz="2353" kern="1200">
                          <a:solidFill>
                            <a:schemeClr val="dk1"/>
                          </a:solidFill>
                          <a:latin typeface="Segoe UI"/>
                        </a:defRPr>
                      </a:lvl5pPr>
                      <a:lvl6pPr marL="2961436" algn="l" defTabSz="1184575" rtl="0" eaLnBrk="1" latinLnBrk="0" hangingPunct="1">
                        <a:defRPr sz="2353" kern="1200">
                          <a:solidFill>
                            <a:schemeClr val="dk1"/>
                          </a:solidFill>
                          <a:latin typeface="Segoe UI"/>
                        </a:defRPr>
                      </a:lvl6pPr>
                      <a:lvl7pPr marL="3553724" algn="l" defTabSz="1184575" rtl="0" eaLnBrk="1" latinLnBrk="0" hangingPunct="1">
                        <a:defRPr sz="2353" kern="1200">
                          <a:solidFill>
                            <a:schemeClr val="dk1"/>
                          </a:solidFill>
                          <a:latin typeface="Segoe UI"/>
                        </a:defRPr>
                      </a:lvl7pPr>
                      <a:lvl8pPr marL="4146011" algn="l" defTabSz="1184575" rtl="0" eaLnBrk="1" latinLnBrk="0" hangingPunct="1">
                        <a:defRPr sz="2353" kern="1200">
                          <a:solidFill>
                            <a:schemeClr val="dk1"/>
                          </a:solidFill>
                          <a:latin typeface="Segoe UI"/>
                        </a:defRPr>
                      </a:lvl8pPr>
                      <a:lvl9pPr marL="4738298" algn="l" defTabSz="1184575" rtl="0" eaLnBrk="1" latinLnBrk="0" hangingPunct="1">
                        <a:defRPr sz="2353" kern="1200">
                          <a:solidFill>
                            <a:schemeClr val="dk1"/>
                          </a:solidFill>
                          <a:latin typeface="Segoe UI"/>
                        </a:defRPr>
                      </a:lvl9pPr>
                    </a:lstStyle>
                    <a:p>
                      <a:r>
                        <a:rPr lang="en-US" sz="1400" kern="1200" dirty="0">
                          <a:effectLst/>
                        </a:rPr>
                        <a:t>-</a:t>
                      </a:r>
                      <a:endParaRPr lang="en-US" sz="1400" kern="1200" dirty="0">
                        <a:solidFill>
                          <a:schemeClr val="dk1"/>
                        </a:solidFill>
                        <a:effectLst/>
                        <a:latin typeface="+mj-lt"/>
                        <a:ea typeface="+mn-ea"/>
                        <a:cs typeface="+mn-cs"/>
                      </a:endParaRPr>
                    </a:p>
                  </a:txBody>
                  <a:tcPr marL="89631" marR="89631" marT="44814" marB="44814"/>
                </a:tc>
                <a:tc>
                  <a:txBody>
                    <a:bodyPr/>
                    <a:lstStyle>
                      <a:lvl1pPr marL="0" algn="l" defTabSz="1184575" rtl="0" eaLnBrk="1" latinLnBrk="0" hangingPunct="1">
                        <a:defRPr sz="2353" kern="1200">
                          <a:solidFill>
                            <a:schemeClr val="dk1"/>
                          </a:solidFill>
                          <a:latin typeface="Segoe UI"/>
                        </a:defRPr>
                      </a:lvl1pPr>
                      <a:lvl2pPr marL="592287" algn="l" defTabSz="1184575" rtl="0" eaLnBrk="1" latinLnBrk="0" hangingPunct="1">
                        <a:defRPr sz="2353" kern="1200">
                          <a:solidFill>
                            <a:schemeClr val="dk1"/>
                          </a:solidFill>
                          <a:latin typeface="Segoe UI"/>
                        </a:defRPr>
                      </a:lvl2pPr>
                      <a:lvl3pPr marL="1184575" algn="l" defTabSz="1184575" rtl="0" eaLnBrk="1" latinLnBrk="0" hangingPunct="1">
                        <a:defRPr sz="2353" kern="1200">
                          <a:solidFill>
                            <a:schemeClr val="dk1"/>
                          </a:solidFill>
                          <a:latin typeface="Segoe UI"/>
                        </a:defRPr>
                      </a:lvl3pPr>
                      <a:lvl4pPr marL="1776861" algn="l" defTabSz="1184575" rtl="0" eaLnBrk="1" latinLnBrk="0" hangingPunct="1">
                        <a:defRPr sz="2353" kern="1200">
                          <a:solidFill>
                            <a:schemeClr val="dk1"/>
                          </a:solidFill>
                          <a:latin typeface="Segoe UI"/>
                        </a:defRPr>
                      </a:lvl4pPr>
                      <a:lvl5pPr marL="2369149" algn="l" defTabSz="1184575" rtl="0" eaLnBrk="1" latinLnBrk="0" hangingPunct="1">
                        <a:defRPr sz="2353" kern="1200">
                          <a:solidFill>
                            <a:schemeClr val="dk1"/>
                          </a:solidFill>
                          <a:latin typeface="Segoe UI"/>
                        </a:defRPr>
                      </a:lvl5pPr>
                      <a:lvl6pPr marL="2961436" algn="l" defTabSz="1184575" rtl="0" eaLnBrk="1" latinLnBrk="0" hangingPunct="1">
                        <a:defRPr sz="2353" kern="1200">
                          <a:solidFill>
                            <a:schemeClr val="dk1"/>
                          </a:solidFill>
                          <a:latin typeface="Segoe UI"/>
                        </a:defRPr>
                      </a:lvl6pPr>
                      <a:lvl7pPr marL="3553724" algn="l" defTabSz="1184575" rtl="0" eaLnBrk="1" latinLnBrk="0" hangingPunct="1">
                        <a:defRPr sz="2353" kern="1200">
                          <a:solidFill>
                            <a:schemeClr val="dk1"/>
                          </a:solidFill>
                          <a:latin typeface="Segoe UI"/>
                        </a:defRPr>
                      </a:lvl7pPr>
                      <a:lvl8pPr marL="4146011" algn="l" defTabSz="1184575" rtl="0" eaLnBrk="1" latinLnBrk="0" hangingPunct="1">
                        <a:defRPr sz="2353" kern="1200">
                          <a:solidFill>
                            <a:schemeClr val="dk1"/>
                          </a:solidFill>
                          <a:latin typeface="Segoe UI"/>
                        </a:defRPr>
                      </a:lvl8pPr>
                      <a:lvl9pPr marL="4738298" algn="l" defTabSz="1184575" rtl="0" eaLnBrk="1" latinLnBrk="0" hangingPunct="1">
                        <a:defRPr sz="2353" kern="1200">
                          <a:solidFill>
                            <a:schemeClr val="dk1"/>
                          </a:solidFill>
                          <a:latin typeface="Segoe UI"/>
                        </a:defRPr>
                      </a:lvl9pPr>
                    </a:lstStyle>
                    <a:p>
                      <a:endParaRPr lang="en-US" sz="1400" kern="1200" dirty="0">
                        <a:solidFill>
                          <a:schemeClr val="dk1"/>
                        </a:solidFill>
                        <a:effectLst/>
                        <a:latin typeface="+mj-lt"/>
                        <a:ea typeface="+mn-ea"/>
                        <a:cs typeface="+mn-cs"/>
                      </a:endParaRPr>
                    </a:p>
                  </a:txBody>
                  <a:tcPr marL="89631" marR="89631" marT="44814" marB="44814"/>
                </a:tc>
                <a:tc>
                  <a:txBody>
                    <a:bodyPr/>
                    <a:lstStyle>
                      <a:lvl1pPr marL="0" algn="l" defTabSz="1184575" rtl="0" eaLnBrk="1" latinLnBrk="0" hangingPunct="1">
                        <a:defRPr sz="2353" kern="1200">
                          <a:solidFill>
                            <a:schemeClr val="dk1"/>
                          </a:solidFill>
                          <a:latin typeface="Segoe UI"/>
                        </a:defRPr>
                      </a:lvl1pPr>
                      <a:lvl2pPr marL="592287" algn="l" defTabSz="1184575" rtl="0" eaLnBrk="1" latinLnBrk="0" hangingPunct="1">
                        <a:defRPr sz="2353" kern="1200">
                          <a:solidFill>
                            <a:schemeClr val="dk1"/>
                          </a:solidFill>
                          <a:latin typeface="Segoe UI"/>
                        </a:defRPr>
                      </a:lvl2pPr>
                      <a:lvl3pPr marL="1184575" algn="l" defTabSz="1184575" rtl="0" eaLnBrk="1" latinLnBrk="0" hangingPunct="1">
                        <a:defRPr sz="2353" kern="1200">
                          <a:solidFill>
                            <a:schemeClr val="dk1"/>
                          </a:solidFill>
                          <a:latin typeface="Segoe UI"/>
                        </a:defRPr>
                      </a:lvl3pPr>
                      <a:lvl4pPr marL="1776861" algn="l" defTabSz="1184575" rtl="0" eaLnBrk="1" latinLnBrk="0" hangingPunct="1">
                        <a:defRPr sz="2353" kern="1200">
                          <a:solidFill>
                            <a:schemeClr val="dk1"/>
                          </a:solidFill>
                          <a:latin typeface="Segoe UI"/>
                        </a:defRPr>
                      </a:lvl4pPr>
                      <a:lvl5pPr marL="2369149" algn="l" defTabSz="1184575" rtl="0" eaLnBrk="1" latinLnBrk="0" hangingPunct="1">
                        <a:defRPr sz="2353" kern="1200">
                          <a:solidFill>
                            <a:schemeClr val="dk1"/>
                          </a:solidFill>
                          <a:latin typeface="Segoe UI"/>
                        </a:defRPr>
                      </a:lvl5pPr>
                      <a:lvl6pPr marL="2961436" algn="l" defTabSz="1184575" rtl="0" eaLnBrk="1" latinLnBrk="0" hangingPunct="1">
                        <a:defRPr sz="2353" kern="1200">
                          <a:solidFill>
                            <a:schemeClr val="dk1"/>
                          </a:solidFill>
                          <a:latin typeface="Segoe UI"/>
                        </a:defRPr>
                      </a:lvl6pPr>
                      <a:lvl7pPr marL="3553724" algn="l" defTabSz="1184575" rtl="0" eaLnBrk="1" latinLnBrk="0" hangingPunct="1">
                        <a:defRPr sz="2353" kern="1200">
                          <a:solidFill>
                            <a:schemeClr val="dk1"/>
                          </a:solidFill>
                          <a:latin typeface="Segoe UI"/>
                        </a:defRPr>
                      </a:lvl7pPr>
                      <a:lvl8pPr marL="4146011" algn="l" defTabSz="1184575" rtl="0" eaLnBrk="1" latinLnBrk="0" hangingPunct="1">
                        <a:defRPr sz="2353" kern="1200">
                          <a:solidFill>
                            <a:schemeClr val="dk1"/>
                          </a:solidFill>
                          <a:latin typeface="Segoe UI"/>
                        </a:defRPr>
                      </a:lvl8pPr>
                      <a:lvl9pPr marL="4738298" algn="l" defTabSz="1184575" rtl="0" eaLnBrk="1" latinLnBrk="0" hangingPunct="1">
                        <a:defRPr sz="2353" kern="1200">
                          <a:solidFill>
                            <a:schemeClr val="dk1"/>
                          </a:solidFill>
                          <a:latin typeface="Segoe UI"/>
                        </a:defRPr>
                      </a:lvl9pPr>
                    </a:lstStyle>
                    <a:p>
                      <a:r>
                        <a:rPr lang="en-US" sz="1400" kern="1200" dirty="0">
                          <a:effectLst/>
                        </a:rPr>
                        <a:t>D16s_v3</a:t>
                      </a:r>
                      <a:endParaRPr lang="en-US" sz="1400" b="1" kern="1200" dirty="0">
                        <a:solidFill>
                          <a:srgbClr val="FF0000"/>
                        </a:solidFill>
                        <a:effectLst/>
                        <a:latin typeface="+mj-lt"/>
                        <a:ea typeface="+mn-ea"/>
                        <a:cs typeface="+mn-cs"/>
                      </a:endParaRPr>
                    </a:p>
                  </a:txBody>
                  <a:tcPr marL="45720" marR="45720" marT="44814" marB="44814"/>
                </a:tc>
                <a:tc>
                  <a:txBody>
                    <a:bodyPr/>
                    <a:lstStyle>
                      <a:lvl1pPr marL="0" algn="l" defTabSz="1184575" rtl="0" eaLnBrk="1" latinLnBrk="0" hangingPunct="1">
                        <a:defRPr sz="2353" kern="1200">
                          <a:solidFill>
                            <a:schemeClr val="dk1"/>
                          </a:solidFill>
                          <a:latin typeface="Segoe UI"/>
                        </a:defRPr>
                      </a:lvl1pPr>
                      <a:lvl2pPr marL="592287" algn="l" defTabSz="1184575" rtl="0" eaLnBrk="1" latinLnBrk="0" hangingPunct="1">
                        <a:defRPr sz="2353" kern="1200">
                          <a:solidFill>
                            <a:schemeClr val="dk1"/>
                          </a:solidFill>
                          <a:latin typeface="Segoe UI"/>
                        </a:defRPr>
                      </a:lvl2pPr>
                      <a:lvl3pPr marL="1184575" algn="l" defTabSz="1184575" rtl="0" eaLnBrk="1" latinLnBrk="0" hangingPunct="1">
                        <a:defRPr sz="2353" kern="1200">
                          <a:solidFill>
                            <a:schemeClr val="dk1"/>
                          </a:solidFill>
                          <a:latin typeface="Segoe UI"/>
                        </a:defRPr>
                      </a:lvl3pPr>
                      <a:lvl4pPr marL="1776861" algn="l" defTabSz="1184575" rtl="0" eaLnBrk="1" latinLnBrk="0" hangingPunct="1">
                        <a:defRPr sz="2353" kern="1200">
                          <a:solidFill>
                            <a:schemeClr val="dk1"/>
                          </a:solidFill>
                          <a:latin typeface="Segoe UI"/>
                        </a:defRPr>
                      </a:lvl4pPr>
                      <a:lvl5pPr marL="2369149" algn="l" defTabSz="1184575" rtl="0" eaLnBrk="1" latinLnBrk="0" hangingPunct="1">
                        <a:defRPr sz="2353" kern="1200">
                          <a:solidFill>
                            <a:schemeClr val="dk1"/>
                          </a:solidFill>
                          <a:latin typeface="Segoe UI"/>
                        </a:defRPr>
                      </a:lvl5pPr>
                      <a:lvl6pPr marL="2961436" algn="l" defTabSz="1184575" rtl="0" eaLnBrk="1" latinLnBrk="0" hangingPunct="1">
                        <a:defRPr sz="2353" kern="1200">
                          <a:solidFill>
                            <a:schemeClr val="dk1"/>
                          </a:solidFill>
                          <a:latin typeface="Segoe UI"/>
                        </a:defRPr>
                      </a:lvl6pPr>
                      <a:lvl7pPr marL="3553724" algn="l" defTabSz="1184575" rtl="0" eaLnBrk="1" latinLnBrk="0" hangingPunct="1">
                        <a:defRPr sz="2353" kern="1200">
                          <a:solidFill>
                            <a:schemeClr val="dk1"/>
                          </a:solidFill>
                          <a:latin typeface="Segoe UI"/>
                        </a:defRPr>
                      </a:lvl7pPr>
                      <a:lvl8pPr marL="4146011" algn="l" defTabSz="1184575" rtl="0" eaLnBrk="1" latinLnBrk="0" hangingPunct="1">
                        <a:defRPr sz="2353" kern="1200">
                          <a:solidFill>
                            <a:schemeClr val="dk1"/>
                          </a:solidFill>
                          <a:latin typeface="Segoe UI"/>
                        </a:defRPr>
                      </a:lvl8pPr>
                      <a:lvl9pPr marL="4738298" algn="l" defTabSz="1184575" rtl="0" eaLnBrk="1" latinLnBrk="0" hangingPunct="1">
                        <a:defRPr sz="2353" kern="1200">
                          <a:solidFill>
                            <a:schemeClr val="dk1"/>
                          </a:solidFill>
                          <a:latin typeface="Segoe UI"/>
                        </a:defRPr>
                      </a:lvl9pPr>
                    </a:lstStyle>
                    <a:p>
                      <a:r>
                        <a:rPr lang="en-US" sz="1400" kern="1200" dirty="0">
                          <a:effectLst/>
                        </a:rPr>
                        <a:t>2</a:t>
                      </a:r>
                      <a:endParaRPr lang="en-US" sz="1400" b="1" kern="1200" dirty="0">
                        <a:solidFill>
                          <a:srgbClr val="FF0000"/>
                        </a:solidFill>
                        <a:effectLst/>
                        <a:latin typeface="+mj-lt"/>
                        <a:ea typeface="+mn-ea"/>
                        <a:cs typeface="+mn-cs"/>
                      </a:endParaRPr>
                    </a:p>
                  </a:txBody>
                  <a:tcPr marL="89631" marR="89631" marT="44814" marB="44814"/>
                </a:tc>
                <a:tc>
                  <a:txBody>
                    <a:bodyPr/>
                    <a:lstStyle>
                      <a:lvl1pPr marL="0" algn="l" defTabSz="1184575" rtl="0" eaLnBrk="1" latinLnBrk="0" hangingPunct="1">
                        <a:defRPr sz="2353" kern="1200">
                          <a:solidFill>
                            <a:schemeClr val="dk1"/>
                          </a:solidFill>
                          <a:latin typeface="Segoe UI"/>
                        </a:defRPr>
                      </a:lvl1pPr>
                      <a:lvl2pPr marL="592287" algn="l" defTabSz="1184575" rtl="0" eaLnBrk="1" latinLnBrk="0" hangingPunct="1">
                        <a:defRPr sz="2353" kern="1200">
                          <a:solidFill>
                            <a:schemeClr val="dk1"/>
                          </a:solidFill>
                          <a:latin typeface="Segoe UI"/>
                        </a:defRPr>
                      </a:lvl2pPr>
                      <a:lvl3pPr marL="1184575" algn="l" defTabSz="1184575" rtl="0" eaLnBrk="1" latinLnBrk="0" hangingPunct="1">
                        <a:defRPr sz="2353" kern="1200">
                          <a:solidFill>
                            <a:schemeClr val="dk1"/>
                          </a:solidFill>
                          <a:latin typeface="Segoe UI"/>
                        </a:defRPr>
                      </a:lvl3pPr>
                      <a:lvl4pPr marL="1776861" algn="l" defTabSz="1184575" rtl="0" eaLnBrk="1" latinLnBrk="0" hangingPunct="1">
                        <a:defRPr sz="2353" kern="1200">
                          <a:solidFill>
                            <a:schemeClr val="dk1"/>
                          </a:solidFill>
                          <a:latin typeface="Segoe UI"/>
                        </a:defRPr>
                      </a:lvl4pPr>
                      <a:lvl5pPr marL="2369149" algn="l" defTabSz="1184575" rtl="0" eaLnBrk="1" latinLnBrk="0" hangingPunct="1">
                        <a:defRPr sz="2353" kern="1200">
                          <a:solidFill>
                            <a:schemeClr val="dk1"/>
                          </a:solidFill>
                          <a:latin typeface="Segoe UI"/>
                        </a:defRPr>
                      </a:lvl5pPr>
                      <a:lvl6pPr marL="2961436" algn="l" defTabSz="1184575" rtl="0" eaLnBrk="1" latinLnBrk="0" hangingPunct="1">
                        <a:defRPr sz="2353" kern="1200">
                          <a:solidFill>
                            <a:schemeClr val="dk1"/>
                          </a:solidFill>
                          <a:latin typeface="Segoe UI"/>
                        </a:defRPr>
                      </a:lvl6pPr>
                      <a:lvl7pPr marL="3553724" algn="l" defTabSz="1184575" rtl="0" eaLnBrk="1" latinLnBrk="0" hangingPunct="1">
                        <a:defRPr sz="2353" kern="1200">
                          <a:solidFill>
                            <a:schemeClr val="dk1"/>
                          </a:solidFill>
                          <a:latin typeface="Segoe UI"/>
                        </a:defRPr>
                      </a:lvl7pPr>
                      <a:lvl8pPr marL="4146011" algn="l" defTabSz="1184575" rtl="0" eaLnBrk="1" latinLnBrk="0" hangingPunct="1">
                        <a:defRPr sz="2353" kern="1200">
                          <a:solidFill>
                            <a:schemeClr val="dk1"/>
                          </a:solidFill>
                          <a:latin typeface="Segoe UI"/>
                        </a:defRPr>
                      </a:lvl8pPr>
                      <a:lvl9pPr marL="4738298" algn="l" defTabSz="1184575" rtl="0" eaLnBrk="1" latinLnBrk="0" hangingPunct="1">
                        <a:defRPr sz="2353" kern="1200">
                          <a:solidFill>
                            <a:schemeClr val="dk1"/>
                          </a:solidFill>
                          <a:latin typeface="Segoe UI"/>
                        </a:defRPr>
                      </a:lvl9pPr>
                    </a:lstStyle>
                    <a:p>
                      <a:r>
                        <a:rPr lang="en-US" sz="1400" kern="1200" dirty="0">
                          <a:effectLst/>
                        </a:rPr>
                        <a:t>All Active</a:t>
                      </a:r>
                      <a:endParaRPr lang="en-US" sz="1400" kern="1200" dirty="0">
                        <a:solidFill>
                          <a:schemeClr val="dk1"/>
                        </a:solidFill>
                        <a:effectLst/>
                        <a:latin typeface="+mj-lt"/>
                        <a:ea typeface="+mn-ea"/>
                        <a:cs typeface="+mn-cs"/>
                      </a:endParaRPr>
                    </a:p>
                  </a:txBody>
                  <a:tcPr marL="89631" marR="89631" marT="44814" marB="44814"/>
                </a:tc>
                <a:tc>
                  <a:txBody>
                    <a:bodyPr/>
                    <a:lstStyle>
                      <a:lvl1pPr marL="0" algn="l" defTabSz="1184575" rtl="0" eaLnBrk="1" latinLnBrk="0" hangingPunct="1">
                        <a:defRPr sz="2353" kern="1200">
                          <a:solidFill>
                            <a:schemeClr val="dk1"/>
                          </a:solidFill>
                          <a:latin typeface="Segoe UI"/>
                        </a:defRPr>
                      </a:lvl1pPr>
                      <a:lvl2pPr marL="592287" algn="l" defTabSz="1184575" rtl="0" eaLnBrk="1" latinLnBrk="0" hangingPunct="1">
                        <a:defRPr sz="2353" kern="1200">
                          <a:solidFill>
                            <a:schemeClr val="dk1"/>
                          </a:solidFill>
                          <a:latin typeface="Segoe UI"/>
                        </a:defRPr>
                      </a:lvl2pPr>
                      <a:lvl3pPr marL="1184575" algn="l" defTabSz="1184575" rtl="0" eaLnBrk="1" latinLnBrk="0" hangingPunct="1">
                        <a:defRPr sz="2353" kern="1200">
                          <a:solidFill>
                            <a:schemeClr val="dk1"/>
                          </a:solidFill>
                          <a:latin typeface="Segoe UI"/>
                        </a:defRPr>
                      </a:lvl3pPr>
                      <a:lvl4pPr marL="1776861" algn="l" defTabSz="1184575" rtl="0" eaLnBrk="1" latinLnBrk="0" hangingPunct="1">
                        <a:defRPr sz="2353" kern="1200">
                          <a:solidFill>
                            <a:schemeClr val="dk1"/>
                          </a:solidFill>
                          <a:latin typeface="Segoe UI"/>
                        </a:defRPr>
                      </a:lvl4pPr>
                      <a:lvl5pPr marL="2369149" algn="l" defTabSz="1184575" rtl="0" eaLnBrk="1" latinLnBrk="0" hangingPunct="1">
                        <a:defRPr sz="2353" kern="1200">
                          <a:solidFill>
                            <a:schemeClr val="dk1"/>
                          </a:solidFill>
                          <a:latin typeface="Segoe UI"/>
                        </a:defRPr>
                      </a:lvl5pPr>
                      <a:lvl6pPr marL="2961436" algn="l" defTabSz="1184575" rtl="0" eaLnBrk="1" latinLnBrk="0" hangingPunct="1">
                        <a:defRPr sz="2353" kern="1200">
                          <a:solidFill>
                            <a:schemeClr val="dk1"/>
                          </a:solidFill>
                          <a:latin typeface="Segoe UI"/>
                        </a:defRPr>
                      </a:lvl6pPr>
                      <a:lvl7pPr marL="3553724" algn="l" defTabSz="1184575" rtl="0" eaLnBrk="1" latinLnBrk="0" hangingPunct="1">
                        <a:defRPr sz="2353" kern="1200">
                          <a:solidFill>
                            <a:schemeClr val="dk1"/>
                          </a:solidFill>
                          <a:latin typeface="Segoe UI"/>
                        </a:defRPr>
                      </a:lvl7pPr>
                      <a:lvl8pPr marL="4146011" algn="l" defTabSz="1184575" rtl="0" eaLnBrk="1" latinLnBrk="0" hangingPunct="1">
                        <a:defRPr sz="2353" kern="1200">
                          <a:solidFill>
                            <a:schemeClr val="dk1"/>
                          </a:solidFill>
                          <a:latin typeface="Segoe UI"/>
                        </a:defRPr>
                      </a:lvl8pPr>
                      <a:lvl9pPr marL="4738298" algn="l" defTabSz="1184575" rtl="0" eaLnBrk="1" latinLnBrk="0" hangingPunct="1">
                        <a:defRPr sz="2353" kern="1200">
                          <a:solidFill>
                            <a:schemeClr val="dk1"/>
                          </a:solidFill>
                          <a:latin typeface="Segoe UI"/>
                        </a:defRPr>
                      </a:lvl9pPr>
                    </a:lstStyle>
                    <a:p>
                      <a:r>
                        <a:rPr lang="en-US" sz="1400" kern="1200" dirty="0">
                          <a:effectLst/>
                        </a:rPr>
                        <a:t>34,840</a:t>
                      </a:r>
                      <a:endParaRPr lang="en-US" sz="1400" b="1" kern="1200" dirty="0">
                        <a:solidFill>
                          <a:srgbClr val="FF0000"/>
                        </a:solidFill>
                        <a:effectLst/>
                        <a:latin typeface="+mj-lt"/>
                        <a:ea typeface="+mn-ea"/>
                        <a:cs typeface="+mn-cs"/>
                      </a:endParaRPr>
                    </a:p>
                  </a:txBody>
                  <a:tcPr marL="89631" marR="89631" marT="44814" marB="44814"/>
                </a:tc>
                <a:tc>
                  <a:txBody>
                    <a:bodyPr/>
                    <a:lstStyle>
                      <a:lvl1pPr marL="0" algn="l" defTabSz="1184575" rtl="0" eaLnBrk="1" latinLnBrk="0" hangingPunct="1">
                        <a:defRPr sz="2353" kern="1200">
                          <a:solidFill>
                            <a:schemeClr val="dk1"/>
                          </a:solidFill>
                          <a:latin typeface="Segoe UI"/>
                        </a:defRPr>
                      </a:lvl1pPr>
                      <a:lvl2pPr marL="592287" algn="l" defTabSz="1184575" rtl="0" eaLnBrk="1" latinLnBrk="0" hangingPunct="1">
                        <a:defRPr sz="2353" kern="1200">
                          <a:solidFill>
                            <a:schemeClr val="dk1"/>
                          </a:solidFill>
                          <a:latin typeface="Segoe UI"/>
                        </a:defRPr>
                      </a:lvl2pPr>
                      <a:lvl3pPr marL="1184575" algn="l" defTabSz="1184575" rtl="0" eaLnBrk="1" latinLnBrk="0" hangingPunct="1">
                        <a:defRPr sz="2353" kern="1200">
                          <a:solidFill>
                            <a:schemeClr val="dk1"/>
                          </a:solidFill>
                          <a:latin typeface="Segoe UI"/>
                        </a:defRPr>
                      </a:lvl3pPr>
                      <a:lvl4pPr marL="1776861" algn="l" defTabSz="1184575" rtl="0" eaLnBrk="1" latinLnBrk="0" hangingPunct="1">
                        <a:defRPr sz="2353" kern="1200">
                          <a:solidFill>
                            <a:schemeClr val="dk1"/>
                          </a:solidFill>
                          <a:latin typeface="Segoe UI"/>
                        </a:defRPr>
                      </a:lvl4pPr>
                      <a:lvl5pPr marL="2369149" algn="l" defTabSz="1184575" rtl="0" eaLnBrk="1" latinLnBrk="0" hangingPunct="1">
                        <a:defRPr sz="2353" kern="1200">
                          <a:solidFill>
                            <a:schemeClr val="dk1"/>
                          </a:solidFill>
                          <a:latin typeface="Segoe UI"/>
                        </a:defRPr>
                      </a:lvl5pPr>
                      <a:lvl6pPr marL="2961436" algn="l" defTabSz="1184575" rtl="0" eaLnBrk="1" latinLnBrk="0" hangingPunct="1">
                        <a:defRPr sz="2353" kern="1200">
                          <a:solidFill>
                            <a:schemeClr val="dk1"/>
                          </a:solidFill>
                          <a:latin typeface="Segoe UI"/>
                        </a:defRPr>
                      </a:lvl6pPr>
                      <a:lvl7pPr marL="3553724" algn="l" defTabSz="1184575" rtl="0" eaLnBrk="1" latinLnBrk="0" hangingPunct="1">
                        <a:defRPr sz="2353" kern="1200">
                          <a:solidFill>
                            <a:schemeClr val="dk1"/>
                          </a:solidFill>
                          <a:latin typeface="Segoe UI"/>
                        </a:defRPr>
                      </a:lvl7pPr>
                      <a:lvl8pPr marL="4146011" algn="l" defTabSz="1184575" rtl="0" eaLnBrk="1" latinLnBrk="0" hangingPunct="1">
                        <a:defRPr sz="2353" kern="1200">
                          <a:solidFill>
                            <a:schemeClr val="dk1"/>
                          </a:solidFill>
                          <a:latin typeface="Segoe UI"/>
                        </a:defRPr>
                      </a:lvl8pPr>
                      <a:lvl9pPr marL="4738298" algn="l" defTabSz="1184575" rtl="0" eaLnBrk="1" latinLnBrk="0" hangingPunct="1">
                        <a:defRPr sz="2353" kern="1200">
                          <a:solidFill>
                            <a:schemeClr val="dk1"/>
                          </a:solidFill>
                          <a:latin typeface="Segoe UI"/>
                        </a:defRPr>
                      </a:lvl9pPr>
                    </a:lstStyle>
                    <a:p>
                      <a:r>
                        <a:rPr lang="en-US" sz="1400" kern="1200">
                          <a:effectLst/>
                        </a:rPr>
                        <a:t>-</a:t>
                      </a:r>
                      <a:endParaRPr lang="en-US" sz="1400" kern="1200">
                        <a:solidFill>
                          <a:schemeClr val="dk1"/>
                        </a:solidFill>
                        <a:effectLst/>
                        <a:latin typeface="+mj-lt"/>
                        <a:ea typeface="+mn-ea"/>
                        <a:cs typeface="+mn-cs"/>
                      </a:endParaRPr>
                    </a:p>
                  </a:txBody>
                  <a:tcPr marL="89631" marR="89631" marT="44814" marB="44814"/>
                </a:tc>
                <a:tc>
                  <a:txBody>
                    <a:bodyPr/>
                    <a:lstStyle>
                      <a:lvl1pPr marL="0" algn="l" defTabSz="1184575" rtl="0" eaLnBrk="1" latinLnBrk="0" hangingPunct="1">
                        <a:defRPr sz="2353" kern="1200">
                          <a:solidFill>
                            <a:schemeClr val="dk1"/>
                          </a:solidFill>
                          <a:latin typeface="Segoe UI"/>
                        </a:defRPr>
                      </a:lvl1pPr>
                      <a:lvl2pPr marL="592287" algn="l" defTabSz="1184575" rtl="0" eaLnBrk="1" latinLnBrk="0" hangingPunct="1">
                        <a:defRPr sz="2353" kern="1200">
                          <a:solidFill>
                            <a:schemeClr val="dk1"/>
                          </a:solidFill>
                          <a:latin typeface="Segoe UI"/>
                        </a:defRPr>
                      </a:lvl2pPr>
                      <a:lvl3pPr marL="1184575" algn="l" defTabSz="1184575" rtl="0" eaLnBrk="1" latinLnBrk="0" hangingPunct="1">
                        <a:defRPr sz="2353" kern="1200">
                          <a:solidFill>
                            <a:schemeClr val="dk1"/>
                          </a:solidFill>
                          <a:latin typeface="Segoe UI"/>
                        </a:defRPr>
                      </a:lvl3pPr>
                      <a:lvl4pPr marL="1776861" algn="l" defTabSz="1184575" rtl="0" eaLnBrk="1" latinLnBrk="0" hangingPunct="1">
                        <a:defRPr sz="2353" kern="1200">
                          <a:solidFill>
                            <a:schemeClr val="dk1"/>
                          </a:solidFill>
                          <a:latin typeface="Segoe UI"/>
                        </a:defRPr>
                      </a:lvl4pPr>
                      <a:lvl5pPr marL="2369149" algn="l" defTabSz="1184575" rtl="0" eaLnBrk="1" latinLnBrk="0" hangingPunct="1">
                        <a:defRPr sz="2353" kern="1200">
                          <a:solidFill>
                            <a:schemeClr val="dk1"/>
                          </a:solidFill>
                          <a:latin typeface="Segoe UI"/>
                        </a:defRPr>
                      </a:lvl5pPr>
                      <a:lvl6pPr marL="2961436" algn="l" defTabSz="1184575" rtl="0" eaLnBrk="1" latinLnBrk="0" hangingPunct="1">
                        <a:defRPr sz="2353" kern="1200">
                          <a:solidFill>
                            <a:schemeClr val="dk1"/>
                          </a:solidFill>
                          <a:latin typeface="Segoe UI"/>
                        </a:defRPr>
                      </a:lvl6pPr>
                      <a:lvl7pPr marL="3553724" algn="l" defTabSz="1184575" rtl="0" eaLnBrk="1" latinLnBrk="0" hangingPunct="1">
                        <a:defRPr sz="2353" kern="1200">
                          <a:solidFill>
                            <a:schemeClr val="dk1"/>
                          </a:solidFill>
                          <a:latin typeface="Segoe UI"/>
                        </a:defRPr>
                      </a:lvl7pPr>
                      <a:lvl8pPr marL="4146011" algn="l" defTabSz="1184575" rtl="0" eaLnBrk="1" latinLnBrk="0" hangingPunct="1">
                        <a:defRPr sz="2353" kern="1200">
                          <a:solidFill>
                            <a:schemeClr val="dk1"/>
                          </a:solidFill>
                          <a:latin typeface="Segoe UI"/>
                        </a:defRPr>
                      </a:lvl8pPr>
                      <a:lvl9pPr marL="4738298" algn="l" defTabSz="1184575" rtl="0" eaLnBrk="1" latinLnBrk="0" hangingPunct="1">
                        <a:defRPr sz="2353" kern="1200">
                          <a:solidFill>
                            <a:schemeClr val="dk1"/>
                          </a:solidFill>
                          <a:latin typeface="Segoe UI"/>
                        </a:defRPr>
                      </a:lvl9pPr>
                    </a:lstStyle>
                    <a:p>
                      <a:endParaRPr lang="en-US" sz="1400" kern="1200">
                        <a:solidFill>
                          <a:schemeClr val="dk1"/>
                        </a:solidFill>
                        <a:effectLst/>
                        <a:latin typeface="+mj-lt"/>
                        <a:ea typeface="+mn-ea"/>
                        <a:cs typeface="+mn-cs"/>
                      </a:endParaRPr>
                    </a:p>
                  </a:txBody>
                  <a:tcPr marL="89631" marR="89631" marT="44814" marB="44814"/>
                </a:tc>
                <a:tc>
                  <a:txBody>
                    <a:bodyPr/>
                    <a:lstStyle>
                      <a:lvl1pPr marL="0" algn="l" defTabSz="1184575" rtl="0" eaLnBrk="1" latinLnBrk="0" hangingPunct="1">
                        <a:defRPr sz="2353" kern="1200">
                          <a:solidFill>
                            <a:schemeClr val="dk1"/>
                          </a:solidFill>
                          <a:latin typeface="Segoe UI"/>
                        </a:defRPr>
                      </a:lvl1pPr>
                      <a:lvl2pPr marL="592287" algn="l" defTabSz="1184575" rtl="0" eaLnBrk="1" latinLnBrk="0" hangingPunct="1">
                        <a:defRPr sz="2353" kern="1200">
                          <a:solidFill>
                            <a:schemeClr val="dk1"/>
                          </a:solidFill>
                          <a:latin typeface="Segoe UI"/>
                        </a:defRPr>
                      </a:lvl2pPr>
                      <a:lvl3pPr marL="1184575" algn="l" defTabSz="1184575" rtl="0" eaLnBrk="1" latinLnBrk="0" hangingPunct="1">
                        <a:defRPr sz="2353" kern="1200">
                          <a:solidFill>
                            <a:schemeClr val="dk1"/>
                          </a:solidFill>
                          <a:latin typeface="Segoe UI"/>
                        </a:defRPr>
                      </a:lvl3pPr>
                      <a:lvl4pPr marL="1776861" algn="l" defTabSz="1184575" rtl="0" eaLnBrk="1" latinLnBrk="0" hangingPunct="1">
                        <a:defRPr sz="2353" kern="1200">
                          <a:solidFill>
                            <a:schemeClr val="dk1"/>
                          </a:solidFill>
                          <a:latin typeface="Segoe UI"/>
                        </a:defRPr>
                      </a:lvl4pPr>
                      <a:lvl5pPr marL="2369149" algn="l" defTabSz="1184575" rtl="0" eaLnBrk="1" latinLnBrk="0" hangingPunct="1">
                        <a:defRPr sz="2353" kern="1200">
                          <a:solidFill>
                            <a:schemeClr val="dk1"/>
                          </a:solidFill>
                          <a:latin typeface="Segoe UI"/>
                        </a:defRPr>
                      </a:lvl5pPr>
                      <a:lvl6pPr marL="2961436" algn="l" defTabSz="1184575" rtl="0" eaLnBrk="1" latinLnBrk="0" hangingPunct="1">
                        <a:defRPr sz="2353" kern="1200">
                          <a:solidFill>
                            <a:schemeClr val="dk1"/>
                          </a:solidFill>
                          <a:latin typeface="Segoe UI"/>
                        </a:defRPr>
                      </a:lvl6pPr>
                      <a:lvl7pPr marL="3553724" algn="l" defTabSz="1184575" rtl="0" eaLnBrk="1" latinLnBrk="0" hangingPunct="1">
                        <a:defRPr sz="2353" kern="1200">
                          <a:solidFill>
                            <a:schemeClr val="dk1"/>
                          </a:solidFill>
                          <a:latin typeface="Segoe UI"/>
                        </a:defRPr>
                      </a:lvl7pPr>
                      <a:lvl8pPr marL="4146011" algn="l" defTabSz="1184575" rtl="0" eaLnBrk="1" latinLnBrk="0" hangingPunct="1">
                        <a:defRPr sz="2353" kern="1200">
                          <a:solidFill>
                            <a:schemeClr val="dk1"/>
                          </a:solidFill>
                          <a:latin typeface="Segoe UI"/>
                        </a:defRPr>
                      </a:lvl8pPr>
                      <a:lvl9pPr marL="4738298" algn="l" defTabSz="1184575" rtl="0" eaLnBrk="1" latinLnBrk="0" hangingPunct="1">
                        <a:defRPr sz="2353" kern="1200">
                          <a:solidFill>
                            <a:schemeClr val="dk1"/>
                          </a:solidFill>
                          <a:latin typeface="Segoe UI"/>
                        </a:defRPr>
                      </a:lvl9pPr>
                    </a:lstStyle>
                    <a:p>
                      <a:endParaRPr lang="en-US" sz="1400" kern="1200">
                        <a:solidFill>
                          <a:schemeClr val="dk1"/>
                        </a:solidFill>
                        <a:effectLst/>
                        <a:latin typeface="+mj-lt"/>
                        <a:ea typeface="+mn-ea"/>
                        <a:cs typeface="+mn-cs"/>
                      </a:endParaRPr>
                    </a:p>
                  </a:txBody>
                  <a:tcPr marL="89631" marR="89631" marT="44814" marB="44814"/>
                </a:tc>
                <a:tc>
                  <a:txBody>
                    <a:bodyPr/>
                    <a:lstStyle>
                      <a:lvl1pPr marL="0" algn="l" defTabSz="1184575" rtl="0" eaLnBrk="1" latinLnBrk="0" hangingPunct="1">
                        <a:defRPr sz="2353" kern="1200">
                          <a:solidFill>
                            <a:schemeClr val="dk1"/>
                          </a:solidFill>
                          <a:latin typeface="Segoe UI"/>
                        </a:defRPr>
                      </a:lvl1pPr>
                      <a:lvl2pPr marL="592287" algn="l" defTabSz="1184575" rtl="0" eaLnBrk="1" latinLnBrk="0" hangingPunct="1">
                        <a:defRPr sz="2353" kern="1200">
                          <a:solidFill>
                            <a:schemeClr val="dk1"/>
                          </a:solidFill>
                          <a:latin typeface="Segoe UI"/>
                        </a:defRPr>
                      </a:lvl2pPr>
                      <a:lvl3pPr marL="1184575" algn="l" defTabSz="1184575" rtl="0" eaLnBrk="1" latinLnBrk="0" hangingPunct="1">
                        <a:defRPr sz="2353" kern="1200">
                          <a:solidFill>
                            <a:schemeClr val="dk1"/>
                          </a:solidFill>
                          <a:latin typeface="Segoe UI"/>
                        </a:defRPr>
                      </a:lvl3pPr>
                      <a:lvl4pPr marL="1776861" algn="l" defTabSz="1184575" rtl="0" eaLnBrk="1" latinLnBrk="0" hangingPunct="1">
                        <a:defRPr sz="2353" kern="1200">
                          <a:solidFill>
                            <a:schemeClr val="dk1"/>
                          </a:solidFill>
                          <a:latin typeface="Segoe UI"/>
                        </a:defRPr>
                      </a:lvl4pPr>
                      <a:lvl5pPr marL="2369149" algn="l" defTabSz="1184575" rtl="0" eaLnBrk="1" latinLnBrk="0" hangingPunct="1">
                        <a:defRPr sz="2353" kern="1200">
                          <a:solidFill>
                            <a:schemeClr val="dk1"/>
                          </a:solidFill>
                          <a:latin typeface="Segoe UI"/>
                        </a:defRPr>
                      </a:lvl5pPr>
                      <a:lvl6pPr marL="2961436" algn="l" defTabSz="1184575" rtl="0" eaLnBrk="1" latinLnBrk="0" hangingPunct="1">
                        <a:defRPr sz="2353" kern="1200">
                          <a:solidFill>
                            <a:schemeClr val="dk1"/>
                          </a:solidFill>
                          <a:latin typeface="Segoe UI"/>
                        </a:defRPr>
                      </a:lvl6pPr>
                      <a:lvl7pPr marL="3553724" algn="l" defTabSz="1184575" rtl="0" eaLnBrk="1" latinLnBrk="0" hangingPunct="1">
                        <a:defRPr sz="2353" kern="1200">
                          <a:solidFill>
                            <a:schemeClr val="dk1"/>
                          </a:solidFill>
                          <a:latin typeface="Segoe UI"/>
                        </a:defRPr>
                      </a:lvl7pPr>
                      <a:lvl8pPr marL="4146011" algn="l" defTabSz="1184575" rtl="0" eaLnBrk="1" latinLnBrk="0" hangingPunct="1">
                        <a:defRPr sz="2353" kern="1200">
                          <a:solidFill>
                            <a:schemeClr val="dk1"/>
                          </a:solidFill>
                          <a:latin typeface="Segoe UI"/>
                        </a:defRPr>
                      </a:lvl8pPr>
                      <a:lvl9pPr marL="4738298" algn="l" defTabSz="1184575" rtl="0" eaLnBrk="1" latinLnBrk="0" hangingPunct="1">
                        <a:defRPr sz="2353" kern="1200">
                          <a:solidFill>
                            <a:schemeClr val="dk1"/>
                          </a:solidFill>
                          <a:latin typeface="Segoe UI"/>
                        </a:defRPr>
                      </a:lvl9pPr>
                    </a:lstStyle>
                    <a:p>
                      <a:endParaRPr lang="en-US" sz="1400" kern="1200">
                        <a:solidFill>
                          <a:schemeClr val="dk1"/>
                        </a:solidFill>
                        <a:effectLst/>
                        <a:latin typeface="+mj-lt"/>
                        <a:ea typeface="+mn-ea"/>
                        <a:cs typeface="+mn-cs"/>
                      </a:endParaRPr>
                    </a:p>
                  </a:txBody>
                  <a:tcPr marL="89631" marR="89631" marT="44814" marB="44814"/>
                </a:tc>
                <a:tc>
                  <a:txBody>
                    <a:bodyPr/>
                    <a:lstStyle>
                      <a:lvl1pPr marL="0" algn="l" defTabSz="1184575" rtl="0" eaLnBrk="1" latinLnBrk="0" hangingPunct="1">
                        <a:defRPr sz="2353" kern="1200">
                          <a:solidFill>
                            <a:schemeClr val="dk1"/>
                          </a:solidFill>
                          <a:latin typeface="Segoe UI"/>
                        </a:defRPr>
                      </a:lvl1pPr>
                      <a:lvl2pPr marL="592287" algn="l" defTabSz="1184575" rtl="0" eaLnBrk="1" latinLnBrk="0" hangingPunct="1">
                        <a:defRPr sz="2353" kern="1200">
                          <a:solidFill>
                            <a:schemeClr val="dk1"/>
                          </a:solidFill>
                          <a:latin typeface="Segoe UI"/>
                        </a:defRPr>
                      </a:lvl2pPr>
                      <a:lvl3pPr marL="1184575" algn="l" defTabSz="1184575" rtl="0" eaLnBrk="1" latinLnBrk="0" hangingPunct="1">
                        <a:defRPr sz="2353" kern="1200">
                          <a:solidFill>
                            <a:schemeClr val="dk1"/>
                          </a:solidFill>
                          <a:latin typeface="Segoe UI"/>
                        </a:defRPr>
                      </a:lvl3pPr>
                      <a:lvl4pPr marL="1776861" algn="l" defTabSz="1184575" rtl="0" eaLnBrk="1" latinLnBrk="0" hangingPunct="1">
                        <a:defRPr sz="2353" kern="1200">
                          <a:solidFill>
                            <a:schemeClr val="dk1"/>
                          </a:solidFill>
                          <a:latin typeface="Segoe UI"/>
                        </a:defRPr>
                      </a:lvl4pPr>
                      <a:lvl5pPr marL="2369149" algn="l" defTabSz="1184575" rtl="0" eaLnBrk="1" latinLnBrk="0" hangingPunct="1">
                        <a:defRPr sz="2353" kern="1200">
                          <a:solidFill>
                            <a:schemeClr val="dk1"/>
                          </a:solidFill>
                          <a:latin typeface="Segoe UI"/>
                        </a:defRPr>
                      </a:lvl5pPr>
                      <a:lvl6pPr marL="2961436" algn="l" defTabSz="1184575" rtl="0" eaLnBrk="1" latinLnBrk="0" hangingPunct="1">
                        <a:defRPr sz="2353" kern="1200">
                          <a:solidFill>
                            <a:schemeClr val="dk1"/>
                          </a:solidFill>
                          <a:latin typeface="Segoe UI"/>
                        </a:defRPr>
                      </a:lvl6pPr>
                      <a:lvl7pPr marL="3553724" algn="l" defTabSz="1184575" rtl="0" eaLnBrk="1" latinLnBrk="0" hangingPunct="1">
                        <a:defRPr sz="2353" kern="1200">
                          <a:solidFill>
                            <a:schemeClr val="dk1"/>
                          </a:solidFill>
                          <a:latin typeface="Segoe UI"/>
                        </a:defRPr>
                      </a:lvl7pPr>
                      <a:lvl8pPr marL="4146011" algn="l" defTabSz="1184575" rtl="0" eaLnBrk="1" latinLnBrk="0" hangingPunct="1">
                        <a:defRPr sz="2353" kern="1200">
                          <a:solidFill>
                            <a:schemeClr val="dk1"/>
                          </a:solidFill>
                          <a:latin typeface="Segoe UI"/>
                        </a:defRPr>
                      </a:lvl8pPr>
                      <a:lvl9pPr marL="4738298" algn="l" defTabSz="1184575" rtl="0" eaLnBrk="1" latinLnBrk="0" hangingPunct="1">
                        <a:defRPr sz="2353" kern="1200">
                          <a:solidFill>
                            <a:schemeClr val="dk1"/>
                          </a:solidFill>
                          <a:latin typeface="Segoe UI"/>
                        </a:defRPr>
                      </a:lvl9pPr>
                    </a:lstStyle>
                    <a:p>
                      <a:endParaRPr lang="en-US" sz="1400" kern="1200">
                        <a:solidFill>
                          <a:schemeClr val="dk1"/>
                        </a:solidFill>
                        <a:effectLst/>
                        <a:latin typeface="+mj-lt"/>
                        <a:ea typeface="+mn-ea"/>
                        <a:cs typeface="+mn-cs"/>
                      </a:endParaRPr>
                    </a:p>
                  </a:txBody>
                  <a:tcPr marL="89631" marR="89631" marT="44814" marB="44814"/>
                </a:tc>
                <a:extLst>
                  <a:ext uri="{0D108BD9-81ED-4DB2-BD59-A6C34878D82A}">
                    <a16:rowId xmlns:a16="http://schemas.microsoft.com/office/drawing/2014/main" val="10002"/>
                  </a:ext>
                </a:extLst>
              </a:tr>
              <a:tr h="984809">
                <a:tc>
                  <a:txBody>
                    <a:bodyPr/>
                    <a:lstStyle>
                      <a:lvl1pPr marL="0" algn="l" defTabSz="1184575" rtl="0" eaLnBrk="1" latinLnBrk="0" hangingPunct="1">
                        <a:defRPr sz="2353" kern="1200">
                          <a:solidFill>
                            <a:schemeClr val="dk1"/>
                          </a:solidFill>
                          <a:latin typeface="Segoe UI"/>
                        </a:defRPr>
                      </a:lvl1pPr>
                      <a:lvl2pPr marL="592287" algn="l" defTabSz="1184575" rtl="0" eaLnBrk="1" latinLnBrk="0" hangingPunct="1">
                        <a:defRPr sz="2353" kern="1200">
                          <a:solidFill>
                            <a:schemeClr val="dk1"/>
                          </a:solidFill>
                          <a:latin typeface="Segoe UI"/>
                        </a:defRPr>
                      </a:lvl2pPr>
                      <a:lvl3pPr marL="1184575" algn="l" defTabSz="1184575" rtl="0" eaLnBrk="1" latinLnBrk="0" hangingPunct="1">
                        <a:defRPr sz="2353" kern="1200">
                          <a:solidFill>
                            <a:schemeClr val="dk1"/>
                          </a:solidFill>
                          <a:latin typeface="Segoe UI"/>
                        </a:defRPr>
                      </a:lvl3pPr>
                      <a:lvl4pPr marL="1776861" algn="l" defTabSz="1184575" rtl="0" eaLnBrk="1" latinLnBrk="0" hangingPunct="1">
                        <a:defRPr sz="2353" kern="1200">
                          <a:solidFill>
                            <a:schemeClr val="dk1"/>
                          </a:solidFill>
                          <a:latin typeface="Segoe UI"/>
                        </a:defRPr>
                      </a:lvl4pPr>
                      <a:lvl5pPr marL="2369149" algn="l" defTabSz="1184575" rtl="0" eaLnBrk="1" latinLnBrk="0" hangingPunct="1">
                        <a:defRPr sz="2353" kern="1200">
                          <a:solidFill>
                            <a:schemeClr val="dk1"/>
                          </a:solidFill>
                          <a:latin typeface="Segoe UI"/>
                        </a:defRPr>
                      </a:lvl5pPr>
                      <a:lvl6pPr marL="2961436" algn="l" defTabSz="1184575" rtl="0" eaLnBrk="1" latinLnBrk="0" hangingPunct="1">
                        <a:defRPr sz="2353" kern="1200">
                          <a:solidFill>
                            <a:schemeClr val="dk1"/>
                          </a:solidFill>
                          <a:latin typeface="Segoe UI"/>
                        </a:defRPr>
                      </a:lvl6pPr>
                      <a:lvl7pPr marL="3553724" algn="l" defTabSz="1184575" rtl="0" eaLnBrk="1" latinLnBrk="0" hangingPunct="1">
                        <a:defRPr sz="2353" kern="1200">
                          <a:solidFill>
                            <a:schemeClr val="dk1"/>
                          </a:solidFill>
                          <a:latin typeface="Segoe UI"/>
                        </a:defRPr>
                      </a:lvl7pPr>
                      <a:lvl8pPr marL="4146011" algn="l" defTabSz="1184575" rtl="0" eaLnBrk="1" latinLnBrk="0" hangingPunct="1">
                        <a:defRPr sz="2353" kern="1200">
                          <a:solidFill>
                            <a:schemeClr val="dk1"/>
                          </a:solidFill>
                          <a:latin typeface="Segoe UI"/>
                        </a:defRPr>
                      </a:lvl8pPr>
                      <a:lvl9pPr marL="4738298" algn="l" defTabSz="1184575" rtl="0" eaLnBrk="1" latinLnBrk="0" hangingPunct="1">
                        <a:defRPr sz="2353" kern="1200">
                          <a:solidFill>
                            <a:schemeClr val="dk1"/>
                          </a:solidFill>
                          <a:latin typeface="Segoe UI"/>
                        </a:defRPr>
                      </a:lvl9pPr>
                    </a:lstStyle>
                    <a:p>
                      <a:r>
                        <a:rPr lang="en-US" sz="1400" kern="1200">
                          <a:effectLst/>
                        </a:rPr>
                        <a:t>Database</a:t>
                      </a:r>
                      <a:endParaRPr lang="en-US" sz="1400" kern="1200">
                        <a:solidFill>
                          <a:schemeClr val="dk1"/>
                        </a:solidFill>
                        <a:effectLst/>
                        <a:latin typeface="+mj-lt"/>
                        <a:ea typeface="+mn-ea"/>
                        <a:cs typeface="+mn-cs"/>
                      </a:endParaRPr>
                    </a:p>
                  </a:txBody>
                  <a:tcPr marL="89631" marR="89631" marT="44814" marB="44814"/>
                </a:tc>
                <a:tc>
                  <a:txBody>
                    <a:bodyPr/>
                    <a:lstStyle>
                      <a:lvl1pPr marL="0" algn="l" defTabSz="1184575" rtl="0" eaLnBrk="1" latinLnBrk="0" hangingPunct="1">
                        <a:defRPr sz="2353" kern="1200">
                          <a:solidFill>
                            <a:schemeClr val="dk1"/>
                          </a:solidFill>
                          <a:latin typeface="Segoe UI"/>
                        </a:defRPr>
                      </a:lvl1pPr>
                      <a:lvl2pPr marL="592287" algn="l" defTabSz="1184575" rtl="0" eaLnBrk="1" latinLnBrk="0" hangingPunct="1">
                        <a:defRPr sz="2353" kern="1200">
                          <a:solidFill>
                            <a:schemeClr val="dk1"/>
                          </a:solidFill>
                          <a:latin typeface="Segoe UI"/>
                        </a:defRPr>
                      </a:lvl2pPr>
                      <a:lvl3pPr marL="1184575" algn="l" defTabSz="1184575" rtl="0" eaLnBrk="1" latinLnBrk="0" hangingPunct="1">
                        <a:defRPr sz="2353" kern="1200">
                          <a:solidFill>
                            <a:schemeClr val="dk1"/>
                          </a:solidFill>
                          <a:latin typeface="Segoe UI"/>
                        </a:defRPr>
                      </a:lvl3pPr>
                      <a:lvl4pPr marL="1776861" algn="l" defTabSz="1184575" rtl="0" eaLnBrk="1" latinLnBrk="0" hangingPunct="1">
                        <a:defRPr sz="2353" kern="1200">
                          <a:solidFill>
                            <a:schemeClr val="dk1"/>
                          </a:solidFill>
                          <a:latin typeface="Segoe UI"/>
                        </a:defRPr>
                      </a:lvl4pPr>
                      <a:lvl5pPr marL="2369149" algn="l" defTabSz="1184575" rtl="0" eaLnBrk="1" latinLnBrk="0" hangingPunct="1">
                        <a:defRPr sz="2353" kern="1200">
                          <a:solidFill>
                            <a:schemeClr val="dk1"/>
                          </a:solidFill>
                          <a:latin typeface="Segoe UI"/>
                        </a:defRPr>
                      </a:lvl5pPr>
                      <a:lvl6pPr marL="2961436" algn="l" defTabSz="1184575" rtl="0" eaLnBrk="1" latinLnBrk="0" hangingPunct="1">
                        <a:defRPr sz="2353" kern="1200">
                          <a:solidFill>
                            <a:schemeClr val="dk1"/>
                          </a:solidFill>
                          <a:latin typeface="Segoe UI"/>
                        </a:defRPr>
                      </a:lvl6pPr>
                      <a:lvl7pPr marL="3553724" algn="l" defTabSz="1184575" rtl="0" eaLnBrk="1" latinLnBrk="0" hangingPunct="1">
                        <a:defRPr sz="2353" kern="1200">
                          <a:solidFill>
                            <a:schemeClr val="dk1"/>
                          </a:solidFill>
                          <a:latin typeface="Segoe UI"/>
                        </a:defRPr>
                      </a:lvl7pPr>
                      <a:lvl8pPr marL="4146011" algn="l" defTabSz="1184575" rtl="0" eaLnBrk="1" latinLnBrk="0" hangingPunct="1">
                        <a:defRPr sz="2353" kern="1200">
                          <a:solidFill>
                            <a:schemeClr val="dk1"/>
                          </a:solidFill>
                          <a:latin typeface="Segoe UI"/>
                        </a:defRPr>
                      </a:lvl8pPr>
                      <a:lvl9pPr marL="4738298" algn="l" defTabSz="1184575" rtl="0" eaLnBrk="1" latinLnBrk="0" hangingPunct="1">
                        <a:defRPr sz="2353" kern="1200">
                          <a:solidFill>
                            <a:schemeClr val="dk1"/>
                          </a:solidFill>
                          <a:latin typeface="Segoe UI"/>
                        </a:defRPr>
                      </a:lvl9pPr>
                    </a:lstStyle>
                    <a:p>
                      <a:r>
                        <a:rPr lang="en-US" sz="1400" kern="1200" dirty="0">
                          <a:effectLst/>
                        </a:rPr>
                        <a:t>15,000</a:t>
                      </a:r>
                      <a:endParaRPr lang="en-US" sz="1400" kern="1200" dirty="0">
                        <a:solidFill>
                          <a:schemeClr val="dk1"/>
                        </a:solidFill>
                        <a:effectLst/>
                        <a:latin typeface="+mj-lt"/>
                        <a:ea typeface="+mn-ea"/>
                        <a:cs typeface="+mn-cs"/>
                      </a:endParaRPr>
                    </a:p>
                  </a:txBody>
                  <a:tcPr marL="89631" marR="89631" marT="44814" marB="44814"/>
                </a:tc>
                <a:tc>
                  <a:txBody>
                    <a:bodyPr/>
                    <a:lstStyle>
                      <a:lvl1pPr marL="0" algn="l" defTabSz="1184575" rtl="0" eaLnBrk="1" latinLnBrk="0" hangingPunct="1">
                        <a:defRPr sz="2353" kern="1200">
                          <a:solidFill>
                            <a:schemeClr val="dk1"/>
                          </a:solidFill>
                          <a:latin typeface="Segoe UI"/>
                        </a:defRPr>
                      </a:lvl1pPr>
                      <a:lvl2pPr marL="592287" algn="l" defTabSz="1184575" rtl="0" eaLnBrk="1" latinLnBrk="0" hangingPunct="1">
                        <a:defRPr sz="2353" kern="1200">
                          <a:solidFill>
                            <a:schemeClr val="dk1"/>
                          </a:solidFill>
                          <a:latin typeface="Segoe UI"/>
                        </a:defRPr>
                      </a:lvl2pPr>
                      <a:lvl3pPr marL="1184575" algn="l" defTabSz="1184575" rtl="0" eaLnBrk="1" latinLnBrk="0" hangingPunct="1">
                        <a:defRPr sz="2353" kern="1200">
                          <a:solidFill>
                            <a:schemeClr val="dk1"/>
                          </a:solidFill>
                          <a:latin typeface="Segoe UI"/>
                        </a:defRPr>
                      </a:lvl3pPr>
                      <a:lvl4pPr marL="1776861" algn="l" defTabSz="1184575" rtl="0" eaLnBrk="1" latinLnBrk="0" hangingPunct="1">
                        <a:defRPr sz="2353" kern="1200">
                          <a:solidFill>
                            <a:schemeClr val="dk1"/>
                          </a:solidFill>
                          <a:latin typeface="Segoe UI"/>
                        </a:defRPr>
                      </a:lvl4pPr>
                      <a:lvl5pPr marL="2369149" algn="l" defTabSz="1184575" rtl="0" eaLnBrk="1" latinLnBrk="0" hangingPunct="1">
                        <a:defRPr sz="2353" kern="1200">
                          <a:solidFill>
                            <a:schemeClr val="dk1"/>
                          </a:solidFill>
                          <a:latin typeface="Segoe UI"/>
                        </a:defRPr>
                      </a:lvl5pPr>
                      <a:lvl6pPr marL="2961436" algn="l" defTabSz="1184575" rtl="0" eaLnBrk="1" latinLnBrk="0" hangingPunct="1">
                        <a:defRPr sz="2353" kern="1200">
                          <a:solidFill>
                            <a:schemeClr val="dk1"/>
                          </a:solidFill>
                          <a:latin typeface="Segoe UI"/>
                        </a:defRPr>
                      </a:lvl6pPr>
                      <a:lvl7pPr marL="3553724" algn="l" defTabSz="1184575" rtl="0" eaLnBrk="1" latinLnBrk="0" hangingPunct="1">
                        <a:defRPr sz="2353" kern="1200">
                          <a:solidFill>
                            <a:schemeClr val="dk1"/>
                          </a:solidFill>
                          <a:latin typeface="Segoe UI"/>
                        </a:defRPr>
                      </a:lvl7pPr>
                      <a:lvl8pPr marL="4146011" algn="l" defTabSz="1184575" rtl="0" eaLnBrk="1" latinLnBrk="0" hangingPunct="1">
                        <a:defRPr sz="2353" kern="1200">
                          <a:solidFill>
                            <a:schemeClr val="dk1"/>
                          </a:solidFill>
                          <a:latin typeface="Segoe UI"/>
                        </a:defRPr>
                      </a:lvl8pPr>
                      <a:lvl9pPr marL="4738298" algn="l" defTabSz="1184575" rtl="0" eaLnBrk="1" latinLnBrk="0" hangingPunct="1">
                        <a:defRPr sz="2353" kern="1200">
                          <a:solidFill>
                            <a:schemeClr val="dk1"/>
                          </a:solidFill>
                          <a:latin typeface="Segoe UI"/>
                        </a:defRPr>
                      </a:lvl9pPr>
                    </a:lstStyle>
                    <a:p>
                      <a:r>
                        <a:rPr lang="en-US" sz="1400" kern="1200" dirty="0">
                          <a:effectLst/>
                        </a:rPr>
                        <a:t>10,000</a:t>
                      </a:r>
                      <a:endParaRPr lang="en-US" sz="1400" kern="1200" dirty="0">
                        <a:solidFill>
                          <a:schemeClr val="dk1"/>
                        </a:solidFill>
                        <a:effectLst/>
                        <a:latin typeface="+mj-lt"/>
                        <a:ea typeface="+mn-ea"/>
                        <a:cs typeface="+mn-cs"/>
                      </a:endParaRPr>
                    </a:p>
                  </a:txBody>
                  <a:tcPr marL="89631" marR="89631" marT="44814" marB="44814"/>
                </a:tc>
                <a:tc>
                  <a:txBody>
                    <a:bodyPr/>
                    <a:lstStyle>
                      <a:lvl1pPr marL="0" algn="l" defTabSz="1184575" rtl="0" eaLnBrk="1" latinLnBrk="0" hangingPunct="1">
                        <a:defRPr sz="2353" kern="1200">
                          <a:solidFill>
                            <a:schemeClr val="dk1"/>
                          </a:solidFill>
                          <a:latin typeface="Segoe UI"/>
                        </a:defRPr>
                      </a:lvl1pPr>
                      <a:lvl2pPr marL="592287" algn="l" defTabSz="1184575" rtl="0" eaLnBrk="1" latinLnBrk="0" hangingPunct="1">
                        <a:defRPr sz="2353" kern="1200">
                          <a:solidFill>
                            <a:schemeClr val="dk1"/>
                          </a:solidFill>
                          <a:latin typeface="Segoe UI"/>
                        </a:defRPr>
                      </a:lvl2pPr>
                      <a:lvl3pPr marL="1184575" algn="l" defTabSz="1184575" rtl="0" eaLnBrk="1" latinLnBrk="0" hangingPunct="1">
                        <a:defRPr sz="2353" kern="1200">
                          <a:solidFill>
                            <a:schemeClr val="dk1"/>
                          </a:solidFill>
                          <a:latin typeface="Segoe UI"/>
                        </a:defRPr>
                      </a:lvl3pPr>
                      <a:lvl4pPr marL="1776861" algn="l" defTabSz="1184575" rtl="0" eaLnBrk="1" latinLnBrk="0" hangingPunct="1">
                        <a:defRPr sz="2353" kern="1200">
                          <a:solidFill>
                            <a:schemeClr val="dk1"/>
                          </a:solidFill>
                          <a:latin typeface="Segoe UI"/>
                        </a:defRPr>
                      </a:lvl4pPr>
                      <a:lvl5pPr marL="2369149" algn="l" defTabSz="1184575" rtl="0" eaLnBrk="1" latinLnBrk="0" hangingPunct="1">
                        <a:defRPr sz="2353" kern="1200">
                          <a:solidFill>
                            <a:schemeClr val="dk1"/>
                          </a:solidFill>
                          <a:latin typeface="Segoe UI"/>
                        </a:defRPr>
                      </a:lvl5pPr>
                      <a:lvl6pPr marL="2961436" algn="l" defTabSz="1184575" rtl="0" eaLnBrk="1" latinLnBrk="0" hangingPunct="1">
                        <a:defRPr sz="2353" kern="1200">
                          <a:solidFill>
                            <a:schemeClr val="dk1"/>
                          </a:solidFill>
                          <a:latin typeface="Segoe UI"/>
                        </a:defRPr>
                      </a:lvl6pPr>
                      <a:lvl7pPr marL="3553724" algn="l" defTabSz="1184575" rtl="0" eaLnBrk="1" latinLnBrk="0" hangingPunct="1">
                        <a:defRPr sz="2353" kern="1200">
                          <a:solidFill>
                            <a:schemeClr val="dk1"/>
                          </a:solidFill>
                          <a:latin typeface="Segoe UI"/>
                        </a:defRPr>
                      </a:lvl7pPr>
                      <a:lvl8pPr marL="4146011" algn="l" defTabSz="1184575" rtl="0" eaLnBrk="1" latinLnBrk="0" hangingPunct="1">
                        <a:defRPr sz="2353" kern="1200">
                          <a:solidFill>
                            <a:schemeClr val="dk1"/>
                          </a:solidFill>
                          <a:latin typeface="Segoe UI"/>
                        </a:defRPr>
                      </a:lvl8pPr>
                      <a:lvl9pPr marL="4738298" algn="l" defTabSz="1184575" rtl="0" eaLnBrk="1" latinLnBrk="0" hangingPunct="1">
                        <a:defRPr sz="2353" kern="1200">
                          <a:solidFill>
                            <a:schemeClr val="dk1"/>
                          </a:solidFill>
                          <a:latin typeface="Segoe UI"/>
                        </a:defRPr>
                      </a:lvl9pPr>
                    </a:lstStyle>
                    <a:p>
                      <a:r>
                        <a:rPr lang="en-US" sz="1400" kern="1200" dirty="0">
                          <a:effectLst/>
                        </a:rPr>
                        <a:t>1TB</a:t>
                      </a:r>
                      <a:endParaRPr lang="en-US" sz="1400" kern="1200" dirty="0">
                        <a:solidFill>
                          <a:schemeClr val="dk1"/>
                        </a:solidFill>
                        <a:effectLst/>
                        <a:latin typeface="+mj-lt"/>
                        <a:ea typeface="+mn-ea"/>
                        <a:cs typeface="+mn-cs"/>
                      </a:endParaRPr>
                    </a:p>
                  </a:txBody>
                  <a:tcPr marL="89631" marR="89631" marT="44814" marB="44814"/>
                </a:tc>
                <a:tc>
                  <a:txBody>
                    <a:bodyPr/>
                    <a:lstStyle>
                      <a:lvl1pPr marL="0" algn="l" defTabSz="1184575" rtl="0" eaLnBrk="1" latinLnBrk="0" hangingPunct="1">
                        <a:defRPr sz="2353" kern="1200">
                          <a:solidFill>
                            <a:schemeClr val="dk1"/>
                          </a:solidFill>
                          <a:latin typeface="Segoe UI"/>
                        </a:defRPr>
                      </a:lvl1pPr>
                      <a:lvl2pPr marL="592287" algn="l" defTabSz="1184575" rtl="0" eaLnBrk="1" latinLnBrk="0" hangingPunct="1">
                        <a:defRPr sz="2353" kern="1200">
                          <a:solidFill>
                            <a:schemeClr val="dk1"/>
                          </a:solidFill>
                          <a:latin typeface="Segoe UI"/>
                        </a:defRPr>
                      </a:lvl2pPr>
                      <a:lvl3pPr marL="1184575" algn="l" defTabSz="1184575" rtl="0" eaLnBrk="1" latinLnBrk="0" hangingPunct="1">
                        <a:defRPr sz="2353" kern="1200">
                          <a:solidFill>
                            <a:schemeClr val="dk1"/>
                          </a:solidFill>
                          <a:latin typeface="Segoe UI"/>
                        </a:defRPr>
                      </a:lvl3pPr>
                      <a:lvl4pPr marL="1776861" algn="l" defTabSz="1184575" rtl="0" eaLnBrk="1" latinLnBrk="0" hangingPunct="1">
                        <a:defRPr sz="2353" kern="1200">
                          <a:solidFill>
                            <a:schemeClr val="dk1"/>
                          </a:solidFill>
                          <a:latin typeface="Segoe UI"/>
                        </a:defRPr>
                      </a:lvl4pPr>
                      <a:lvl5pPr marL="2369149" algn="l" defTabSz="1184575" rtl="0" eaLnBrk="1" latinLnBrk="0" hangingPunct="1">
                        <a:defRPr sz="2353" kern="1200">
                          <a:solidFill>
                            <a:schemeClr val="dk1"/>
                          </a:solidFill>
                          <a:latin typeface="Segoe UI"/>
                        </a:defRPr>
                      </a:lvl5pPr>
                      <a:lvl6pPr marL="2961436" algn="l" defTabSz="1184575" rtl="0" eaLnBrk="1" latinLnBrk="0" hangingPunct="1">
                        <a:defRPr sz="2353" kern="1200">
                          <a:solidFill>
                            <a:schemeClr val="dk1"/>
                          </a:solidFill>
                          <a:latin typeface="Segoe UI"/>
                        </a:defRPr>
                      </a:lvl6pPr>
                      <a:lvl7pPr marL="3553724" algn="l" defTabSz="1184575" rtl="0" eaLnBrk="1" latinLnBrk="0" hangingPunct="1">
                        <a:defRPr sz="2353" kern="1200">
                          <a:solidFill>
                            <a:schemeClr val="dk1"/>
                          </a:solidFill>
                          <a:latin typeface="Segoe UI"/>
                        </a:defRPr>
                      </a:lvl7pPr>
                      <a:lvl8pPr marL="4146011" algn="l" defTabSz="1184575" rtl="0" eaLnBrk="1" latinLnBrk="0" hangingPunct="1">
                        <a:defRPr sz="2353" kern="1200">
                          <a:solidFill>
                            <a:schemeClr val="dk1"/>
                          </a:solidFill>
                          <a:latin typeface="Segoe UI"/>
                        </a:defRPr>
                      </a:lvl8pPr>
                      <a:lvl9pPr marL="4738298" algn="l" defTabSz="1184575" rtl="0" eaLnBrk="1" latinLnBrk="0" hangingPunct="1">
                        <a:defRPr sz="2353" kern="1200">
                          <a:solidFill>
                            <a:schemeClr val="dk1"/>
                          </a:solidFill>
                          <a:latin typeface="Segoe UI"/>
                        </a:defRPr>
                      </a:lvl9pPr>
                    </a:lstStyle>
                    <a:p>
                      <a:r>
                        <a:rPr lang="en-US" sz="1400" kern="1200" dirty="0">
                          <a:effectLst/>
                        </a:rPr>
                        <a:t>D16s_v3</a:t>
                      </a:r>
                      <a:endParaRPr lang="en-US" sz="1400" b="1" kern="1200" dirty="0">
                        <a:solidFill>
                          <a:srgbClr val="FF0000"/>
                        </a:solidFill>
                        <a:effectLst/>
                        <a:latin typeface="+mj-lt"/>
                        <a:ea typeface="+mn-ea"/>
                        <a:cs typeface="+mn-cs"/>
                      </a:endParaRPr>
                    </a:p>
                  </a:txBody>
                  <a:tcPr marL="45720" marR="45720" marT="44814" marB="44814"/>
                </a:tc>
                <a:tc>
                  <a:txBody>
                    <a:bodyPr/>
                    <a:lstStyle>
                      <a:lvl1pPr marL="0" algn="l" defTabSz="1184575" rtl="0" eaLnBrk="1" latinLnBrk="0" hangingPunct="1">
                        <a:defRPr sz="2353" kern="1200">
                          <a:solidFill>
                            <a:schemeClr val="dk1"/>
                          </a:solidFill>
                          <a:latin typeface="Segoe UI"/>
                        </a:defRPr>
                      </a:lvl1pPr>
                      <a:lvl2pPr marL="592287" algn="l" defTabSz="1184575" rtl="0" eaLnBrk="1" latinLnBrk="0" hangingPunct="1">
                        <a:defRPr sz="2353" kern="1200">
                          <a:solidFill>
                            <a:schemeClr val="dk1"/>
                          </a:solidFill>
                          <a:latin typeface="Segoe UI"/>
                        </a:defRPr>
                      </a:lvl2pPr>
                      <a:lvl3pPr marL="1184575" algn="l" defTabSz="1184575" rtl="0" eaLnBrk="1" latinLnBrk="0" hangingPunct="1">
                        <a:defRPr sz="2353" kern="1200">
                          <a:solidFill>
                            <a:schemeClr val="dk1"/>
                          </a:solidFill>
                          <a:latin typeface="Segoe UI"/>
                        </a:defRPr>
                      </a:lvl3pPr>
                      <a:lvl4pPr marL="1776861" algn="l" defTabSz="1184575" rtl="0" eaLnBrk="1" latinLnBrk="0" hangingPunct="1">
                        <a:defRPr sz="2353" kern="1200">
                          <a:solidFill>
                            <a:schemeClr val="dk1"/>
                          </a:solidFill>
                          <a:latin typeface="Segoe UI"/>
                        </a:defRPr>
                      </a:lvl4pPr>
                      <a:lvl5pPr marL="2369149" algn="l" defTabSz="1184575" rtl="0" eaLnBrk="1" latinLnBrk="0" hangingPunct="1">
                        <a:defRPr sz="2353" kern="1200">
                          <a:solidFill>
                            <a:schemeClr val="dk1"/>
                          </a:solidFill>
                          <a:latin typeface="Segoe UI"/>
                        </a:defRPr>
                      </a:lvl5pPr>
                      <a:lvl6pPr marL="2961436" algn="l" defTabSz="1184575" rtl="0" eaLnBrk="1" latinLnBrk="0" hangingPunct="1">
                        <a:defRPr sz="2353" kern="1200">
                          <a:solidFill>
                            <a:schemeClr val="dk1"/>
                          </a:solidFill>
                          <a:latin typeface="Segoe UI"/>
                        </a:defRPr>
                      </a:lvl6pPr>
                      <a:lvl7pPr marL="3553724" algn="l" defTabSz="1184575" rtl="0" eaLnBrk="1" latinLnBrk="0" hangingPunct="1">
                        <a:defRPr sz="2353" kern="1200">
                          <a:solidFill>
                            <a:schemeClr val="dk1"/>
                          </a:solidFill>
                          <a:latin typeface="Segoe UI"/>
                        </a:defRPr>
                      </a:lvl7pPr>
                      <a:lvl8pPr marL="4146011" algn="l" defTabSz="1184575" rtl="0" eaLnBrk="1" latinLnBrk="0" hangingPunct="1">
                        <a:defRPr sz="2353" kern="1200">
                          <a:solidFill>
                            <a:schemeClr val="dk1"/>
                          </a:solidFill>
                          <a:latin typeface="Segoe UI"/>
                        </a:defRPr>
                      </a:lvl8pPr>
                      <a:lvl9pPr marL="4738298" algn="l" defTabSz="1184575" rtl="0" eaLnBrk="1" latinLnBrk="0" hangingPunct="1">
                        <a:defRPr sz="2353" kern="1200">
                          <a:solidFill>
                            <a:schemeClr val="dk1"/>
                          </a:solidFill>
                          <a:latin typeface="Segoe UI"/>
                        </a:defRPr>
                      </a:lvl9pPr>
                    </a:lstStyle>
                    <a:p>
                      <a:r>
                        <a:rPr lang="en-US" sz="1400" kern="1200" dirty="0">
                          <a:effectLst/>
                        </a:rPr>
                        <a:t>2</a:t>
                      </a:r>
                      <a:endParaRPr lang="en-US" sz="1400" b="1" kern="1200" dirty="0">
                        <a:solidFill>
                          <a:srgbClr val="FF0000"/>
                        </a:solidFill>
                        <a:effectLst/>
                        <a:latin typeface="+mj-lt"/>
                        <a:ea typeface="+mn-ea"/>
                        <a:cs typeface="+mn-cs"/>
                      </a:endParaRPr>
                    </a:p>
                  </a:txBody>
                  <a:tcPr marL="89631" marR="89631" marT="44814" marB="44814"/>
                </a:tc>
                <a:tc>
                  <a:txBody>
                    <a:bodyPr/>
                    <a:lstStyle>
                      <a:lvl1pPr marL="0" algn="l" defTabSz="1184575" rtl="0" eaLnBrk="1" latinLnBrk="0" hangingPunct="1">
                        <a:defRPr sz="2353" kern="1200">
                          <a:solidFill>
                            <a:schemeClr val="dk1"/>
                          </a:solidFill>
                          <a:latin typeface="Segoe UI"/>
                        </a:defRPr>
                      </a:lvl1pPr>
                      <a:lvl2pPr marL="592287" algn="l" defTabSz="1184575" rtl="0" eaLnBrk="1" latinLnBrk="0" hangingPunct="1">
                        <a:defRPr sz="2353" kern="1200">
                          <a:solidFill>
                            <a:schemeClr val="dk1"/>
                          </a:solidFill>
                          <a:latin typeface="Segoe UI"/>
                        </a:defRPr>
                      </a:lvl2pPr>
                      <a:lvl3pPr marL="1184575" algn="l" defTabSz="1184575" rtl="0" eaLnBrk="1" latinLnBrk="0" hangingPunct="1">
                        <a:defRPr sz="2353" kern="1200">
                          <a:solidFill>
                            <a:schemeClr val="dk1"/>
                          </a:solidFill>
                          <a:latin typeface="Segoe UI"/>
                        </a:defRPr>
                      </a:lvl3pPr>
                      <a:lvl4pPr marL="1776861" algn="l" defTabSz="1184575" rtl="0" eaLnBrk="1" latinLnBrk="0" hangingPunct="1">
                        <a:defRPr sz="2353" kern="1200">
                          <a:solidFill>
                            <a:schemeClr val="dk1"/>
                          </a:solidFill>
                          <a:latin typeface="Segoe UI"/>
                        </a:defRPr>
                      </a:lvl4pPr>
                      <a:lvl5pPr marL="2369149" algn="l" defTabSz="1184575" rtl="0" eaLnBrk="1" latinLnBrk="0" hangingPunct="1">
                        <a:defRPr sz="2353" kern="1200">
                          <a:solidFill>
                            <a:schemeClr val="dk1"/>
                          </a:solidFill>
                          <a:latin typeface="Segoe UI"/>
                        </a:defRPr>
                      </a:lvl5pPr>
                      <a:lvl6pPr marL="2961436" algn="l" defTabSz="1184575" rtl="0" eaLnBrk="1" latinLnBrk="0" hangingPunct="1">
                        <a:defRPr sz="2353" kern="1200">
                          <a:solidFill>
                            <a:schemeClr val="dk1"/>
                          </a:solidFill>
                          <a:latin typeface="Segoe UI"/>
                        </a:defRPr>
                      </a:lvl6pPr>
                      <a:lvl7pPr marL="3553724" algn="l" defTabSz="1184575" rtl="0" eaLnBrk="1" latinLnBrk="0" hangingPunct="1">
                        <a:defRPr sz="2353" kern="1200">
                          <a:solidFill>
                            <a:schemeClr val="dk1"/>
                          </a:solidFill>
                          <a:latin typeface="Segoe UI"/>
                        </a:defRPr>
                      </a:lvl7pPr>
                      <a:lvl8pPr marL="4146011" algn="l" defTabSz="1184575" rtl="0" eaLnBrk="1" latinLnBrk="0" hangingPunct="1">
                        <a:defRPr sz="2353" kern="1200">
                          <a:solidFill>
                            <a:schemeClr val="dk1"/>
                          </a:solidFill>
                          <a:latin typeface="Segoe UI"/>
                        </a:defRPr>
                      </a:lvl8pPr>
                      <a:lvl9pPr marL="4738298" algn="l" defTabSz="1184575" rtl="0" eaLnBrk="1" latinLnBrk="0" hangingPunct="1">
                        <a:defRPr sz="2353" kern="1200">
                          <a:solidFill>
                            <a:schemeClr val="dk1"/>
                          </a:solidFill>
                          <a:latin typeface="Segoe UI"/>
                        </a:defRPr>
                      </a:lvl9pPr>
                    </a:lstStyle>
                    <a:p>
                      <a:r>
                        <a:rPr lang="en-US" sz="1400" kern="1200" dirty="0">
                          <a:effectLst/>
                        </a:rPr>
                        <a:t>Active/</a:t>
                      </a:r>
                      <a:br>
                        <a:rPr lang="en-US" sz="1400" kern="1200" dirty="0">
                          <a:effectLst/>
                        </a:rPr>
                      </a:br>
                      <a:r>
                        <a:rPr lang="en-US" sz="1400" kern="1200" dirty="0">
                          <a:effectLst/>
                        </a:rPr>
                        <a:t>Passive</a:t>
                      </a:r>
                      <a:endParaRPr lang="en-US" sz="1400" kern="1200" dirty="0">
                        <a:solidFill>
                          <a:schemeClr val="dk1"/>
                        </a:solidFill>
                        <a:effectLst/>
                        <a:latin typeface="+mj-lt"/>
                        <a:ea typeface="+mn-ea"/>
                        <a:cs typeface="+mn-cs"/>
                      </a:endParaRPr>
                    </a:p>
                  </a:txBody>
                  <a:tcPr marL="89631" marR="89631" marT="44814" marB="44814"/>
                </a:tc>
                <a:tc>
                  <a:txBody>
                    <a:bodyPr/>
                    <a:lstStyle>
                      <a:lvl1pPr marL="0" algn="l" defTabSz="1184575" rtl="0" eaLnBrk="1" latinLnBrk="0" hangingPunct="1">
                        <a:defRPr sz="2353" kern="1200">
                          <a:solidFill>
                            <a:schemeClr val="dk1"/>
                          </a:solidFill>
                          <a:latin typeface="Segoe UI"/>
                        </a:defRPr>
                      </a:lvl1pPr>
                      <a:lvl2pPr marL="592287" algn="l" defTabSz="1184575" rtl="0" eaLnBrk="1" latinLnBrk="0" hangingPunct="1">
                        <a:defRPr sz="2353" kern="1200">
                          <a:solidFill>
                            <a:schemeClr val="dk1"/>
                          </a:solidFill>
                          <a:latin typeface="Segoe UI"/>
                        </a:defRPr>
                      </a:lvl2pPr>
                      <a:lvl3pPr marL="1184575" algn="l" defTabSz="1184575" rtl="0" eaLnBrk="1" latinLnBrk="0" hangingPunct="1">
                        <a:defRPr sz="2353" kern="1200">
                          <a:solidFill>
                            <a:schemeClr val="dk1"/>
                          </a:solidFill>
                          <a:latin typeface="Segoe UI"/>
                        </a:defRPr>
                      </a:lvl3pPr>
                      <a:lvl4pPr marL="1776861" algn="l" defTabSz="1184575" rtl="0" eaLnBrk="1" latinLnBrk="0" hangingPunct="1">
                        <a:defRPr sz="2353" kern="1200">
                          <a:solidFill>
                            <a:schemeClr val="dk1"/>
                          </a:solidFill>
                          <a:latin typeface="Segoe UI"/>
                        </a:defRPr>
                      </a:lvl4pPr>
                      <a:lvl5pPr marL="2369149" algn="l" defTabSz="1184575" rtl="0" eaLnBrk="1" latinLnBrk="0" hangingPunct="1">
                        <a:defRPr sz="2353" kern="1200">
                          <a:solidFill>
                            <a:schemeClr val="dk1"/>
                          </a:solidFill>
                          <a:latin typeface="Segoe UI"/>
                        </a:defRPr>
                      </a:lvl5pPr>
                      <a:lvl6pPr marL="2961436" algn="l" defTabSz="1184575" rtl="0" eaLnBrk="1" latinLnBrk="0" hangingPunct="1">
                        <a:defRPr sz="2353" kern="1200">
                          <a:solidFill>
                            <a:schemeClr val="dk1"/>
                          </a:solidFill>
                          <a:latin typeface="Segoe UI"/>
                        </a:defRPr>
                      </a:lvl6pPr>
                      <a:lvl7pPr marL="3553724" algn="l" defTabSz="1184575" rtl="0" eaLnBrk="1" latinLnBrk="0" hangingPunct="1">
                        <a:defRPr sz="2353" kern="1200">
                          <a:solidFill>
                            <a:schemeClr val="dk1"/>
                          </a:solidFill>
                          <a:latin typeface="Segoe UI"/>
                        </a:defRPr>
                      </a:lvl7pPr>
                      <a:lvl8pPr marL="4146011" algn="l" defTabSz="1184575" rtl="0" eaLnBrk="1" latinLnBrk="0" hangingPunct="1">
                        <a:defRPr sz="2353" kern="1200">
                          <a:solidFill>
                            <a:schemeClr val="dk1"/>
                          </a:solidFill>
                          <a:latin typeface="Segoe UI"/>
                        </a:defRPr>
                      </a:lvl8pPr>
                      <a:lvl9pPr marL="4738298" algn="l" defTabSz="1184575" rtl="0" eaLnBrk="1" latinLnBrk="0" hangingPunct="1">
                        <a:defRPr sz="2353" kern="1200">
                          <a:solidFill>
                            <a:schemeClr val="dk1"/>
                          </a:solidFill>
                          <a:latin typeface="Segoe UI"/>
                        </a:defRPr>
                      </a:lvl9pPr>
                    </a:lstStyle>
                    <a:p>
                      <a:r>
                        <a:rPr lang="en-US" sz="1400" kern="1200" dirty="0">
                          <a:effectLst/>
                        </a:rPr>
                        <a:t>17,420</a:t>
                      </a:r>
                      <a:endParaRPr lang="en-US" sz="1400" b="1" kern="1200" dirty="0">
                        <a:solidFill>
                          <a:srgbClr val="FF0000"/>
                        </a:solidFill>
                        <a:effectLst/>
                        <a:latin typeface="+mj-lt"/>
                        <a:ea typeface="+mn-ea"/>
                        <a:cs typeface="+mn-cs"/>
                      </a:endParaRPr>
                    </a:p>
                  </a:txBody>
                  <a:tcPr marL="89631" marR="89631" marT="44814" marB="44814"/>
                </a:tc>
                <a:tc>
                  <a:txBody>
                    <a:bodyPr/>
                    <a:lstStyle>
                      <a:lvl1pPr marL="0" algn="l" defTabSz="1184575" rtl="0" eaLnBrk="1" latinLnBrk="0" hangingPunct="1">
                        <a:defRPr sz="2353" kern="1200">
                          <a:solidFill>
                            <a:schemeClr val="dk1"/>
                          </a:solidFill>
                          <a:latin typeface="Segoe UI"/>
                        </a:defRPr>
                      </a:lvl1pPr>
                      <a:lvl2pPr marL="592287" algn="l" defTabSz="1184575" rtl="0" eaLnBrk="1" latinLnBrk="0" hangingPunct="1">
                        <a:defRPr sz="2353" kern="1200">
                          <a:solidFill>
                            <a:schemeClr val="dk1"/>
                          </a:solidFill>
                          <a:latin typeface="Segoe UI"/>
                        </a:defRPr>
                      </a:lvl2pPr>
                      <a:lvl3pPr marL="1184575" algn="l" defTabSz="1184575" rtl="0" eaLnBrk="1" latinLnBrk="0" hangingPunct="1">
                        <a:defRPr sz="2353" kern="1200">
                          <a:solidFill>
                            <a:schemeClr val="dk1"/>
                          </a:solidFill>
                          <a:latin typeface="Segoe UI"/>
                        </a:defRPr>
                      </a:lvl3pPr>
                      <a:lvl4pPr marL="1776861" algn="l" defTabSz="1184575" rtl="0" eaLnBrk="1" latinLnBrk="0" hangingPunct="1">
                        <a:defRPr sz="2353" kern="1200">
                          <a:solidFill>
                            <a:schemeClr val="dk1"/>
                          </a:solidFill>
                          <a:latin typeface="Segoe UI"/>
                        </a:defRPr>
                      </a:lvl4pPr>
                      <a:lvl5pPr marL="2369149" algn="l" defTabSz="1184575" rtl="0" eaLnBrk="1" latinLnBrk="0" hangingPunct="1">
                        <a:defRPr sz="2353" kern="1200">
                          <a:solidFill>
                            <a:schemeClr val="dk1"/>
                          </a:solidFill>
                          <a:latin typeface="Segoe UI"/>
                        </a:defRPr>
                      </a:lvl5pPr>
                      <a:lvl6pPr marL="2961436" algn="l" defTabSz="1184575" rtl="0" eaLnBrk="1" latinLnBrk="0" hangingPunct="1">
                        <a:defRPr sz="2353" kern="1200">
                          <a:solidFill>
                            <a:schemeClr val="dk1"/>
                          </a:solidFill>
                          <a:latin typeface="Segoe UI"/>
                        </a:defRPr>
                      </a:lvl6pPr>
                      <a:lvl7pPr marL="3553724" algn="l" defTabSz="1184575" rtl="0" eaLnBrk="1" latinLnBrk="0" hangingPunct="1">
                        <a:defRPr sz="2353" kern="1200">
                          <a:solidFill>
                            <a:schemeClr val="dk1"/>
                          </a:solidFill>
                          <a:latin typeface="Segoe UI"/>
                        </a:defRPr>
                      </a:lvl7pPr>
                      <a:lvl8pPr marL="4146011" algn="l" defTabSz="1184575" rtl="0" eaLnBrk="1" latinLnBrk="0" hangingPunct="1">
                        <a:defRPr sz="2353" kern="1200">
                          <a:solidFill>
                            <a:schemeClr val="dk1"/>
                          </a:solidFill>
                          <a:latin typeface="Segoe UI"/>
                        </a:defRPr>
                      </a:lvl8pPr>
                      <a:lvl9pPr marL="4738298" algn="l" defTabSz="1184575" rtl="0" eaLnBrk="1" latinLnBrk="0" hangingPunct="1">
                        <a:defRPr sz="2353" kern="1200">
                          <a:solidFill>
                            <a:schemeClr val="dk1"/>
                          </a:solidFill>
                          <a:latin typeface="Segoe UI"/>
                        </a:defRPr>
                      </a:lvl9pPr>
                    </a:lstStyle>
                    <a:p>
                      <a:pPr algn="ctr">
                        <a:lnSpc>
                          <a:spcPct val="107000"/>
                        </a:lnSpc>
                        <a:spcAft>
                          <a:spcPts val="0"/>
                        </a:spcAft>
                      </a:pPr>
                      <a:r>
                        <a:rPr lang="en-US" sz="1400" kern="1200" dirty="0">
                          <a:effectLst/>
                        </a:rPr>
                        <a:t>2 x </a:t>
                      </a:r>
                      <a:br>
                        <a:rPr lang="en-US" sz="1400" kern="1200" dirty="0">
                          <a:effectLst/>
                        </a:rPr>
                      </a:br>
                      <a:r>
                        <a:rPr lang="en-US" sz="1400" kern="1200" dirty="0">
                          <a:effectLst/>
                        </a:rPr>
                        <a:t>P30 disks (1TB, 5000 IOPS/ disk)</a:t>
                      </a:r>
                      <a:endParaRPr lang="en-US" sz="1400" b="1" kern="1200" dirty="0">
                        <a:solidFill>
                          <a:srgbClr val="FF0000"/>
                        </a:solidFill>
                        <a:effectLst/>
                        <a:latin typeface="+mj-lt"/>
                        <a:ea typeface="+mn-ea"/>
                        <a:cs typeface="+mn-cs"/>
                      </a:endParaRPr>
                    </a:p>
                  </a:txBody>
                  <a:tcPr marL="89631" marR="89631" marT="44814" marB="44814"/>
                </a:tc>
                <a:tc>
                  <a:txBody>
                    <a:bodyPr/>
                    <a:lstStyle>
                      <a:lvl1pPr marL="0" algn="l" defTabSz="1184575" rtl="0" eaLnBrk="1" latinLnBrk="0" hangingPunct="1">
                        <a:defRPr sz="2353" kern="1200">
                          <a:solidFill>
                            <a:schemeClr val="dk1"/>
                          </a:solidFill>
                          <a:latin typeface="Segoe UI"/>
                        </a:defRPr>
                      </a:lvl1pPr>
                      <a:lvl2pPr marL="592287" algn="l" defTabSz="1184575" rtl="0" eaLnBrk="1" latinLnBrk="0" hangingPunct="1">
                        <a:defRPr sz="2353" kern="1200">
                          <a:solidFill>
                            <a:schemeClr val="dk1"/>
                          </a:solidFill>
                          <a:latin typeface="Segoe UI"/>
                        </a:defRPr>
                      </a:lvl2pPr>
                      <a:lvl3pPr marL="1184575" algn="l" defTabSz="1184575" rtl="0" eaLnBrk="1" latinLnBrk="0" hangingPunct="1">
                        <a:defRPr sz="2353" kern="1200">
                          <a:solidFill>
                            <a:schemeClr val="dk1"/>
                          </a:solidFill>
                          <a:latin typeface="Segoe UI"/>
                        </a:defRPr>
                      </a:lvl3pPr>
                      <a:lvl4pPr marL="1776861" algn="l" defTabSz="1184575" rtl="0" eaLnBrk="1" latinLnBrk="0" hangingPunct="1">
                        <a:defRPr sz="2353" kern="1200">
                          <a:solidFill>
                            <a:schemeClr val="dk1"/>
                          </a:solidFill>
                          <a:latin typeface="Segoe UI"/>
                        </a:defRPr>
                      </a:lvl4pPr>
                      <a:lvl5pPr marL="2369149" algn="l" defTabSz="1184575" rtl="0" eaLnBrk="1" latinLnBrk="0" hangingPunct="1">
                        <a:defRPr sz="2353" kern="1200">
                          <a:solidFill>
                            <a:schemeClr val="dk1"/>
                          </a:solidFill>
                          <a:latin typeface="Segoe UI"/>
                        </a:defRPr>
                      </a:lvl5pPr>
                      <a:lvl6pPr marL="2961436" algn="l" defTabSz="1184575" rtl="0" eaLnBrk="1" latinLnBrk="0" hangingPunct="1">
                        <a:defRPr sz="2353" kern="1200">
                          <a:solidFill>
                            <a:schemeClr val="dk1"/>
                          </a:solidFill>
                          <a:latin typeface="Segoe UI"/>
                        </a:defRPr>
                      </a:lvl6pPr>
                      <a:lvl7pPr marL="3553724" algn="l" defTabSz="1184575" rtl="0" eaLnBrk="1" latinLnBrk="0" hangingPunct="1">
                        <a:defRPr sz="2353" kern="1200">
                          <a:solidFill>
                            <a:schemeClr val="dk1"/>
                          </a:solidFill>
                          <a:latin typeface="Segoe UI"/>
                        </a:defRPr>
                      </a:lvl7pPr>
                      <a:lvl8pPr marL="4146011" algn="l" defTabSz="1184575" rtl="0" eaLnBrk="1" latinLnBrk="0" hangingPunct="1">
                        <a:defRPr sz="2353" kern="1200">
                          <a:solidFill>
                            <a:schemeClr val="dk1"/>
                          </a:solidFill>
                          <a:latin typeface="Segoe UI"/>
                        </a:defRPr>
                      </a:lvl8pPr>
                      <a:lvl9pPr marL="4738298" algn="l" defTabSz="1184575" rtl="0" eaLnBrk="1" latinLnBrk="0" hangingPunct="1">
                        <a:defRPr sz="2353" kern="1200">
                          <a:solidFill>
                            <a:schemeClr val="dk1"/>
                          </a:solidFill>
                          <a:latin typeface="Segoe UI"/>
                        </a:defRPr>
                      </a:lvl9pPr>
                    </a:lstStyle>
                    <a:p>
                      <a:r>
                        <a:rPr lang="en-US" sz="1400" kern="1200" dirty="0">
                          <a:effectLst/>
                        </a:rPr>
                        <a:t>10,000</a:t>
                      </a:r>
                      <a:endParaRPr lang="en-US" sz="1400" b="1" kern="1200" dirty="0">
                        <a:solidFill>
                          <a:srgbClr val="FF0000"/>
                        </a:solidFill>
                        <a:effectLst/>
                        <a:latin typeface="+mj-lt"/>
                        <a:ea typeface="+mn-ea"/>
                        <a:cs typeface="+mn-cs"/>
                      </a:endParaRPr>
                    </a:p>
                  </a:txBody>
                  <a:tcPr marL="89631" marR="89631" marT="44814" marB="44814"/>
                </a:tc>
                <a:tc>
                  <a:txBody>
                    <a:bodyPr/>
                    <a:lstStyle>
                      <a:lvl1pPr marL="0" algn="l" defTabSz="1184575" rtl="0" eaLnBrk="1" latinLnBrk="0" hangingPunct="1">
                        <a:defRPr sz="2353" kern="1200">
                          <a:solidFill>
                            <a:schemeClr val="dk1"/>
                          </a:solidFill>
                          <a:latin typeface="Segoe UI"/>
                        </a:defRPr>
                      </a:lvl1pPr>
                      <a:lvl2pPr marL="592287" algn="l" defTabSz="1184575" rtl="0" eaLnBrk="1" latinLnBrk="0" hangingPunct="1">
                        <a:defRPr sz="2353" kern="1200">
                          <a:solidFill>
                            <a:schemeClr val="dk1"/>
                          </a:solidFill>
                          <a:latin typeface="Segoe UI"/>
                        </a:defRPr>
                      </a:lvl2pPr>
                      <a:lvl3pPr marL="1184575" algn="l" defTabSz="1184575" rtl="0" eaLnBrk="1" latinLnBrk="0" hangingPunct="1">
                        <a:defRPr sz="2353" kern="1200">
                          <a:solidFill>
                            <a:schemeClr val="dk1"/>
                          </a:solidFill>
                          <a:latin typeface="Segoe UI"/>
                        </a:defRPr>
                      </a:lvl3pPr>
                      <a:lvl4pPr marL="1776861" algn="l" defTabSz="1184575" rtl="0" eaLnBrk="1" latinLnBrk="0" hangingPunct="1">
                        <a:defRPr sz="2353" kern="1200">
                          <a:solidFill>
                            <a:schemeClr val="dk1"/>
                          </a:solidFill>
                          <a:latin typeface="Segoe UI"/>
                        </a:defRPr>
                      </a:lvl4pPr>
                      <a:lvl5pPr marL="2369149" algn="l" defTabSz="1184575" rtl="0" eaLnBrk="1" latinLnBrk="0" hangingPunct="1">
                        <a:defRPr sz="2353" kern="1200">
                          <a:solidFill>
                            <a:schemeClr val="dk1"/>
                          </a:solidFill>
                          <a:latin typeface="Segoe UI"/>
                        </a:defRPr>
                      </a:lvl5pPr>
                      <a:lvl6pPr marL="2961436" algn="l" defTabSz="1184575" rtl="0" eaLnBrk="1" latinLnBrk="0" hangingPunct="1">
                        <a:defRPr sz="2353" kern="1200">
                          <a:solidFill>
                            <a:schemeClr val="dk1"/>
                          </a:solidFill>
                          <a:latin typeface="Segoe UI"/>
                        </a:defRPr>
                      </a:lvl6pPr>
                      <a:lvl7pPr marL="3553724" algn="l" defTabSz="1184575" rtl="0" eaLnBrk="1" latinLnBrk="0" hangingPunct="1">
                        <a:defRPr sz="2353" kern="1200">
                          <a:solidFill>
                            <a:schemeClr val="dk1"/>
                          </a:solidFill>
                          <a:latin typeface="Segoe UI"/>
                        </a:defRPr>
                      </a:lvl7pPr>
                      <a:lvl8pPr marL="4146011" algn="l" defTabSz="1184575" rtl="0" eaLnBrk="1" latinLnBrk="0" hangingPunct="1">
                        <a:defRPr sz="2353" kern="1200">
                          <a:solidFill>
                            <a:schemeClr val="dk1"/>
                          </a:solidFill>
                          <a:latin typeface="Segoe UI"/>
                        </a:defRPr>
                      </a:lvl8pPr>
                      <a:lvl9pPr marL="4738298" algn="l" defTabSz="1184575" rtl="0" eaLnBrk="1" latinLnBrk="0" hangingPunct="1">
                        <a:defRPr sz="2353" kern="1200">
                          <a:solidFill>
                            <a:schemeClr val="dk1"/>
                          </a:solidFill>
                          <a:latin typeface="Segoe UI"/>
                        </a:defRPr>
                      </a:lvl9pPr>
                    </a:lstStyle>
                    <a:p>
                      <a:pPr algn="ctr">
                        <a:lnSpc>
                          <a:spcPct val="107000"/>
                        </a:lnSpc>
                        <a:spcAft>
                          <a:spcPts val="0"/>
                        </a:spcAft>
                      </a:pPr>
                      <a:r>
                        <a:rPr lang="en-US" sz="1400" kern="1200" dirty="0">
                          <a:effectLst/>
                        </a:rPr>
                        <a:t>2TB</a:t>
                      </a:r>
                      <a:endParaRPr lang="en-US" sz="1400" b="1" kern="1200" dirty="0">
                        <a:solidFill>
                          <a:srgbClr val="FF0000"/>
                        </a:solidFill>
                        <a:effectLst/>
                        <a:latin typeface="+mj-lt"/>
                        <a:ea typeface="+mn-ea"/>
                        <a:cs typeface="+mn-cs"/>
                      </a:endParaRPr>
                    </a:p>
                  </a:txBody>
                  <a:tcPr marL="89631" marR="89631" marT="44814" marB="44814"/>
                </a:tc>
                <a:tc>
                  <a:txBody>
                    <a:bodyPr/>
                    <a:lstStyle>
                      <a:lvl1pPr marL="0" algn="l" defTabSz="1184575" rtl="0" eaLnBrk="1" latinLnBrk="0" hangingPunct="1">
                        <a:defRPr sz="2353" kern="1200">
                          <a:solidFill>
                            <a:schemeClr val="dk1"/>
                          </a:solidFill>
                          <a:latin typeface="Segoe UI"/>
                        </a:defRPr>
                      </a:lvl1pPr>
                      <a:lvl2pPr marL="592287" algn="l" defTabSz="1184575" rtl="0" eaLnBrk="1" latinLnBrk="0" hangingPunct="1">
                        <a:defRPr sz="2353" kern="1200">
                          <a:solidFill>
                            <a:schemeClr val="dk1"/>
                          </a:solidFill>
                          <a:latin typeface="Segoe UI"/>
                        </a:defRPr>
                      </a:lvl2pPr>
                      <a:lvl3pPr marL="1184575" algn="l" defTabSz="1184575" rtl="0" eaLnBrk="1" latinLnBrk="0" hangingPunct="1">
                        <a:defRPr sz="2353" kern="1200">
                          <a:solidFill>
                            <a:schemeClr val="dk1"/>
                          </a:solidFill>
                          <a:latin typeface="Segoe UI"/>
                        </a:defRPr>
                      </a:lvl3pPr>
                      <a:lvl4pPr marL="1776861" algn="l" defTabSz="1184575" rtl="0" eaLnBrk="1" latinLnBrk="0" hangingPunct="1">
                        <a:defRPr sz="2353" kern="1200">
                          <a:solidFill>
                            <a:schemeClr val="dk1"/>
                          </a:solidFill>
                          <a:latin typeface="Segoe UI"/>
                        </a:defRPr>
                      </a:lvl4pPr>
                      <a:lvl5pPr marL="2369149" algn="l" defTabSz="1184575" rtl="0" eaLnBrk="1" latinLnBrk="0" hangingPunct="1">
                        <a:defRPr sz="2353" kern="1200">
                          <a:solidFill>
                            <a:schemeClr val="dk1"/>
                          </a:solidFill>
                          <a:latin typeface="Segoe UI"/>
                        </a:defRPr>
                      </a:lvl5pPr>
                      <a:lvl6pPr marL="2961436" algn="l" defTabSz="1184575" rtl="0" eaLnBrk="1" latinLnBrk="0" hangingPunct="1">
                        <a:defRPr sz="2353" kern="1200">
                          <a:solidFill>
                            <a:schemeClr val="dk1"/>
                          </a:solidFill>
                          <a:latin typeface="Segoe UI"/>
                        </a:defRPr>
                      </a:lvl6pPr>
                      <a:lvl7pPr marL="3553724" algn="l" defTabSz="1184575" rtl="0" eaLnBrk="1" latinLnBrk="0" hangingPunct="1">
                        <a:defRPr sz="2353" kern="1200">
                          <a:solidFill>
                            <a:schemeClr val="dk1"/>
                          </a:solidFill>
                          <a:latin typeface="Segoe UI"/>
                        </a:defRPr>
                      </a:lvl7pPr>
                      <a:lvl8pPr marL="4146011" algn="l" defTabSz="1184575" rtl="0" eaLnBrk="1" latinLnBrk="0" hangingPunct="1">
                        <a:defRPr sz="2353" kern="1200">
                          <a:solidFill>
                            <a:schemeClr val="dk1"/>
                          </a:solidFill>
                          <a:latin typeface="Segoe UI"/>
                        </a:defRPr>
                      </a:lvl8pPr>
                      <a:lvl9pPr marL="4738298" algn="l" defTabSz="1184575" rtl="0" eaLnBrk="1" latinLnBrk="0" hangingPunct="1">
                        <a:defRPr sz="2353" kern="1200">
                          <a:solidFill>
                            <a:schemeClr val="dk1"/>
                          </a:solidFill>
                          <a:latin typeface="Segoe UI"/>
                        </a:defRPr>
                      </a:lvl9pPr>
                    </a:lstStyle>
                    <a:p>
                      <a:pPr algn="ctr">
                        <a:lnSpc>
                          <a:spcPct val="107000"/>
                        </a:lnSpc>
                        <a:spcAft>
                          <a:spcPts val="0"/>
                        </a:spcAft>
                      </a:pPr>
                      <a:r>
                        <a:rPr lang="en-US" sz="1400" kern="1200" dirty="0">
                          <a:effectLst/>
                        </a:rPr>
                        <a:t>1 x </a:t>
                      </a:r>
                      <a:br>
                        <a:rPr lang="en-US" sz="1400" kern="1200" dirty="0">
                          <a:effectLst/>
                        </a:rPr>
                      </a:br>
                      <a:r>
                        <a:rPr lang="en-US" sz="1400" kern="1200" dirty="0">
                          <a:effectLst/>
                        </a:rPr>
                        <a:t>P20 disk (0.5TB, 2500 IOPS /disk)</a:t>
                      </a:r>
                      <a:endParaRPr lang="en-US" sz="1400" b="1" kern="1200" dirty="0">
                        <a:solidFill>
                          <a:srgbClr val="FF0000"/>
                        </a:solidFill>
                        <a:effectLst/>
                        <a:latin typeface="+mj-lt"/>
                        <a:ea typeface="+mn-ea"/>
                        <a:cs typeface="+mn-cs"/>
                      </a:endParaRPr>
                    </a:p>
                  </a:txBody>
                  <a:tcPr marL="89631" marR="89631" marT="44814" marB="44814"/>
                </a:tc>
                <a:tc>
                  <a:txBody>
                    <a:bodyPr/>
                    <a:lstStyle>
                      <a:lvl1pPr marL="0" algn="l" defTabSz="1184575" rtl="0" eaLnBrk="1" latinLnBrk="0" hangingPunct="1">
                        <a:defRPr sz="2353" kern="1200">
                          <a:solidFill>
                            <a:schemeClr val="dk1"/>
                          </a:solidFill>
                          <a:latin typeface="Segoe UI"/>
                        </a:defRPr>
                      </a:lvl1pPr>
                      <a:lvl2pPr marL="592287" algn="l" defTabSz="1184575" rtl="0" eaLnBrk="1" latinLnBrk="0" hangingPunct="1">
                        <a:defRPr sz="2353" kern="1200">
                          <a:solidFill>
                            <a:schemeClr val="dk1"/>
                          </a:solidFill>
                          <a:latin typeface="Segoe UI"/>
                        </a:defRPr>
                      </a:lvl2pPr>
                      <a:lvl3pPr marL="1184575" algn="l" defTabSz="1184575" rtl="0" eaLnBrk="1" latinLnBrk="0" hangingPunct="1">
                        <a:defRPr sz="2353" kern="1200">
                          <a:solidFill>
                            <a:schemeClr val="dk1"/>
                          </a:solidFill>
                          <a:latin typeface="Segoe UI"/>
                        </a:defRPr>
                      </a:lvl3pPr>
                      <a:lvl4pPr marL="1776861" algn="l" defTabSz="1184575" rtl="0" eaLnBrk="1" latinLnBrk="0" hangingPunct="1">
                        <a:defRPr sz="2353" kern="1200">
                          <a:solidFill>
                            <a:schemeClr val="dk1"/>
                          </a:solidFill>
                          <a:latin typeface="Segoe UI"/>
                        </a:defRPr>
                      </a:lvl4pPr>
                      <a:lvl5pPr marL="2369149" algn="l" defTabSz="1184575" rtl="0" eaLnBrk="1" latinLnBrk="0" hangingPunct="1">
                        <a:defRPr sz="2353" kern="1200">
                          <a:solidFill>
                            <a:schemeClr val="dk1"/>
                          </a:solidFill>
                          <a:latin typeface="Segoe UI"/>
                        </a:defRPr>
                      </a:lvl5pPr>
                      <a:lvl6pPr marL="2961436" algn="l" defTabSz="1184575" rtl="0" eaLnBrk="1" latinLnBrk="0" hangingPunct="1">
                        <a:defRPr sz="2353" kern="1200">
                          <a:solidFill>
                            <a:schemeClr val="dk1"/>
                          </a:solidFill>
                          <a:latin typeface="Segoe UI"/>
                        </a:defRPr>
                      </a:lvl6pPr>
                      <a:lvl7pPr marL="3553724" algn="l" defTabSz="1184575" rtl="0" eaLnBrk="1" latinLnBrk="0" hangingPunct="1">
                        <a:defRPr sz="2353" kern="1200">
                          <a:solidFill>
                            <a:schemeClr val="dk1"/>
                          </a:solidFill>
                          <a:latin typeface="Segoe UI"/>
                        </a:defRPr>
                      </a:lvl7pPr>
                      <a:lvl8pPr marL="4146011" algn="l" defTabSz="1184575" rtl="0" eaLnBrk="1" latinLnBrk="0" hangingPunct="1">
                        <a:defRPr sz="2353" kern="1200">
                          <a:solidFill>
                            <a:schemeClr val="dk1"/>
                          </a:solidFill>
                          <a:latin typeface="Segoe UI"/>
                        </a:defRPr>
                      </a:lvl8pPr>
                      <a:lvl9pPr marL="4738298" algn="l" defTabSz="1184575" rtl="0" eaLnBrk="1" latinLnBrk="0" hangingPunct="1">
                        <a:defRPr sz="2353" kern="1200">
                          <a:solidFill>
                            <a:schemeClr val="dk1"/>
                          </a:solidFill>
                          <a:latin typeface="Segoe UI"/>
                        </a:defRPr>
                      </a:lvl9pPr>
                    </a:lstStyle>
                    <a:p>
                      <a:r>
                        <a:rPr lang="en-US" sz="1400" kern="1200" dirty="0">
                          <a:effectLst/>
                        </a:rPr>
                        <a:t>Single digit ms latency</a:t>
                      </a:r>
                      <a:endParaRPr lang="en-US" sz="1400" b="1" kern="1200" dirty="0">
                        <a:solidFill>
                          <a:srgbClr val="FF0000"/>
                        </a:solidFill>
                        <a:effectLst/>
                        <a:latin typeface="+mj-lt"/>
                        <a:ea typeface="+mn-ea"/>
                        <a:cs typeface="+mn-cs"/>
                      </a:endParaRPr>
                    </a:p>
                  </a:txBody>
                  <a:tcPr marL="89631" marR="89631" marT="44814" marB="44814"/>
                </a:tc>
                <a:extLst>
                  <a:ext uri="{0D108BD9-81ED-4DB2-BD59-A6C34878D82A}">
                    <a16:rowId xmlns:a16="http://schemas.microsoft.com/office/drawing/2014/main" val="10003"/>
                  </a:ext>
                </a:extLst>
              </a:tr>
            </a:tbl>
          </a:graphicData>
        </a:graphic>
      </p:graphicFrame>
      <p:sp>
        <p:nvSpPr>
          <p:cNvPr id="37" name="Rectangle 36">
            <a:extLst>
              <a:ext uri="{FF2B5EF4-FFF2-40B4-BE49-F238E27FC236}">
                <a16:creationId xmlns:a16="http://schemas.microsoft.com/office/drawing/2014/main" id="{634A7DD5-A7E1-4860-BE8E-F71C6DFA8FA5}"/>
              </a:ext>
            </a:extLst>
          </p:cNvPr>
          <p:cNvSpPr/>
          <p:nvPr/>
        </p:nvSpPr>
        <p:spPr bwMode="auto">
          <a:xfrm>
            <a:off x="1278922" y="3025462"/>
            <a:ext cx="2190950" cy="3751455"/>
          </a:xfrm>
          <a:prstGeom prst="rect">
            <a:avLst/>
          </a:prstGeom>
          <a:noFill/>
          <a:ln w="28575" cap="flat" cmpd="sng" algn="ctr">
            <a:solidFill>
              <a:srgbClr val="FFFFFF">
                <a:lumMod val="50000"/>
              </a:srgbClr>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885"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8" name="Rectangle 37">
            <a:extLst>
              <a:ext uri="{FF2B5EF4-FFF2-40B4-BE49-F238E27FC236}">
                <a16:creationId xmlns:a16="http://schemas.microsoft.com/office/drawing/2014/main" id="{E00BBDA3-3C55-42CF-8A4E-D305A43A8AF6}"/>
              </a:ext>
            </a:extLst>
          </p:cNvPr>
          <p:cNvSpPr/>
          <p:nvPr/>
        </p:nvSpPr>
        <p:spPr bwMode="auto">
          <a:xfrm>
            <a:off x="3544564" y="3025462"/>
            <a:ext cx="8440134" cy="3751455"/>
          </a:xfrm>
          <a:prstGeom prst="rect">
            <a:avLst/>
          </a:prstGeom>
          <a:noFill/>
          <a:ln w="28575" cap="flat" cmpd="sng" algn="ctr">
            <a:solidFill>
              <a:srgbClr val="00B0F0"/>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885"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39" name="TextBox 38">
            <a:extLst>
              <a:ext uri="{FF2B5EF4-FFF2-40B4-BE49-F238E27FC236}">
                <a16:creationId xmlns:a16="http://schemas.microsoft.com/office/drawing/2014/main" id="{1A994CD0-6898-4FD3-99EA-314562C61ACC}"/>
              </a:ext>
            </a:extLst>
          </p:cNvPr>
          <p:cNvSpPr txBox="1"/>
          <p:nvPr/>
        </p:nvSpPr>
        <p:spPr>
          <a:xfrm>
            <a:off x="1278923" y="2176925"/>
            <a:ext cx="2265641" cy="967655"/>
          </a:xfrm>
          <a:prstGeom prst="rect">
            <a:avLst/>
          </a:prstGeom>
          <a:noFill/>
        </p:spPr>
        <p:txBody>
          <a:bodyPr wrap="square" lIns="179259" tIns="143407" rIns="179259" bIns="143407" rtlCol="0">
            <a:spAutoFit/>
          </a:bodyPr>
          <a:lstStyle/>
          <a:p>
            <a:pPr marL="0" marR="0" lvl="0" indent="0" algn="ctr" defTabSz="912768" rtl="0" eaLnBrk="1" fontAlgn="auto" latinLnBrk="0" hangingPunct="1">
              <a:lnSpc>
                <a:spcPct val="90000"/>
              </a:lnSpc>
              <a:spcBef>
                <a:spcPts val="0"/>
              </a:spcBef>
              <a:spcAft>
                <a:spcPts val="588"/>
              </a:spcAft>
              <a:buClrTx/>
              <a:buSzTx/>
              <a:buFontTx/>
              <a:buNone/>
              <a:tabLst/>
              <a:defRPr/>
            </a:pPr>
            <a:r>
              <a:rPr kumimoji="0" lang="en-US" sz="2400" b="0" i="0" u="none" strike="noStrike" kern="0" cap="none" spc="0" normalizeH="0" baseline="0" noProof="0" dirty="0">
                <a:ln>
                  <a:noFill/>
                </a:ln>
                <a:solidFill>
                  <a:schemeClr val="bg1"/>
                </a:solidFill>
                <a:effectLst/>
                <a:uLnTx/>
                <a:uFillTx/>
                <a:latin typeface="+mj-lt"/>
                <a:ea typeface="+mn-ea"/>
                <a:cs typeface="+mn-cs"/>
              </a:rPr>
              <a:t>Customer Requirements</a:t>
            </a:r>
          </a:p>
        </p:txBody>
      </p:sp>
      <p:sp>
        <p:nvSpPr>
          <p:cNvPr id="40" name="TextBox 39">
            <a:extLst>
              <a:ext uri="{FF2B5EF4-FFF2-40B4-BE49-F238E27FC236}">
                <a16:creationId xmlns:a16="http://schemas.microsoft.com/office/drawing/2014/main" id="{9942BC27-D710-478F-AECD-2871B1287A41}"/>
              </a:ext>
            </a:extLst>
          </p:cNvPr>
          <p:cNvSpPr txBox="1"/>
          <p:nvPr/>
        </p:nvSpPr>
        <p:spPr>
          <a:xfrm>
            <a:off x="3619254" y="2499941"/>
            <a:ext cx="8299534" cy="628636"/>
          </a:xfrm>
          <a:prstGeom prst="rect">
            <a:avLst/>
          </a:prstGeom>
          <a:noFill/>
        </p:spPr>
        <p:txBody>
          <a:bodyPr wrap="square" lIns="179259" tIns="143407" rIns="179259" bIns="143407" rtlCol="0">
            <a:spAutoFit/>
          </a:bodyPr>
          <a:lstStyle/>
          <a:p>
            <a:pPr marL="0" marR="0" lvl="0" indent="0" algn="ctr" defTabSz="912768" rtl="0" eaLnBrk="1" fontAlgn="auto" latinLnBrk="0" hangingPunct="1">
              <a:lnSpc>
                <a:spcPct val="90000"/>
              </a:lnSpc>
              <a:spcBef>
                <a:spcPts val="0"/>
              </a:spcBef>
              <a:spcAft>
                <a:spcPts val="588"/>
              </a:spcAft>
              <a:buClrTx/>
              <a:buSzTx/>
              <a:buFontTx/>
              <a:buNone/>
              <a:tabLst/>
              <a:defRPr/>
            </a:pPr>
            <a:r>
              <a:rPr kumimoji="0" lang="en-US" sz="2400" b="0" i="0" u="none" strike="noStrike" kern="0" cap="none" spc="0" normalizeH="0" baseline="0" noProof="0" dirty="0">
                <a:ln>
                  <a:noFill/>
                </a:ln>
                <a:solidFill>
                  <a:schemeClr val="bg1"/>
                </a:solidFill>
                <a:effectLst/>
                <a:uLnTx/>
                <a:uFillTx/>
                <a:latin typeface="+mj-lt"/>
                <a:ea typeface="+mn-ea"/>
                <a:cs typeface="+mn-cs"/>
              </a:rPr>
              <a:t>Sizing for Azure</a:t>
            </a:r>
          </a:p>
        </p:txBody>
      </p:sp>
      <p:sp>
        <p:nvSpPr>
          <p:cNvPr id="41" name="Rectangle 40">
            <a:extLst>
              <a:ext uri="{FF2B5EF4-FFF2-40B4-BE49-F238E27FC236}">
                <a16:creationId xmlns:a16="http://schemas.microsoft.com/office/drawing/2014/main" id="{CD6B1406-1655-4598-812C-E4FE0EAA55E7}"/>
              </a:ext>
            </a:extLst>
          </p:cNvPr>
          <p:cNvSpPr/>
          <p:nvPr/>
        </p:nvSpPr>
        <p:spPr bwMode="auto">
          <a:xfrm>
            <a:off x="3555643" y="4602434"/>
            <a:ext cx="668938" cy="1712606"/>
          </a:xfrm>
          <a:prstGeom prst="rect">
            <a:avLst/>
          </a:prstGeom>
          <a:noFill/>
          <a:ln w="28575" cap="flat" cmpd="sng" algn="ctr">
            <a:solidFill>
              <a:srgbClr val="002060"/>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885"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 name="Oval 41">
            <a:extLst>
              <a:ext uri="{FF2B5EF4-FFF2-40B4-BE49-F238E27FC236}">
                <a16:creationId xmlns:a16="http://schemas.microsoft.com/office/drawing/2014/main" id="{53AB5D01-58C4-4D1C-9E35-300C059AF983}"/>
              </a:ext>
            </a:extLst>
          </p:cNvPr>
          <p:cNvSpPr/>
          <p:nvPr/>
        </p:nvSpPr>
        <p:spPr bwMode="auto">
          <a:xfrm>
            <a:off x="3698319" y="6315843"/>
            <a:ext cx="294103" cy="283610"/>
          </a:xfrm>
          <a:prstGeom prst="ellipse">
            <a:avLst/>
          </a:prstGeom>
          <a:solidFill>
            <a:srgbClr val="002060"/>
          </a:solidFill>
          <a:ln w="9525" cap="flat" cmpd="sng" algn="ctr">
            <a:solidFill>
              <a:srgbClr val="002060"/>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3885" rtl="0" eaLnBrk="1" fontAlgn="base" latinLnBrk="0" hangingPunct="1">
              <a:lnSpc>
                <a:spcPct val="90000"/>
              </a:lnSpc>
              <a:spcBef>
                <a:spcPct val="0"/>
              </a:spcBef>
              <a:spcAft>
                <a:spcPct val="0"/>
              </a:spcAft>
              <a:buClrTx/>
              <a:buSzTx/>
              <a:buFontTx/>
              <a:buNone/>
              <a:tabLst/>
              <a:defRPr/>
            </a:pPr>
            <a:r>
              <a:rPr kumimoji="0" lang="en-US" sz="1961" b="0" i="0" u="none" strike="noStrike" kern="0" cap="none" spc="0" normalizeH="0" baseline="0" noProof="0">
                <a:ln>
                  <a:noFill/>
                </a:ln>
                <a:solidFill>
                  <a:schemeClr val="bg1"/>
                </a:solidFill>
                <a:effectLst/>
                <a:uLnTx/>
                <a:uFillTx/>
                <a:latin typeface="Segoe UI"/>
                <a:ea typeface="Segoe UI" pitchFamily="34" charset="0"/>
                <a:cs typeface="Segoe UI" pitchFamily="34" charset="0"/>
              </a:rPr>
              <a:t>1</a:t>
            </a:r>
          </a:p>
        </p:txBody>
      </p:sp>
      <p:sp>
        <p:nvSpPr>
          <p:cNvPr id="43" name="Rectangle 42">
            <a:extLst>
              <a:ext uri="{FF2B5EF4-FFF2-40B4-BE49-F238E27FC236}">
                <a16:creationId xmlns:a16="http://schemas.microsoft.com/office/drawing/2014/main" id="{DA8AC102-93E0-438B-A624-2E618AAEF6AF}"/>
              </a:ext>
            </a:extLst>
          </p:cNvPr>
          <p:cNvSpPr/>
          <p:nvPr/>
        </p:nvSpPr>
        <p:spPr bwMode="auto">
          <a:xfrm>
            <a:off x="6582016" y="5672509"/>
            <a:ext cx="3217233" cy="920636"/>
          </a:xfrm>
          <a:prstGeom prst="rect">
            <a:avLst/>
          </a:prstGeom>
          <a:noFill/>
          <a:ln w="28575" cap="flat" cmpd="sng" algn="ctr">
            <a:solidFill>
              <a:srgbClr val="002060"/>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885"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4" name="Rectangle 43">
            <a:extLst>
              <a:ext uri="{FF2B5EF4-FFF2-40B4-BE49-F238E27FC236}">
                <a16:creationId xmlns:a16="http://schemas.microsoft.com/office/drawing/2014/main" id="{3649E09D-71C3-45D1-92A9-F875F66C068F}"/>
              </a:ext>
            </a:extLst>
          </p:cNvPr>
          <p:cNvSpPr/>
          <p:nvPr/>
        </p:nvSpPr>
        <p:spPr bwMode="auto">
          <a:xfrm>
            <a:off x="9980508" y="5672508"/>
            <a:ext cx="1938279" cy="1090136"/>
          </a:xfrm>
          <a:prstGeom prst="rect">
            <a:avLst/>
          </a:prstGeom>
          <a:noFill/>
          <a:ln w="28575" cap="flat" cmpd="sng" algn="ctr">
            <a:solidFill>
              <a:srgbClr val="002060"/>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885"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 name="Rectangle 44">
            <a:extLst>
              <a:ext uri="{FF2B5EF4-FFF2-40B4-BE49-F238E27FC236}">
                <a16:creationId xmlns:a16="http://schemas.microsoft.com/office/drawing/2014/main" id="{E9ABC9C7-C793-4B70-BE81-ABC67B198274}"/>
              </a:ext>
            </a:extLst>
          </p:cNvPr>
          <p:cNvSpPr/>
          <p:nvPr/>
        </p:nvSpPr>
        <p:spPr bwMode="auto">
          <a:xfrm>
            <a:off x="4299273" y="5776846"/>
            <a:ext cx="1288799" cy="516963"/>
          </a:xfrm>
          <a:prstGeom prst="rect">
            <a:avLst/>
          </a:prstGeom>
          <a:noFill/>
          <a:ln w="28575" cap="flat" cmpd="sng" algn="ctr">
            <a:solidFill>
              <a:srgbClr val="002060"/>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885"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 name="Rectangle 45">
            <a:extLst>
              <a:ext uri="{FF2B5EF4-FFF2-40B4-BE49-F238E27FC236}">
                <a16:creationId xmlns:a16="http://schemas.microsoft.com/office/drawing/2014/main" id="{33A7054C-ACCD-4E35-B581-27A3CA4D41D1}"/>
              </a:ext>
            </a:extLst>
          </p:cNvPr>
          <p:cNvSpPr/>
          <p:nvPr/>
        </p:nvSpPr>
        <p:spPr>
          <a:xfrm>
            <a:off x="752805" y="1725994"/>
            <a:ext cx="11346693" cy="406208"/>
          </a:xfrm>
          <a:prstGeom prst="rect">
            <a:avLst/>
          </a:prstGeom>
        </p:spPr>
        <p:txBody>
          <a:bodyPr wrap="square">
            <a:spAutoFit/>
          </a:bodyPr>
          <a:lstStyle/>
          <a:p>
            <a:pPr marL="0" marR="0" lvl="0" indent="0" algn="l" defTabSz="912768"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chemeClr val="bg1"/>
                </a:solidFill>
                <a:effectLst/>
                <a:uLnTx/>
                <a:uFillTx/>
                <a:latin typeface="+mj-lt"/>
                <a:ea typeface="+mn-ea"/>
                <a:cs typeface="+mn-cs"/>
              </a:rPr>
              <a:t>Set up high availability solution for SAP ASCS and Database, based on SLA</a:t>
            </a:r>
          </a:p>
        </p:txBody>
      </p:sp>
      <p:sp>
        <p:nvSpPr>
          <p:cNvPr id="47" name="Oval 46">
            <a:extLst>
              <a:ext uri="{FF2B5EF4-FFF2-40B4-BE49-F238E27FC236}">
                <a16:creationId xmlns:a16="http://schemas.microsoft.com/office/drawing/2014/main" id="{7A37758B-5334-4019-A02C-C2A3A0486490}"/>
              </a:ext>
            </a:extLst>
          </p:cNvPr>
          <p:cNvSpPr/>
          <p:nvPr/>
        </p:nvSpPr>
        <p:spPr bwMode="auto">
          <a:xfrm>
            <a:off x="8112956" y="5267921"/>
            <a:ext cx="294103" cy="283610"/>
          </a:xfrm>
          <a:prstGeom prst="ellipse">
            <a:avLst/>
          </a:prstGeom>
          <a:solidFill>
            <a:srgbClr val="002060"/>
          </a:solidFill>
          <a:ln w="9525" cap="flat" cmpd="sng" algn="ctr">
            <a:solidFill>
              <a:srgbClr val="002060"/>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3885" rtl="0" eaLnBrk="1" fontAlgn="base" latinLnBrk="0" hangingPunct="1">
              <a:lnSpc>
                <a:spcPct val="90000"/>
              </a:lnSpc>
              <a:spcBef>
                <a:spcPct val="0"/>
              </a:spcBef>
              <a:spcAft>
                <a:spcPct val="0"/>
              </a:spcAft>
              <a:buClrTx/>
              <a:buSzTx/>
              <a:buFontTx/>
              <a:buNone/>
              <a:tabLst/>
              <a:defRPr/>
            </a:pPr>
            <a:r>
              <a:rPr kumimoji="0" lang="en-US" sz="1961" b="0" i="0" u="none" strike="noStrike" kern="0" cap="none" spc="0" normalizeH="0" baseline="0" noProof="0" dirty="0">
                <a:ln>
                  <a:noFill/>
                </a:ln>
                <a:solidFill>
                  <a:schemeClr val="bg1"/>
                </a:solidFill>
                <a:effectLst/>
                <a:uLnTx/>
                <a:uFillTx/>
                <a:latin typeface="Segoe UI"/>
                <a:ea typeface="Segoe UI" pitchFamily="34" charset="0"/>
                <a:cs typeface="Segoe UI" pitchFamily="34" charset="0"/>
              </a:rPr>
              <a:t>2</a:t>
            </a:r>
          </a:p>
        </p:txBody>
      </p:sp>
      <p:sp>
        <p:nvSpPr>
          <p:cNvPr id="48" name="Oval 47">
            <a:extLst>
              <a:ext uri="{FF2B5EF4-FFF2-40B4-BE49-F238E27FC236}">
                <a16:creationId xmlns:a16="http://schemas.microsoft.com/office/drawing/2014/main" id="{C695D79F-AD28-43E3-8D1A-9B54591C64CE}"/>
              </a:ext>
            </a:extLst>
          </p:cNvPr>
          <p:cNvSpPr/>
          <p:nvPr/>
        </p:nvSpPr>
        <p:spPr bwMode="auto">
          <a:xfrm>
            <a:off x="10802230" y="5267921"/>
            <a:ext cx="294103" cy="283610"/>
          </a:xfrm>
          <a:prstGeom prst="ellipse">
            <a:avLst/>
          </a:prstGeom>
          <a:solidFill>
            <a:srgbClr val="002060"/>
          </a:solidFill>
          <a:ln w="9525" cap="flat" cmpd="sng" algn="ctr">
            <a:solidFill>
              <a:srgbClr val="002060"/>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3885" rtl="0" eaLnBrk="1" fontAlgn="base" latinLnBrk="0" hangingPunct="1">
              <a:lnSpc>
                <a:spcPct val="90000"/>
              </a:lnSpc>
              <a:spcBef>
                <a:spcPct val="0"/>
              </a:spcBef>
              <a:spcAft>
                <a:spcPct val="0"/>
              </a:spcAft>
              <a:buClrTx/>
              <a:buSzTx/>
              <a:buFontTx/>
              <a:buNone/>
              <a:tabLst/>
              <a:defRPr/>
            </a:pPr>
            <a:r>
              <a:rPr kumimoji="0" lang="en-US" sz="1961" b="0" i="0" u="none" strike="noStrike" kern="0" cap="none" spc="0" normalizeH="0" baseline="0" noProof="0" dirty="0">
                <a:ln>
                  <a:noFill/>
                </a:ln>
                <a:solidFill>
                  <a:schemeClr val="bg1"/>
                </a:solidFill>
                <a:effectLst/>
                <a:uLnTx/>
                <a:uFillTx/>
                <a:latin typeface="Segoe UI"/>
                <a:ea typeface="Segoe UI" pitchFamily="34" charset="0"/>
                <a:cs typeface="Segoe UI" pitchFamily="34" charset="0"/>
              </a:rPr>
              <a:t>2</a:t>
            </a:r>
          </a:p>
        </p:txBody>
      </p:sp>
      <p:sp>
        <p:nvSpPr>
          <p:cNvPr id="49" name="Oval 48">
            <a:extLst>
              <a:ext uri="{FF2B5EF4-FFF2-40B4-BE49-F238E27FC236}">
                <a16:creationId xmlns:a16="http://schemas.microsoft.com/office/drawing/2014/main" id="{206F128C-A505-4118-BBC9-A6A57F7866B5}"/>
              </a:ext>
            </a:extLst>
          </p:cNvPr>
          <p:cNvSpPr/>
          <p:nvPr/>
        </p:nvSpPr>
        <p:spPr bwMode="auto">
          <a:xfrm>
            <a:off x="4580242" y="6315843"/>
            <a:ext cx="294103" cy="283610"/>
          </a:xfrm>
          <a:prstGeom prst="ellipse">
            <a:avLst/>
          </a:prstGeom>
          <a:solidFill>
            <a:srgbClr val="002060"/>
          </a:solidFill>
          <a:ln w="9525" cap="flat" cmpd="sng" algn="ctr">
            <a:solidFill>
              <a:srgbClr val="002060"/>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3885" rtl="0" eaLnBrk="1" fontAlgn="base" latinLnBrk="0" hangingPunct="1">
              <a:lnSpc>
                <a:spcPct val="90000"/>
              </a:lnSpc>
              <a:spcBef>
                <a:spcPct val="0"/>
              </a:spcBef>
              <a:spcAft>
                <a:spcPct val="0"/>
              </a:spcAft>
              <a:buClrTx/>
              <a:buSzTx/>
              <a:buFontTx/>
              <a:buNone/>
              <a:tabLst/>
              <a:defRPr/>
            </a:pPr>
            <a:r>
              <a:rPr kumimoji="0" lang="en-US" sz="1961" b="0" i="0" u="none" strike="noStrike" kern="0" cap="none" spc="0" normalizeH="0" baseline="0" noProof="0">
                <a:ln>
                  <a:noFill/>
                </a:ln>
                <a:solidFill>
                  <a:schemeClr val="bg1"/>
                </a:solidFill>
                <a:effectLst/>
                <a:uLnTx/>
                <a:uFillTx/>
                <a:latin typeface="Segoe UI"/>
                <a:ea typeface="Segoe UI" pitchFamily="34" charset="0"/>
                <a:cs typeface="Segoe UI" pitchFamily="34" charset="0"/>
              </a:rPr>
              <a:t>3</a:t>
            </a:r>
          </a:p>
        </p:txBody>
      </p:sp>
      <p:sp>
        <p:nvSpPr>
          <p:cNvPr id="50" name="Oval 49">
            <a:extLst>
              <a:ext uri="{FF2B5EF4-FFF2-40B4-BE49-F238E27FC236}">
                <a16:creationId xmlns:a16="http://schemas.microsoft.com/office/drawing/2014/main" id="{261877B2-6EA7-446B-A1F2-BD92B27E4DE8}"/>
              </a:ext>
            </a:extLst>
          </p:cNvPr>
          <p:cNvSpPr/>
          <p:nvPr/>
        </p:nvSpPr>
        <p:spPr bwMode="auto">
          <a:xfrm>
            <a:off x="313414" y="1163105"/>
            <a:ext cx="294103" cy="283610"/>
          </a:xfrm>
          <a:prstGeom prst="ellipse">
            <a:avLst/>
          </a:prstGeom>
          <a:solidFill>
            <a:srgbClr val="002060"/>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3885" rtl="0" eaLnBrk="1" fontAlgn="base" latinLnBrk="0" hangingPunct="1">
              <a:lnSpc>
                <a:spcPct val="90000"/>
              </a:lnSpc>
              <a:spcBef>
                <a:spcPct val="0"/>
              </a:spcBef>
              <a:spcAft>
                <a:spcPct val="0"/>
              </a:spcAft>
              <a:buClrTx/>
              <a:buSzTx/>
              <a:buFontTx/>
              <a:buNone/>
              <a:tabLst/>
              <a:defRPr/>
            </a:pPr>
            <a:r>
              <a:rPr kumimoji="0" lang="en-US" sz="1961" b="0" i="0" u="none" strike="noStrike" kern="0" cap="none" spc="0" normalizeH="0" baseline="0" noProof="0">
                <a:ln>
                  <a:noFill/>
                </a:ln>
                <a:solidFill>
                  <a:schemeClr val="bg1"/>
                </a:solidFill>
                <a:effectLst/>
                <a:uLnTx/>
                <a:uFillTx/>
                <a:latin typeface="Segoe UI"/>
                <a:ea typeface="Segoe UI" pitchFamily="34" charset="0"/>
                <a:cs typeface="Segoe UI" pitchFamily="34" charset="0"/>
              </a:rPr>
              <a:t>1</a:t>
            </a:r>
          </a:p>
        </p:txBody>
      </p:sp>
      <p:sp>
        <p:nvSpPr>
          <p:cNvPr id="51" name="Oval 50">
            <a:extLst>
              <a:ext uri="{FF2B5EF4-FFF2-40B4-BE49-F238E27FC236}">
                <a16:creationId xmlns:a16="http://schemas.microsoft.com/office/drawing/2014/main" id="{84B6DB25-3E3C-4B55-A631-35D12EA97C9C}"/>
              </a:ext>
            </a:extLst>
          </p:cNvPr>
          <p:cNvSpPr/>
          <p:nvPr/>
        </p:nvSpPr>
        <p:spPr bwMode="auto">
          <a:xfrm>
            <a:off x="313414" y="1464642"/>
            <a:ext cx="294103" cy="283610"/>
          </a:xfrm>
          <a:prstGeom prst="ellipse">
            <a:avLst/>
          </a:prstGeom>
          <a:solidFill>
            <a:srgbClr val="002060"/>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3885" rtl="0" eaLnBrk="1" fontAlgn="base" latinLnBrk="0" hangingPunct="1">
              <a:lnSpc>
                <a:spcPct val="90000"/>
              </a:lnSpc>
              <a:spcBef>
                <a:spcPct val="0"/>
              </a:spcBef>
              <a:spcAft>
                <a:spcPct val="0"/>
              </a:spcAft>
              <a:buClrTx/>
              <a:buSzTx/>
              <a:buFontTx/>
              <a:buNone/>
              <a:tabLst/>
              <a:defRPr/>
            </a:pPr>
            <a:r>
              <a:rPr kumimoji="0" lang="en-US" sz="1961" b="0" i="0" u="none" strike="noStrike" kern="0" cap="none" spc="0" normalizeH="0" baseline="0" noProof="0">
                <a:ln>
                  <a:noFill/>
                </a:ln>
                <a:solidFill>
                  <a:schemeClr val="bg1"/>
                </a:solidFill>
                <a:effectLst/>
                <a:uLnTx/>
                <a:uFillTx/>
                <a:latin typeface="Segoe UI"/>
                <a:ea typeface="Segoe UI" pitchFamily="34" charset="0"/>
                <a:cs typeface="Segoe UI" pitchFamily="34" charset="0"/>
              </a:rPr>
              <a:t>2</a:t>
            </a:r>
          </a:p>
        </p:txBody>
      </p:sp>
      <p:sp>
        <p:nvSpPr>
          <p:cNvPr id="52" name="Oval 51">
            <a:extLst>
              <a:ext uri="{FF2B5EF4-FFF2-40B4-BE49-F238E27FC236}">
                <a16:creationId xmlns:a16="http://schemas.microsoft.com/office/drawing/2014/main" id="{47C5EDA0-5D49-4E3F-BB66-B9A86FD8725D}"/>
              </a:ext>
            </a:extLst>
          </p:cNvPr>
          <p:cNvSpPr/>
          <p:nvPr/>
        </p:nvSpPr>
        <p:spPr bwMode="auto">
          <a:xfrm>
            <a:off x="313414" y="1790080"/>
            <a:ext cx="294103" cy="283610"/>
          </a:xfrm>
          <a:prstGeom prst="ellipse">
            <a:avLst/>
          </a:prstGeom>
          <a:solidFill>
            <a:srgbClr val="002060"/>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3885" rtl="0" eaLnBrk="1" fontAlgn="base" latinLnBrk="0" hangingPunct="1">
              <a:lnSpc>
                <a:spcPct val="90000"/>
              </a:lnSpc>
              <a:spcBef>
                <a:spcPct val="0"/>
              </a:spcBef>
              <a:spcAft>
                <a:spcPct val="0"/>
              </a:spcAft>
              <a:buClrTx/>
              <a:buSzTx/>
              <a:buFontTx/>
              <a:buNone/>
              <a:tabLst/>
              <a:defRPr/>
            </a:pPr>
            <a:r>
              <a:rPr kumimoji="0" lang="en-US" sz="1961" b="0" i="0" u="none" strike="noStrike" kern="0" cap="none" spc="0" normalizeH="0" baseline="0" noProof="0" dirty="0">
                <a:ln>
                  <a:noFill/>
                </a:ln>
                <a:solidFill>
                  <a:schemeClr val="bg1"/>
                </a:solidFill>
                <a:effectLst/>
                <a:uLnTx/>
                <a:uFillTx/>
                <a:latin typeface="Segoe UI"/>
                <a:ea typeface="Segoe UI" pitchFamily="34" charset="0"/>
                <a:cs typeface="Segoe UI" pitchFamily="34" charset="0"/>
              </a:rPr>
              <a:t>3</a:t>
            </a:r>
          </a:p>
        </p:txBody>
      </p:sp>
      <p:sp>
        <p:nvSpPr>
          <p:cNvPr id="53" name="Title 1">
            <a:extLst>
              <a:ext uri="{FF2B5EF4-FFF2-40B4-BE49-F238E27FC236}">
                <a16:creationId xmlns:a16="http://schemas.microsoft.com/office/drawing/2014/main" id="{A19FB181-587E-4E9E-849D-7391E9F12266}"/>
              </a:ext>
            </a:extLst>
          </p:cNvPr>
          <p:cNvSpPr txBox="1">
            <a:spLocks/>
          </p:cNvSpPr>
          <p:nvPr/>
        </p:nvSpPr>
        <p:spPr>
          <a:xfrm>
            <a:off x="-1610489" y="81084"/>
            <a:ext cx="11670143" cy="490289"/>
          </a:xfrm>
          <a:prstGeom prst="rect">
            <a:avLst/>
          </a:prstGeom>
        </p:spPr>
        <p:txBody>
          <a:bodyPr vert="horz" wrap="square" lIns="146284" tIns="91427" rIns="146284" bIns="91427" rtlCol="0" anchor="t">
            <a:noAutofit/>
          </a:bodyPr>
          <a:lst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90000"/>
              </a:lnSpc>
              <a:spcBef>
                <a:spcPct val="0"/>
              </a:spcBef>
              <a:spcAft>
                <a:spcPts val="0"/>
              </a:spcAft>
              <a:buClrTx/>
              <a:buSzTx/>
              <a:buFontTx/>
              <a:buNone/>
              <a:tabLst/>
              <a:defRPr/>
            </a:pPr>
            <a:endParaRPr kumimoji="0" lang="en-US" sz="4900" b="0" i="0" u="none" strike="noStrike" kern="1200" cap="none" spc="-100" normalizeH="0" baseline="0" noProof="0" dirty="0">
              <a:ln w="3175">
                <a:noFill/>
              </a:ln>
              <a:solidFill>
                <a:srgbClr val="FFFFFF"/>
              </a:solidFill>
              <a:effectLst/>
              <a:uLnTx/>
              <a:uFillTx/>
              <a:latin typeface="Segoe UI" panose="020B0502040204020203" pitchFamily="34" charset="0"/>
              <a:ea typeface="+mn-ea"/>
              <a:cs typeface="Segoe UI" pitchFamily="34" charset="0"/>
            </a:endParaRPr>
          </a:p>
        </p:txBody>
      </p:sp>
      <p:sp>
        <p:nvSpPr>
          <p:cNvPr id="54" name="Rectangle 53">
            <a:extLst>
              <a:ext uri="{FF2B5EF4-FFF2-40B4-BE49-F238E27FC236}">
                <a16:creationId xmlns:a16="http://schemas.microsoft.com/office/drawing/2014/main" id="{793010D8-D180-41F8-9CBC-BBEFA6899910}"/>
              </a:ext>
            </a:extLst>
          </p:cNvPr>
          <p:cNvSpPr/>
          <p:nvPr/>
        </p:nvSpPr>
        <p:spPr>
          <a:xfrm>
            <a:off x="752806" y="1078737"/>
            <a:ext cx="11346693" cy="406208"/>
          </a:xfrm>
          <a:prstGeom prst="rect">
            <a:avLst/>
          </a:prstGeom>
        </p:spPr>
        <p:txBody>
          <a:bodyPr wrap="square">
            <a:spAutoFit/>
          </a:bodyPr>
          <a:lstStyle/>
          <a:p>
            <a:pPr marL="0" marR="0" lvl="0" indent="0" algn="l" defTabSz="912768"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chemeClr val="bg1"/>
                </a:solidFill>
                <a:effectLst/>
                <a:uLnTx/>
                <a:uFillTx/>
                <a:latin typeface="+mj-lt"/>
                <a:ea typeface="+mn-ea"/>
                <a:cs typeface="+mn-cs"/>
              </a:rPr>
              <a:t>Choose VM type for SAP ASCS (*) , Application and Database, based on SAPS required</a:t>
            </a:r>
          </a:p>
        </p:txBody>
      </p:sp>
      <p:sp>
        <p:nvSpPr>
          <p:cNvPr id="55" name="Rectangle 54">
            <a:extLst>
              <a:ext uri="{FF2B5EF4-FFF2-40B4-BE49-F238E27FC236}">
                <a16:creationId xmlns:a16="http://schemas.microsoft.com/office/drawing/2014/main" id="{9F8BB4C5-9ABD-4A8B-BCB5-3643D11865AA}"/>
              </a:ext>
            </a:extLst>
          </p:cNvPr>
          <p:cNvSpPr/>
          <p:nvPr/>
        </p:nvSpPr>
        <p:spPr>
          <a:xfrm>
            <a:off x="752806" y="1391881"/>
            <a:ext cx="11767664" cy="406208"/>
          </a:xfrm>
          <a:prstGeom prst="rect">
            <a:avLst/>
          </a:prstGeom>
        </p:spPr>
        <p:txBody>
          <a:bodyPr wrap="square">
            <a:spAutoFit/>
          </a:bodyPr>
          <a:lstStyle/>
          <a:p>
            <a:pPr marL="0" marR="0" lvl="0" indent="0" algn="l" defTabSz="912768"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chemeClr val="bg1"/>
                </a:solidFill>
                <a:effectLst/>
                <a:uLnTx/>
                <a:uFillTx/>
                <a:latin typeface="+mj-lt"/>
                <a:ea typeface="+mn-ea"/>
                <a:cs typeface="+mn-cs"/>
              </a:rPr>
              <a:t>Decide Premium Storage type and # of disks for SAP database file space, based on IOPS/throughput</a:t>
            </a:r>
          </a:p>
        </p:txBody>
      </p:sp>
      <p:sp>
        <p:nvSpPr>
          <p:cNvPr id="56" name="Rectangle 55">
            <a:extLst>
              <a:ext uri="{FF2B5EF4-FFF2-40B4-BE49-F238E27FC236}">
                <a16:creationId xmlns:a16="http://schemas.microsoft.com/office/drawing/2014/main" id="{BC978246-3D3D-44E6-9EC0-9799BB252A3F}"/>
              </a:ext>
            </a:extLst>
          </p:cNvPr>
          <p:cNvSpPr/>
          <p:nvPr/>
        </p:nvSpPr>
        <p:spPr bwMode="auto">
          <a:xfrm>
            <a:off x="5661402" y="4603237"/>
            <a:ext cx="765417" cy="1712606"/>
          </a:xfrm>
          <a:prstGeom prst="rect">
            <a:avLst/>
          </a:prstGeom>
          <a:noFill/>
          <a:ln w="28575" cap="flat" cmpd="sng" algn="ctr">
            <a:solidFill>
              <a:srgbClr val="002060"/>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885"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7" name="Oval 56">
            <a:extLst>
              <a:ext uri="{FF2B5EF4-FFF2-40B4-BE49-F238E27FC236}">
                <a16:creationId xmlns:a16="http://schemas.microsoft.com/office/drawing/2014/main" id="{3AADC17F-703E-4057-B1C2-5AE8879C8C7E}"/>
              </a:ext>
            </a:extLst>
          </p:cNvPr>
          <p:cNvSpPr/>
          <p:nvPr/>
        </p:nvSpPr>
        <p:spPr bwMode="auto">
          <a:xfrm>
            <a:off x="5878928" y="6315843"/>
            <a:ext cx="294103" cy="283610"/>
          </a:xfrm>
          <a:prstGeom prst="ellipse">
            <a:avLst/>
          </a:prstGeom>
          <a:solidFill>
            <a:srgbClr val="002060"/>
          </a:solidFill>
          <a:ln w="9525" cap="flat" cmpd="sng" algn="ctr">
            <a:solidFill>
              <a:srgbClr val="002060"/>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3885" rtl="0" eaLnBrk="1" fontAlgn="base" latinLnBrk="0" hangingPunct="1">
              <a:lnSpc>
                <a:spcPct val="90000"/>
              </a:lnSpc>
              <a:spcBef>
                <a:spcPct val="0"/>
              </a:spcBef>
              <a:spcAft>
                <a:spcPct val="0"/>
              </a:spcAft>
              <a:buClrTx/>
              <a:buSzTx/>
              <a:buFontTx/>
              <a:buNone/>
              <a:tabLst/>
              <a:defRPr/>
            </a:pPr>
            <a:r>
              <a:rPr kumimoji="0" lang="en-US" sz="1961" b="0" i="0" u="none" strike="noStrike" kern="0" cap="none" spc="0" normalizeH="0" baseline="0" noProof="0">
                <a:ln>
                  <a:noFill/>
                </a:ln>
                <a:solidFill>
                  <a:schemeClr val="bg1"/>
                </a:solidFill>
                <a:effectLst/>
                <a:uLnTx/>
                <a:uFillTx/>
                <a:latin typeface="Segoe UI"/>
                <a:ea typeface="Segoe UI" pitchFamily="34" charset="0"/>
                <a:cs typeface="Segoe UI" pitchFamily="34" charset="0"/>
              </a:rPr>
              <a:t>1</a:t>
            </a:r>
          </a:p>
        </p:txBody>
      </p:sp>
      <p:sp>
        <p:nvSpPr>
          <p:cNvPr id="58" name="TextBox 57">
            <a:extLst>
              <a:ext uri="{FF2B5EF4-FFF2-40B4-BE49-F238E27FC236}">
                <a16:creationId xmlns:a16="http://schemas.microsoft.com/office/drawing/2014/main" id="{7E500C93-DB71-46FE-854D-D841BE6B2081}"/>
              </a:ext>
            </a:extLst>
          </p:cNvPr>
          <p:cNvSpPr txBox="1"/>
          <p:nvPr/>
        </p:nvSpPr>
        <p:spPr>
          <a:xfrm>
            <a:off x="9220930" y="2155955"/>
            <a:ext cx="2800177" cy="84575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bg1"/>
                </a:solidFill>
                <a:effectLst/>
                <a:uLnTx/>
                <a:uFillTx/>
                <a:latin typeface="+mj-lt"/>
                <a:ea typeface="+mn-ea"/>
                <a:cs typeface="Segoe UI Light" panose="020B0502040204020203" pitchFamily="34" charset="0"/>
              </a:rPr>
              <a:t>(*) ASCS : ABAP SAP Central Services – </a:t>
            </a:r>
            <a:br>
              <a:rPr kumimoji="0" lang="en-US" sz="1200" b="0" i="0" u="none" strike="noStrike" kern="1200" cap="none" spc="0" normalizeH="0" baseline="0" noProof="0" dirty="0">
                <a:ln>
                  <a:noFill/>
                </a:ln>
                <a:solidFill>
                  <a:schemeClr val="bg1"/>
                </a:solidFill>
                <a:effectLst/>
                <a:uLnTx/>
                <a:uFillTx/>
                <a:latin typeface="+mj-lt"/>
                <a:ea typeface="+mn-ea"/>
                <a:cs typeface="Segoe UI Light" panose="020B0502040204020203" pitchFamily="34" charset="0"/>
              </a:rPr>
            </a:br>
            <a:r>
              <a:rPr kumimoji="0" lang="en-US" sz="1200" b="0" i="0" u="none" strike="noStrike" kern="1200" cap="none" spc="0" normalizeH="0" baseline="0" noProof="0" dirty="0">
                <a:ln>
                  <a:noFill/>
                </a:ln>
                <a:solidFill>
                  <a:schemeClr val="bg1"/>
                </a:solidFill>
                <a:effectLst/>
                <a:uLnTx/>
                <a:uFillTx/>
                <a:latin typeface="+mj-lt"/>
                <a:ea typeface="+mn-ea"/>
                <a:cs typeface="Segoe UI Light" panose="020B0502040204020203" pitchFamily="34" charset="0"/>
              </a:rPr>
              <a:t>part of SAP application servers running message/enqueue service,  which is a single point of failure (SPOF)</a:t>
            </a:r>
          </a:p>
        </p:txBody>
      </p:sp>
      <p:sp>
        <p:nvSpPr>
          <p:cNvPr id="60" name="Rectangle 59">
            <a:extLst>
              <a:ext uri="{FF2B5EF4-FFF2-40B4-BE49-F238E27FC236}">
                <a16:creationId xmlns:a16="http://schemas.microsoft.com/office/drawing/2014/main" id="{7E54D8A6-57B3-4F5C-AA54-E3A81D448959}"/>
              </a:ext>
            </a:extLst>
          </p:cNvPr>
          <p:cNvSpPr/>
          <p:nvPr/>
        </p:nvSpPr>
        <p:spPr bwMode="auto">
          <a:xfrm>
            <a:off x="4318098" y="4592221"/>
            <a:ext cx="1288799" cy="516963"/>
          </a:xfrm>
          <a:prstGeom prst="rect">
            <a:avLst/>
          </a:prstGeom>
          <a:noFill/>
          <a:ln w="28575" cap="flat" cmpd="sng" algn="ctr">
            <a:solidFill>
              <a:srgbClr val="002060"/>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885"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1" name="Oval 60">
            <a:extLst>
              <a:ext uri="{FF2B5EF4-FFF2-40B4-BE49-F238E27FC236}">
                <a16:creationId xmlns:a16="http://schemas.microsoft.com/office/drawing/2014/main" id="{29004521-35F1-4999-B7C9-5097774C593D}"/>
              </a:ext>
            </a:extLst>
          </p:cNvPr>
          <p:cNvSpPr/>
          <p:nvPr/>
        </p:nvSpPr>
        <p:spPr bwMode="auto">
          <a:xfrm>
            <a:off x="4606664" y="4176021"/>
            <a:ext cx="294103" cy="283610"/>
          </a:xfrm>
          <a:prstGeom prst="ellipse">
            <a:avLst/>
          </a:prstGeom>
          <a:solidFill>
            <a:srgbClr val="002060"/>
          </a:solidFill>
          <a:ln w="9525" cap="flat" cmpd="sng" algn="ctr">
            <a:solidFill>
              <a:srgbClr val="002060"/>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3885" rtl="0" eaLnBrk="1" fontAlgn="base" latinLnBrk="0" hangingPunct="1">
              <a:lnSpc>
                <a:spcPct val="90000"/>
              </a:lnSpc>
              <a:spcBef>
                <a:spcPct val="0"/>
              </a:spcBef>
              <a:spcAft>
                <a:spcPct val="0"/>
              </a:spcAft>
              <a:buClrTx/>
              <a:buSzTx/>
              <a:buFontTx/>
              <a:buNone/>
              <a:tabLst/>
              <a:defRPr/>
            </a:pPr>
            <a:r>
              <a:rPr kumimoji="0" lang="en-US" sz="1961" b="0" i="0" u="none" strike="noStrike" kern="0" cap="none" spc="0" normalizeH="0" baseline="0" noProof="0" dirty="0">
                <a:ln>
                  <a:noFill/>
                </a:ln>
                <a:solidFill>
                  <a:schemeClr val="bg1"/>
                </a:solidFill>
                <a:effectLst/>
                <a:uLnTx/>
                <a:uFillTx/>
                <a:latin typeface="Segoe UI"/>
                <a:ea typeface="Segoe UI" pitchFamily="34" charset="0"/>
                <a:cs typeface="Segoe UI" pitchFamily="34" charset="0"/>
              </a:rPr>
              <a:t>3</a:t>
            </a:r>
          </a:p>
        </p:txBody>
      </p:sp>
      <p:sp>
        <p:nvSpPr>
          <p:cNvPr id="29" name="Title 1">
            <a:extLst>
              <a:ext uri="{FF2B5EF4-FFF2-40B4-BE49-F238E27FC236}">
                <a16:creationId xmlns:a16="http://schemas.microsoft.com/office/drawing/2014/main" id="{6D4511A3-3320-4279-8D19-3E02E887758D}"/>
              </a:ext>
            </a:extLst>
          </p:cNvPr>
          <p:cNvSpPr txBox="1">
            <a:spLocks/>
          </p:cNvSpPr>
          <p:nvPr/>
        </p:nvSpPr>
        <p:spPr>
          <a:xfrm>
            <a:off x="170625" y="80609"/>
            <a:ext cx="11850481" cy="490358"/>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100" normalizeH="0" baseline="0" noProof="0" dirty="0">
                <a:ln w="3175">
                  <a:noFill/>
                </a:ln>
                <a:solidFill>
                  <a:schemeClr val="bg1"/>
                </a:solidFill>
                <a:effectLst/>
                <a:uLnTx/>
                <a:uFillTx/>
                <a:ea typeface="+mn-ea"/>
              </a:rPr>
              <a:t>How to Size SAP Any DB (SQL Server, Oracle, DB2, ASE) on Azure VM </a:t>
            </a:r>
            <a:endParaRPr kumimoji="0" lang="en-US" sz="3200" b="0" i="0" u="none" strike="noStrike" kern="1200" cap="none" spc="-100" normalizeH="0" baseline="0" noProof="0" dirty="0">
              <a:ln w="3175">
                <a:noFill/>
              </a:ln>
              <a:solidFill>
                <a:schemeClr val="bg1"/>
              </a:solidFill>
              <a:effectLst/>
              <a:uLnTx/>
              <a:uFillTx/>
              <a:ea typeface="+mn-ea"/>
              <a:cs typeface="Segoe UI Light" panose="020B0502040204020203" pitchFamily="34" charset="0"/>
            </a:endParaRPr>
          </a:p>
        </p:txBody>
      </p:sp>
    </p:spTree>
    <p:extLst>
      <p:ext uri="{BB962C8B-B14F-4D97-AF65-F5344CB8AC3E}">
        <p14:creationId xmlns:p14="http://schemas.microsoft.com/office/powerpoint/2010/main" val="33412935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1000"/>
                                        <p:tgtEl>
                                          <p:spTgt spid="39"/>
                                        </p:tgtEl>
                                      </p:cBhvr>
                                    </p:animEffect>
                                    <p:anim calcmode="lin" valueType="num">
                                      <p:cBhvr>
                                        <p:cTn id="8" dur="1000" fill="hold"/>
                                        <p:tgtEl>
                                          <p:spTgt spid="39"/>
                                        </p:tgtEl>
                                        <p:attrNameLst>
                                          <p:attrName>ppt_x</p:attrName>
                                        </p:attrNameLst>
                                      </p:cBhvr>
                                      <p:tavLst>
                                        <p:tav tm="0">
                                          <p:val>
                                            <p:strVal val="#ppt_x"/>
                                          </p:val>
                                        </p:tav>
                                        <p:tav tm="100000">
                                          <p:val>
                                            <p:strVal val="#ppt_x"/>
                                          </p:val>
                                        </p:tav>
                                      </p:tavLst>
                                    </p:anim>
                                    <p:anim calcmode="lin" valueType="num">
                                      <p:cBhvr>
                                        <p:cTn id="9" dur="1000" fill="hold"/>
                                        <p:tgtEl>
                                          <p:spTgt spid="39"/>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7"/>
                                        </p:tgtEl>
                                        <p:attrNameLst>
                                          <p:attrName>style.visibility</p:attrName>
                                        </p:attrNameLst>
                                      </p:cBhvr>
                                      <p:to>
                                        <p:strVal val="visible"/>
                                      </p:to>
                                    </p:set>
                                    <p:animEffect transition="in" filter="fade">
                                      <p:cBhvr>
                                        <p:cTn id="12" dur="1000"/>
                                        <p:tgtEl>
                                          <p:spTgt spid="37"/>
                                        </p:tgtEl>
                                      </p:cBhvr>
                                    </p:animEffect>
                                    <p:anim calcmode="lin" valueType="num">
                                      <p:cBhvr>
                                        <p:cTn id="13" dur="1000" fill="hold"/>
                                        <p:tgtEl>
                                          <p:spTgt spid="37"/>
                                        </p:tgtEl>
                                        <p:attrNameLst>
                                          <p:attrName>ppt_x</p:attrName>
                                        </p:attrNameLst>
                                      </p:cBhvr>
                                      <p:tavLst>
                                        <p:tav tm="0">
                                          <p:val>
                                            <p:strVal val="#ppt_x"/>
                                          </p:val>
                                        </p:tav>
                                        <p:tav tm="100000">
                                          <p:val>
                                            <p:strVal val="#ppt_x"/>
                                          </p:val>
                                        </p:tav>
                                      </p:tavLst>
                                    </p:anim>
                                    <p:anim calcmode="lin" valueType="num">
                                      <p:cBhvr>
                                        <p:cTn id="14" dur="1000" fill="hold"/>
                                        <p:tgtEl>
                                          <p:spTgt spid="37"/>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50"/>
                                        </p:tgtEl>
                                        <p:attrNameLst>
                                          <p:attrName>style.visibility</p:attrName>
                                        </p:attrNameLst>
                                      </p:cBhvr>
                                      <p:to>
                                        <p:strVal val="visible"/>
                                      </p:to>
                                    </p:set>
                                    <p:animEffect transition="in" filter="fade">
                                      <p:cBhvr>
                                        <p:cTn id="19" dur="1000"/>
                                        <p:tgtEl>
                                          <p:spTgt spid="50"/>
                                        </p:tgtEl>
                                      </p:cBhvr>
                                    </p:animEffect>
                                    <p:anim calcmode="lin" valueType="num">
                                      <p:cBhvr>
                                        <p:cTn id="20" dur="1000" fill="hold"/>
                                        <p:tgtEl>
                                          <p:spTgt spid="50"/>
                                        </p:tgtEl>
                                        <p:attrNameLst>
                                          <p:attrName>ppt_x</p:attrName>
                                        </p:attrNameLst>
                                      </p:cBhvr>
                                      <p:tavLst>
                                        <p:tav tm="0">
                                          <p:val>
                                            <p:strVal val="#ppt_x"/>
                                          </p:val>
                                        </p:tav>
                                        <p:tav tm="100000">
                                          <p:val>
                                            <p:strVal val="#ppt_x"/>
                                          </p:val>
                                        </p:tav>
                                      </p:tavLst>
                                    </p:anim>
                                    <p:anim calcmode="lin" valueType="num">
                                      <p:cBhvr>
                                        <p:cTn id="21" dur="1000" fill="hold"/>
                                        <p:tgtEl>
                                          <p:spTgt spid="50"/>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54"/>
                                        </p:tgtEl>
                                        <p:attrNameLst>
                                          <p:attrName>style.visibility</p:attrName>
                                        </p:attrNameLst>
                                      </p:cBhvr>
                                      <p:to>
                                        <p:strVal val="visible"/>
                                      </p:to>
                                    </p:set>
                                    <p:animEffect transition="in" filter="fade">
                                      <p:cBhvr>
                                        <p:cTn id="24" dur="1000"/>
                                        <p:tgtEl>
                                          <p:spTgt spid="54"/>
                                        </p:tgtEl>
                                      </p:cBhvr>
                                    </p:animEffect>
                                    <p:anim calcmode="lin" valueType="num">
                                      <p:cBhvr>
                                        <p:cTn id="25" dur="1000" fill="hold"/>
                                        <p:tgtEl>
                                          <p:spTgt spid="54"/>
                                        </p:tgtEl>
                                        <p:attrNameLst>
                                          <p:attrName>ppt_x</p:attrName>
                                        </p:attrNameLst>
                                      </p:cBhvr>
                                      <p:tavLst>
                                        <p:tav tm="0">
                                          <p:val>
                                            <p:strVal val="#ppt_x"/>
                                          </p:val>
                                        </p:tav>
                                        <p:tav tm="100000">
                                          <p:val>
                                            <p:strVal val="#ppt_x"/>
                                          </p:val>
                                        </p:tav>
                                      </p:tavLst>
                                    </p:anim>
                                    <p:anim calcmode="lin" valueType="num">
                                      <p:cBhvr>
                                        <p:cTn id="26" dur="1000" fill="hold"/>
                                        <p:tgtEl>
                                          <p:spTgt spid="54"/>
                                        </p:tgtEl>
                                        <p:attrNameLst>
                                          <p:attrName>ppt_y</p:attrName>
                                        </p:attrNameLst>
                                      </p:cBhvr>
                                      <p:tavLst>
                                        <p:tav tm="0">
                                          <p:val>
                                            <p:strVal val="#ppt_y+.1"/>
                                          </p:val>
                                        </p:tav>
                                        <p:tav tm="100000">
                                          <p:val>
                                            <p:strVal val="#ppt_y"/>
                                          </p:val>
                                        </p:tav>
                                      </p:tavLst>
                                    </p:anim>
                                  </p:childTnLst>
                                </p:cTn>
                              </p:par>
                            </p:childTnLst>
                          </p:cTn>
                        </p:par>
                        <p:par>
                          <p:cTn id="27" fill="hold">
                            <p:stCondLst>
                              <p:cond delay="1000"/>
                            </p:stCondLst>
                            <p:childTnLst>
                              <p:par>
                                <p:cTn id="28" presetID="42" presetClass="entr" presetSubtype="0" fill="hold" grpId="0" nodeType="afterEffect">
                                  <p:stCondLst>
                                    <p:cond delay="0"/>
                                  </p:stCondLst>
                                  <p:childTnLst>
                                    <p:set>
                                      <p:cBhvr>
                                        <p:cTn id="29" dur="1" fill="hold">
                                          <p:stCondLst>
                                            <p:cond delay="0"/>
                                          </p:stCondLst>
                                        </p:cTn>
                                        <p:tgtEl>
                                          <p:spTgt spid="58"/>
                                        </p:tgtEl>
                                        <p:attrNameLst>
                                          <p:attrName>style.visibility</p:attrName>
                                        </p:attrNameLst>
                                      </p:cBhvr>
                                      <p:to>
                                        <p:strVal val="visible"/>
                                      </p:to>
                                    </p:set>
                                    <p:animEffect transition="in" filter="fade">
                                      <p:cBhvr>
                                        <p:cTn id="30" dur="1000"/>
                                        <p:tgtEl>
                                          <p:spTgt spid="58"/>
                                        </p:tgtEl>
                                      </p:cBhvr>
                                    </p:animEffect>
                                    <p:anim calcmode="lin" valueType="num">
                                      <p:cBhvr>
                                        <p:cTn id="31" dur="1000" fill="hold"/>
                                        <p:tgtEl>
                                          <p:spTgt spid="58"/>
                                        </p:tgtEl>
                                        <p:attrNameLst>
                                          <p:attrName>ppt_x</p:attrName>
                                        </p:attrNameLst>
                                      </p:cBhvr>
                                      <p:tavLst>
                                        <p:tav tm="0">
                                          <p:val>
                                            <p:strVal val="#ppt_x"/>
                                          </p:val>
                                        </p:tav>
                                        <p:tav tm="100000">
                                          <p:val>
                                            <p:strVal val="#ppt_x"/>
                                          </p:val>
                                        </p:tav>
                                      </p:tavLst>
                                    </p:anim>
                                    <p:anim calcmode="lin" valueType="num">
                                      <p:cBhvr>
                                        <p:cTn id="32" dur="1000" fill="hold"/>
                                        <p:tgtEl>
                                          <p:spTgt spid="58"/>
                                        </p:tgtEl>
                                        <p:attrNameLst>
                                          <p:attrName>ppt_y</p:attrName>
                                        </p:attrNameLst>
                                      </p:cBhvr>
                                      <p:tavLst>
                                        <p:tav tm="0">
                                          <p:val>
                                            <p:strVal val="#ppt_y+.1"/>
                                          </p:val>
                                        </p:tav>
                                        <p:tav tm="100000">
                                          <p:val>
                                            <p:strVal val="#ppt_y"/>
                                          </p:val>
                                        </p:tav>
                                      </p:tavLst>
                                    </p:anim>
                                  </p:childTnLst>
                                </p:cTn>
                              </p:par>
                            </p:childTnLst>
                          </p:cTn>
                        </p:par>
                        <p:par>
                          <p:cTn id="33" fill="hold">
                            <p:stCondLst>
                              <p:cond delay="2000"/>
                            </p:stCondLst>
                            <p:childTnLst>
                              <p:par>
                                <p:cTn id="34" presetID="42" presetClass="entr" presetSubtype="0" fill="hold" grpId="0" nodeType="afterEffect">
                                  <p:stCondLst>
                                    <p:cond delay="0"/>
                                  </p:stCondLst>
                                  <p:childTnLst>
                                    <p:set>
                                      <p:cBhvr>
                                        <p:cTn id="35" dur="1" fill="hold">
                                          <p:stCondLst>
                                            <p:cond delay="0"/>
                                          </p:stCondLst>
                                        </p:cTn>
                                        <p:tgtEl>
                                          <p:spTgt spid="41"/>
                                        </p:tgtEl>
                                        <p:attrNameLst>
                                          <p:attrName>style.visibility</p:attrName>
                                        </p:attrNameLst>
                                      </p:cBhvr>
                                      <p:to>
                                        <p:strVal val="visible"/>
                                      </p:to>
                                    </p:set>
                                    <p:animEffect transition="in" filter="fade">
                                      <p:cBhvr>
                                        <p:cTn id="36" dur="1000"/>
                                        <p:tgtEl>
                                          <p:spTgt spid="41"/>
                                        </p:tgtEl>
                                      </p:cBhvr>
                                    </p:animEffect>
                                    <p:anim calcmode="lin" valueType="num">
                                      <p:cBhvr>
                                        <p:cTn id="37" dur="1000" fill="hold"/>
                                        <p:tgtEl>
                                          <p:spTgt spid="41"/>
                                        </p:tgtEl>
                                        <p:attrNameLst>
                                          <p:attrName>ppt_x</p:attrName>
                                        </p:attrNameLst>
                                      </p:cBhvr>
                                      <p:tavLst>
                                        <p:tav tm="0">
                                          <p:val>
                                            <p:strVal val="#ppt_x"/>
                                          </p:val>
                                        </p:tav>
                                        <p:tav tm="100000">
                                          <p:val>
                                            <p:strVal val="#ppt_x"/>
                                          </p:val>
                                        </p:tav>
                                      </p:tavLst>
                                    </p:anim>
                                    <p:anim calcmode="lin" valueType="num">
                                      <p:cBhvr>
                                        <p:cTn id="38" dur="1000" fill="hold"/>
                                        <p:tgtEl>
                                          <p:spTgt spid="41"/>
                                        </p:tgtEl>
                                        <p:attrNameLst>
                                          <p:attrName>ppt_y</p:attrName>
                                        </p:attrNameLst>
                                      </p:cBhvr>
                                      <p:tavLst>
                                        <p:tav tm="0">
                                          <p:val>
                                            <p:strVal val="#ppt_y+.1"/>
                                          </p:val>
                                        </p:tav>
                                        <p:tav tm="100000">
                                          <p:val>
                                            <p:strVal val="#ppt_y"/>
                                          </p:val>
                                        </p:tav>
                                      </p:tavLst>
                                    </p:anim>
                                  </p:childTnLst>
                                </p:cTn>
                              </p:par>
                              <p:par>
                                <p:cTn id="39" presetID="42" presetClass="entr" presetSubtype="0" fill="hold" grpId="0" nodeType="withEffect">
                                  <p:stCondLst>
                                    <p:cond delay="0"/>
                                  </p:stCondLst>
                                  <p:childTnLst>
                                    <p:set>
                                      <p:cBhvr>
                                        <p:cTn id="40" dur="1" fill="hold">
                                          <p:stCondLst>
                                            <p:cond delay="0"/>
                                          </p:stCondLst>
                                        </p:cTn>
                                        <p:tgtEl>
                                          <p:spTgt spid="42"/>
                                        </p:tgtEl>
                                        <p:attrNameLst>
                                          <p:attrName>style.visibility</p:attrName>
                                        </p:attrNameLst>
                                      </p:cBhvr>
                                      <p:to>
                                        <p:strVal val="visible"/>
                                      </p:to>
                                    </p:set>
                                    <p:animEffect transition="in" filter="fade">
                                      <p:cBhvr>
                                        <p:cTn id="41" dur="1000"/>
                                        <p:tgtEl>
                                          <p:spTgt spid="42"/>
                                        </p:tgtEl>
                                      </p:cBhvr>
                                    </p:animEffect>
                                    <p:anim calcmode="lin" valueType="num">
                                      <p:cBhvr>
                                        <p:cTn id="42" dur="1000" fill="hold"/>
                                        <p:tgtEl>
                                          <p:spTgt spid="42"/>
                                        </p:tgtEl>
                                        <p:attrNameLst>
                                          <p:attrName>ppt_x</p:attrName>
                                        </p:attrNameLst>
                                      </p:cBhvr>
                                      <p:tavLst>
                                        <p:tav tm="0">
                                          <p:val>
                                            <p:strVal val="#ppt_x"/>
                                          </p:val>
                                        </p:tav>
                                        <p:tav tm="100000">
                                          <p:val>
                                            <p:strVal val="#ppt_x"/>
                                          </p:val>
                                        </p:tav>
                                      </p:tavLst>
                                    </p:anim>
                                    <p:anim calcmode="lin" valueType="num">
                                      <p:cBhvr>
                                        <p:cTn id="43" dur="1000" fill="hold"/>
                                        <p:tgtEl>
                                          <p:spTgt spid="42"/>
                                        </p:tgtEl>
                                        <p:attrNameLst>
                                          <p:attrName>ppt_y</p:attrName>
                                        </p:attrNameLst>
                                      </p:cBhvr>
                                      <p:tavLst>
                                        <p:tav tm="0">
                                          <p:val>
                                            <p:strVal val="#ppt_y+.1"/>
                                          </p:val>
                                        </p:tav>
                                        <p:tav tm="100000">
                                          <p:val>
                                            <p:strVal val="#ppt_y"/>
                                          </p:val>
                                        </p:tav>
                                      </p:tavLst>
                                    </p:anim>
                                  </p:childTnLst>
                                </p:cTn>
                              </p:par>
                              <p:par>
                                <p:cTn id="44" presetID="42" presetClass="entr" presetSubtype="0" fill="hold" grpId="0" nodeType="withEffect">
                                  <p:stCondLst>
                                    <p:cond delay="0"/>
                                  </p:stCondLst>
                                  <p:childTnLst>
                                    <p:set>
                                      <p:cBhvr>
                                        <p:cTn id="45" dur="1" fill="hold">
                                          <p:stCondLst>
                                            <p:cond delay="0"/>
                                          </p:stCondLst>
                                        </p:cTn>
                                        <p:tgtEl>
                                          <p:spTgt spid="56"/>
                                        </p:tgtEl>
                                        <p:attrNameLst>
                                          <p:attrName>style.visibility</p:attrName>
                                        </p:attrNameLst>
                                      </p:cBhvr>
                                      <p:to>
                                        <p:strVal val="visible"/>
                                      </p:to>
                                    </p:set>
                                    <p:animEffect transition="in" filter="fade">
                                      <p:cBhvr>
                                        <p:cTn id="46" dur="1000"/>
                                        <p:tgtEl>
                                          <p:spTgt spid="56"/>
                                        </p:tgtEl>
                                      </p:cBhvr>
                                    </p:animEffect>
                                    <p:anim calcmode="lin" valueType="num">
                                      <p:cBhvr>
                                        <p:cTn id="47" dur="1000" fill="hold"/>
                                        <p:tgtEl>
                                          <p:spTgt spid="56"/>
                                        </p:tgtEl>
                                        <p:attrNameLst>
                                          <p:attrName>ppt_x</p:attrName>
                                        </p:attrNameLst>
                                      </p:cBhvr>
                                      <p:tavLst>
                                        <p:tav tm="0">
                                          <p:val>
                                            <p:strVal val="#ppt_x"/>
                                          </p:val>
                                        </p:tav>
                                        <p:tav tm="100000">
                                          <p:val>
                                            <p:strVal val="#ppt_x"/>
                                          </p:val>
                                        </p:tav>
                                      </p:tavLst>
                                    </p:anim>
                                    <p:anim calcmode="lin" valueType="num">
                                      <p:cBhvr>
                                        <p:cTn id="48" dur="1000" fill="hold"/>
                                        <p:tgtEl>
                                          <p:spTgt spid="56"/>
                                        </p:tgtEl>
                                        <p:attrNameLst>
                                          <p:attrName>ppt_y</p:attrName>
                                        </p:attrNameLst>
                                      </p:cBhvr>
                                      <p:tavLst>
                                        <p:tav tm="0">
                                          <p:val>
                                            <p:strVal val="#ppt_y+.1"/>
                                          </p:val>
                                        </p:tav>
                                        <p:tav tm="100000">
                                          <p:val>
                                            <p:strVal val="#ppt_y"/>
                                          </p:val>
                                        </p:tav>
                                      </p:tavLst>
                                    </p:anim>
                                  </p:childTnLst>
                                </p:cTn>
                              </p:par>
                              <p:par>
                                <p:cTn id="49" presetID="42" presetClass="entr" presetSubtype="0" fill="hold" grpId="0" nodeType="withEffect">
                                  <p:stCondLst>
                                    <p:cond delay="0"/>
                                  </p:stCondLst>
                                  <p:childTnLst>
                                    <p:set>
                                      <p:cBhvr>
                                        <p:cTn id="50" dur="1" fill="hold">
                                          <p:stCondLst>
                                            <p:cond delay="0"/>
                                          </p:stCondLst>
                                        </p:cTn>
                                        <p:tgtEl>
                                          <p:spTgt spid="57"/>
                                        </p:tgtEl>
                                        <p:attrNameLst>
                                          <p:attrName>style.visibility</p:attrName>
                                        </p:attrNameLst>
                                      </p:cBhvr>
                                      <p:to>
                                        <p:strVal val="visible"/>
                                      </p:to>
                                    </p:set>
                                    <p:animEffect transition="in" filter="fade">
                                      <p:cBhvr>
                                        <p:cTn id="51" dur="1000"/>
                                        <p:tgtEl>
                                          <p:spTgt spid="57"/>
                                        </p:tgtEl>
                                      </p:cBhvr>
                                    </p:animEffect>
                                    <p:anim calcmode="lin" valueType="num">
                                      <p:cBhvr>
                                        <p:cTn id="52" dur="1000" fill="hold"/>
                                        <p:tgtEl>
                                          <p:spTgt spid="57"/>
                                        </p:tgtEl>
                                        <p:attrNameLst>
                                          <p:attrName>ppt_x</p:attrName>
                                        </p:attrNameLst>
                                      </p:cBhvr>
                                      <p:tavLst>
                                        <p:tav tm="0">
                                          <p:val>
                                            <p:strVal val="#ppt_x"/>
                                          </p:val>
                                        </p:tav>
                                        <p:tav tm="100000">
                                          <p:val>
                                            <p:strVal val="#ppt_x"/>
                                          </p:val>
                                        </p:tav>
                                      </p:tavLst>
                                    </p:anim>
                                    <p:anim calcmode="lin" valueType="num">
                                      <p:cBhvr>
                                        <p:cTn id="53" dur="1000" fill="hold"/>
                                        <p:tgtEl>
                                          <p:spTgt spid="57"/>
                                        </p:tgtEl>
                                        <p:attrNameLst>
                                          <p:attrName>ppt_y</p:attrName>
                                        </p:attrNameLst>
                                      </p:cBhvr>
                                      <p:tavLst>
                                        <p:tav tm="0">
                                          <p:val>
                                            <p:strVal val="#ppt_y+.1"/>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42" presetClass="entr" presetSubtype="0" fill="hold" grpId="0" nodeType="clickEffect">
                                  <p:stCondLst>
                                    <p:cond delay="0"/>
                                  </p:stCondLst>
                                  <p:childTnLst>
                                    <p:set>
                                      <p:cBhvr>
                                        <p:cTn id="57" dur="1" fill="hold">
                                          <p:stCondLst>
                                            <p:cond delay="0"/>
                                          </p:stCondLst>
                                        </p:cTn>
                                        <p:tgtEl>
                                          <p:spTgt spid="51"/>
                                        </p:tgtEl>
                                        <p:attrNameLst>
                                          <p:attrName>style.visibility</p:attrName>
                                        </p:attrNameLst>
                                      </p:cBhvr>
                                      <p:to>
                                        <p:strVal val="visible"/>
                                      </p:to>
                                    </p:set>
                                    <p:animEffect transition="in" filter="fade">
                                      <p:cBhvr>
                                        <p:cTn id="58" dur="1000"/>
                                        <p:tgtEl>
                                          <p:spTgt spid="51"/>
                                        </p:tgtEl>
                                      </p:cBhvr>
                                    </p:animEffect>
                                    <p:anim calcmode="lin" valueType="num">
                                      <p:cBhvr>
                                        <p:cTn id="59" dur="1000" fill="hold"/>
                                        <p:tgtEl>
                                          <p:spTgt spid="51"/>
                                        </p:tgtEl>
                                        <p:attrNameLst>
                                          <p:attrName>ppt_x</p:attrName>
                                        </p:attrNameLst>
                                      </p:cBhvr>
                                      <p:tavLst>
                                        <p:tav tm="0">
                                          <p:val>
                                            <p:strVal val="#ppt_x"/>
                                          </p:val>
                                        </p:tav>
                                        <p:tav tm="100000">
                                          <p:val>
                                            <p:strVal val="#ppt_x"/>
                                          </p:val>
                                        </p:tav>
                                      </p:tavLst>
                                    </p:anim>
                                    <p:anim calcmode="lin" valueType="num">
                                      <p:cBhvr>
                                        <p:cTn id="60" dur="1000" fill="hold"/>
                                        <p:tgtEl>
                                          <p:spTgt spid="51"/>
                                        </p:tgtEl>
                                        <p:attrNameLst>
                                          <p:attrName>ppt_y</p:attrName>
                                        </p:attrNameLst>
                                      </p:cBhvr>
                                      <p:tavLst>
                                        <p:tav tm="0">
                                          <p:val>
                                            <p:strVal val="#ppt_y+.1"/>
                                          </p:val>
                                        </p:tav>
                                        <p:tav tm="100000">
                                          <p:val>
                                            <p:strVal val="#ppt_y"/>
                                          </p:val>
                                        </p:tav>
                                      </p:tavLst>
                                    </p:anim>
                                  </p:childTnLst>
                                </p:cTn>
                              </p:par>
                              <p:par>
                                <p:cTn id="61" presetID="42" presetClass="entr" presetSubtype="0" fill="hold" grpId="0" nodeType="withEffect">
                                  <p:stCondLst>
                                    <p:cond delay="0"/>
                                  </p:stCondLst>
                                  <p:childTnLst>
                                    <p:set>
                                      <p:cBhvr>
                                        <p:cTn id="62" dur="1" fill="hold">
                                          <p:stCondLst>
                                            <p:cond delay="0"/>
                                          </p:stCondLst>
                                        </p:cTn>
                                        <p:tgtEl>
                                          <p:spTgt spid="55"/>
                                        </p:tgtEl>
                                        <p:attrNameLst>
                                          <p:attrName>style.visibility</p:attrName>
                                        </p:attrNameLst>
                                      </p:cBhvr>
                                      <p:to>
                                        <p:strVal val="visible"/>
                                      </p:to>
                                    </p:set>
                                    <p:animEffect transition="in" filter="fade">
                                      <p:cBhvr>
                                        <p:cTn id="63" dur="1000"/>
                                        <p:tgtEl>
                                          <p:spTgt spid="55"/>
                                        </p:tgtEl>
                                      </p:cBhvr>
                                    </p:animEffect>
                                    <p:anim calcmode="lin" valueType="num">
                                      <p:cBhvr>
                                        <p:cTn id="64" dur="1000" fill="hold"/>
                                        <p:tgtEl>
                                          <p:spTgt spid="55"/>
                                        </p:tgtEl>
                                        <p:attrNameLst>
                                          <p:attrName>ppt_x</p:attrName>
                                        </p:attrNameLst>
                                      </p:cBhvr>
                                      <p:tavLst>
                                        <p:tav tm="0">
                                          <p:val>
                                            <p:strVal val="#ppt_x"/>
                                          </p:val>
                                        </p:tav>
                                        <p:tav tm="100000">
                                          <p:val>
                                            <p:strVal val="#ppt_x"/>
                                          </p:val>
                                        </p:tav>
                                      </p:tavLst>
                                    </p:anim>
                                    <p:anim calcmode="lin" valueType="num">
                                      <p:cBhvr>
                                        <p:cTn id="65" dur="1000" fill="hold"/>
                                        <p:tgtEl>
                                          <p:spTgt spid="55"/>
                                        </p:tgtEl>
                                        <p:attrNameLst>
                                          <p:attrName>ppt_y</p:attrName>
                                        </p:attrNameLst>
                                      </p:cBhvr>
                                      <p:tavLst>
                                        <p:tav tm="0">
                                          <p:val>
                                            <p:strVal val="#ppt_y+.1"/>
                                          </p:val>
                                        </p:tav>
                                        <p:tav tm="100000">
                                          <p:val>
                                            <p:strVal val="#ppt_y"/>
                                          </p:val>
                                        </p:tav>
                                      </p:tavLst>
                                    </p:anim>
                                  </p:childTnLst>
                                </p:cTn>
                              </p:par>
                            </p:childTnLst>
                          </p:cTn>
                        </p:par>
                        <p:par>
                          <p:cTn id="66" fill="hold">
                            <p:stCondLst>
                              <p:cond delay="1000"/>
                            </p:stCondLst>
                            <p:childTnLst>
                              <p:par>
                                <p:cTn id="67" presetID="42" presetClass="entr" presetSubtype="0" fill="hold" grpId="0" nodeType="afterEffect">
                                  <p:stCondLst>
                                    <p:cond delay="0"/>
                                  </p:stCondLst>
                                  <p:childTnLst>
                                    <p:set>
                                      <p:cBhvr>
                                        <p:cTn id="68" dur="1" fill="hold">
                                          <p:stCondLst>
                                            <p:cond delay="0"/>
                                          </p:stCondLst>
                                        </p:cTn>
                                        <p:tgtEl>
                                          <p:spTgt spid="47"/>
                                        </p:tgtEl>
                                        <p:attrNameLst>
                                          <p:attrName>style.visibility</p:attrName>
                                        </p:attrNameLst>
                                      </p:cBhvr>
                                      <p:to>
                                        <p:strVal val="visible"/>
                                      </p:to>
                                    </p:set>
                                    <p:animEffect transition="in" filter="fade">
                                      <p:cBhvr>
                                        <p:cTn id="69" dur="1000"/>
                                        <p:tgtEl>
                                          <p:spTgt spid="47"/>
                                        </p:tgtEl>
                                      </p:cBhvr>
                                    </p:animEffect>
                                    <p:anim calcmode="lin" valueType="num">
                                      <p:cBhvr>
                                        <p:cTn id="70" dur="1000" fill="hold"/>
                                        <p:tgtEl>
                                          <p:spTgt spid="47"/>
                                        </p:tgtEl>
                                        <p:attrNameLst>
                                          <p:attrName>ppt_x</p:attrName>
                                        </p:attrNameLst>
                                      </p:cBhvr>
                                      <p:tavLst>
                                        <p:tav tm="0">
                                          <p:val>
                                            <p:strVal val="#ppt_x"/>
                                          </p:val>
                                        </p:tav>
                                        <p:tav tm="100000">
                                          <p:val>
                                            <p:strVal val="#ppt_x"/>
                                          </p:val>
                                        </p:tav>
                                      </p:tavLst>
                                    </p:anim>
                                    <p:anim calcmode="lin" valueType="num">
                                      <p:cBhvr>
                                        <p:cTn id="71" dur="1000" fill="hold"/>
                                        <p:tgtEl>
                                          <p:spTgt spid="47"/>
                                        </p:tgtEl>
                                        <p:attrNameLst>
                                          <p:attrName>ppt_y</p:attrName>
                                        </p:attrNameLst>
                                      </p:cBhvr>
                                      <p:tavLst>
                                        <p:tav tm="0">
                                          <p:val>
                                            <p:strVal val="#ppt_y+.1"/>
                                          </p:val>
                                        </p:tav>
                                        <p:tav tm="100000">
                                          <p:val>
                                            <p:strVal val="#ppt_y"/>
                                          </p:val>
                                        </p:tav>
                                      </p:tavLst>
                                    </p:anim>
                                  </p:childTnLst>
                                </p:cTn>
                              </p:par>
                              <p:par>
                                <p:cTn id="72" presetID="42" presetClass="entr" presetSubtype="0" fill="hold" grpId="0" nodeType="withEffect">
                                  <p:stCondLst>
                                    <p:cond delay="0"/>
                                  </p:stCondLst>
                                  <p:childTnLst>
                                    <p:set>
                                      <p:cBhvr>
                                        <p:cTn id="73" dur="1" fill="hold">
                                          <p:stCondLst>
                                            <p:cond delay="0"/>
                                          </p:stCondLst>
                                        </p:cTn>
                                        <p:tgtEl>
                                          <p:spTgt spid="43"/>
                                        </p:tgtEl>
                                        <p:attrNameLst>
                                          <p:attrName>style.visibility</p:attrName>
                                        </p:attrNameLst>
                                      </p:cBhvr>
                                      <p:to>
                                        <p:strVal val="visible"/>
                                      </p:to>
                                    </p:set>
                                    <p:animEffect transition="in" filter="fade">
                                      <p:cBhvr>
                                        <p:cTn id="74" dur="1000"/>
                                        <p:tgtEl>
                                          <p:spTgt spid="43"/>
                                        </p:tgtEl>
                                      </p:cBhvr>
                                    </p:animEffect>
                                    <p:anim calcmode="lin" valueType="num">
                                      <p:cBhvr>
                                        <p:cTn id="75" dur="1000" fill="hold"/>
                                        <p:tgtEl>
                                          <p:spTgt spid="43"/>
                                        </p:tgtEl>
                                        <p:attrNameLst>
                                          <p:attrName>ppt_x</p:attrName>
                                        </p:attrNameLst>
                                      </p:cBhvr>
                                      <p:tavLst>
                                        <p:tav tm="0">
                                          <p:val>
                                            <p:strVal val="#ppt_x"/>
                                          </p:val>
                                        </p:tav>
                                        <p:tav tm="100000">
                                          <p:val>
                                            <p:strVal val="#ppt_x"/>
                                          </p:val>
                                        </p:tav>
                                      </p:tavLst>
                                    </p:anim>
                                    <p:anim calcmode="lin" valueType="num">
                                      <p:cBhvr>
                                        <p:cTn id="76" dur="1000" fill="hold"/>
                                        <p:tgtEl>
                                          <p:spTgt spid="43"/>
                                        </p:tgtEl>
                                        <p:attrNameLst>
                                          <p:attrName>ppt_y</p:attrName>
                                        </p:attrNameLst>
                                      </p:cBhvr>
                                      <p:tavLst>
                                        <p:tav tm="0">
                                          <p:val>
                                            <p:strVal val="#ppt_y+.1"/>
                                          </p:val>
                                        </p:tav>
                                        <p:tav tm="100000">
                                          <p:val>
                                            <p:strVal val="#ppt_y"/>
                                          </p:val>
                                        </p:tav>
                                      </p:tavLst>
                                    </p:anim>
                                  </p:childTnLst>
                                </p:cTn>
                              </p:par>
                              <p:par>
                                <p:cTn id="77" presetID="42" presetClass="entr" presetSubtype="0" fill="hold" grpId="0" nodeType="withEffect">
                                  <p:stCondLst>
                                    <p:cond delay="0"/>
                                  </p:stCondLst>
                                  <p:childTnLst>
                                    <p:set>
                                      <p:cBhvr>
                                        <p:cTn id="78" dur="1" fill="hold">
                                          <p:stCondLst>
                                            <p:cond delay="0"/>
                                          </p:stCondLst>
                                        </p:cTn>
                                        <p:tgtEl>
                                          <p:spTgt spid="48"/>
                                        </p:tgtEl>
                                        <p:attrNameLst>
                                          <p:attrName>style.visibility</p:attrName>
                                        </p:attrNameLst>
                                      </p:cBhvr>
                                      <p:to>
                                        <p:strVal val="visible"/>
                                      </p:to>
                                    </p:set>
                                    <p:animEffect transition="in" filter="fade">
                                      <p:cBhvr>
                                        <p:cTn id="79" dur="1000"/>
                                        <p:tgtEl>
                                          <p:spTgt spid="48"/>
                                        </p:tgtEl>
                                      </p:cBhvr>
                                    </p:animEffect>
                                    <p:anim calcmode="lin" valueType="num">
                                      <p:cBhvr>
                                        <p:cTn id="80" dur="1000" fill="hold"/>
                                        <p:tgtEl>
                                          <p:spTgt spid="48"/>
                                        </p:tgtEl>
                                        <p:attrNameLst>
                                          <p:attrName>ppt_x</p:attrName>
                                        </p:attrNameLst>
                                      </p:cBhvr>
                                      <p:tavLst>
                                        <p:tav tm="0">
                                          <p:val>
                                            <p:strVal val="#ppt_x"/>
                                          </p:val>
                                        </p:tav>
                                        <p:tav tm="100000">
                                          <p:val>
                                            <p:strVal val="#ppt_x"/>
                                          </p:val>
                                        </p:tav>
                                      </p:tavLst>
                                    </p:anim>
                                    <p:anim calcmode="lin" valueType="num">
                                      <p:cBhvr>
                                        <p:cTn id="81" dur="1000" fill="hold"/>
                                        <p:tgtEl>
                                          <p:spTgt spid="48"/>
                                        </p:tgtEl>
                                        <p:attrNameLst>
                                          <p:attrName>ppt_y</p:attrName>
                                        </p:attrNameLst>
                                      </p:cBhvr>
                                      <p:tavLst>
                                        <p:tav tm="0">
                                          <p:val>
                                            <p:strVal val="#ppt_y+.1"/>
                                          </p:val>
                                        </p:tav>
                                        <p:tav tm="100000">
                                          <p:val>
                                            <p:strVal val="#ppt_y"/>
                                          </p:val>
                                        </p:tav>
                                      </p:tavLst>
                                    </p:anim>
                                  </p:childTnLst>
                                </p:cTn>
                              </p:par>
                              <p:par>
                                <p:cTn id="82" presetID="42" presetClass="entr" presetSubtype="0" fill="hold" grpId="0" nodeType="withEffect">
                                  <p:stCondLst>
                                    <p:cond delay="0"/>
                                  </p:stCondLst>
                                  <p:childTnLst>
                                    <p:set>
                                      <p:cBhvr>
                                        <p:cTn id="83" dur="1" fill="hold">
                                          <p:stCondLst>
                                            <p:cond delay="0"/>
                                          </p:stCondLst>
                                        </p:cTn>
                                        <p:tgtEl>
                                          <p:spTgt spid="44"/>
                                        </p:tgtEl>
                                        <p:attrNameLst>
                                          <p:attrName>style.visibility</p:attrName>
                                        </p:attrNameLst>
                                      </p:cBhvr>
                                      <p:to>
                                        <p:strVal val="visible"/>
                                      </p:to>
                                    </p:set>
                                    <p:animEffect transition="in" filter="fade">
                                      <p:cBhvr>
                                        <p:cTn id="84" dur="1000"/>
                                        <p:tgtEl>
                                          <p:spTgt spid="44"/>
                                        </p:tgtEl>
                                      </p:cBhvr>
                                    </p:animEffect>
                                    <p:anim calcmode="lin" valueType="num">
                                      <p:cBhvr>
                                        <p:cTn id="85" dur="1000" fill="hold"/>
                                        <p:tgtEl>
                                          <p:spTgt spid="44"/>
                                        </p:tgtEl>
                                        <p:attrNameLst>
                                          <p:attrName>ppt_x</p:attrName>
                                        </p:attrNameLst>
                                      </p:cBhvr>
                                      <p:tavLst>
                                        <p:tav tm="0">
                                          <p:val>
                                            <p:strVal val="#ppt_x"/>
                                          </p:val>
                                        </p:tav>
                                        <p:tav tm="100000">
                                          <p:val>
                                            <p:strVal val="#ppt_x"/>
                                          </p:val>
                                        </p:tav>
                                      </p:tavLst>
                                    </p:anim>
                                    <p:anim calcmode="lin" valueType="num">
                                      <p:cBhvr>
                                        <p:cTn id="86" dur="1000" fill="hold"/>
                                        <p:tgtEl>
                                          <p:spTgt spid="44"/>
                                        </p:tgtEl>
                                        <p:attrNameLst>
                                          <p:attrName>ppt_y</p:attrName>
                                        </p:attrNameLst>
                                      </p:cBhvr>
                                      <p:tavLst>
                                        <p:tav tm="0">
                                          <p:val>
                                            <p:strVal val="#ppt_y+.1"/>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42" presetClass="entr" presetSubtype="0" fill="hold" grpId="0" nodeType="clickEffect">
                                  <p:stCondLst>
                                    <p:cond delay="0"/>
                                  </p:stCondLst>
                                  <p:childTnLst>
                                    <p:set>
                                      <p:cBhvr>
                                        <p:cTn id="90" dur="1" fill="hold">
                                          <p:stCondLst>
                                            <p:cond delay="0"/>
                                          </p:stCondLst>
                                        </p:cTn>
                                        <p:tgtEl>
                                          <p:spTgt spid="52"/>
                                        </p:tgtEl>
                                        <p:attrNameLst>
                                          <p:attrName>style.visibility</p:attrName>
                                        </p:attrNameLst>
                                      </p:cBhvr>
                                      <p:to>
                                        <p:strVal val="visible"/>
                                      </p:to>
                                    </p:set>
                                    <p:animEffect transition="in" filter="fade">
                                      <p:cBhvr>
                                        <p:cTn id="91" dur="1000"/>
                                        <p:tgtEl>
                                          <p:spTgt spid="52"/>
                                        </p:tgtEl>
                                      </p:cBhvr>
                                    </p:animEffect>
                                    <p:anim calcmode="lin" valueType="num">
                                      <p:cBhvr>
                                        <p:cTn id="92" dur="1000" fill="hold"/>
                                        <p:tgtEl>
                                          <p:spTgt spid="52"/>
                                        </p:tgtEl>
                                        <p:attrNameLst>
                                          <p:attrName>ppt_x</p:attrName>
                                        </p:attrNameLst>
                                      </p:cBhvr>
                                      <p:tavLst>
                                        <p:tav tm="0">
                                          <p:val>
                                            <p:strVal val="#ppt_x"/>
                                          </p:val>
                                        </p:tav>
                                        <p:tav tm="100000">
                                          <p:val>
                                            <p:strVal val="#ppt_x"/>
                                          </p:val>
                                        </p:tav>
                                      </p:tavLst>
                                    </p:anim>
                                    <p:anim calcmode="lin" valueType="num">
                                      <p:cBhvr>
                                        <p:cTn id="93" dur="1000" fill="hold"/>
                                        <p:tgtEl>
                                          <p:spTgt spid="52"/>
                                        </p:tgtEl>
                                        <p:attrNameLst>
                                          <p:attrName>ppt_y</p:attrName>
                                        </p:attrNameLst>
                                      </p:cBhvr>
                                      <p:tavLst>
                                        <p:tav tm="0">
                                          <p:val>
                                            <p:strVal val="#ppt_y+.1"/>
                                          </p:val>
                                        </p:tav>
                                        <p:tav tm="100000">
                                          <p:val>
                                            <p:strVal val="#ppt_y"/>
                                          </p:val>
                                        </p:tav>
                                      </p:tavLst>
                                    </p:anim>
                                  </p:childTnLst>
                                </p:cTn>
                              </p:par>
                              <p:par>
                                <p:cTn id="94" presetID="42" presetClass="entr" presetSubtype="0" fill="hold" grpId="0" nodeType="withEffect">
                                  <p:stCondLst>
                                    <p:cond delay="0"/>
                                  </p:stCondLst>
                                  <p:childTnLst>
                                    <p:set>
                                      <p:cBhvr>
                                        <p:cTn id="95" dur="1" fill="hold">
                                          <p:stCondLst>
                                            <p:cond delay="0"/>
                                          </p:stCondLst>
                                        </p:cTn>
                                        <p:tgtEl>
                                          <p:spTgt spid="46"/>
                                        </p:tgtEl>
                                        <p:attrNameLst>
                                          <p:attrName>style.visibility</p:attrName>
                                        </p:attrNameLst>
                                      </p:cBhvr>
                                      <p:to>
                                        <p:strVal val="visible"/>
                                      </p:to>
                                    </p:set>
                                    <p:animEffect transition="in" filter="fade">
                                      <p:cBhvr>
                                        <p:cTn id="96" dur="1000"/>
                                        <p:tgtEl>
                                          <p:spTgt spid="46"/>
                                        </p:tgtEl>
                                      </p:cBhvr>
                                    </p:animEffect>
                                    <p:anim calcmode="lin" valueType="num">
                                      <p:cBhvr>
                                        <p:cTn id="97" dur="1000" fill="hold"/>
                                        <p:tgtEl>
                                          <p:spTgt spid="46"/>
                                        </p:tgtEl>
                                        <p:attrNameLst>
                                          <p:attrName>ppt_x</p:attrName>
                                        </p:attrNameLst>
                                      </p:cBhvr>
                                      <p:tavLst>
                                        <p:tav tm="0">
                                          <p:val>
                                            <p:strVal val="#ppt_x"/>
                                          </p:val>
                                        </p:tav>
                                        <p:tav tm="100000">
                                          <p:val>
                                            <p:strVal val="#ppt_x"/>
                                          </p:val>
                                        </p:tav>
                                      </p:tavLst>
                                    </p:anim>
                                    <p:anim calcmode="lin" valueType="num">
                                      <p:cBhvr>
                                        <p:cTn id="98" dur="1000" fill="hold"/>
                                        <p:tgtEl>
                                          <p:spTgt spid="46"/>
                                        </p:tgtEl>
                                        <p:attrNameLst>
                                          <p:attrName>ppt_y</p:attrName>
                                        </p:attrNameLst>
                                      </p:cBhvr>
                                      <p:tavLst>
                                        <p:tav tm="0">
                                          <p:val>
                                            <p:strVal val="#ppt_y+.1"/>
                                          </p:val>
                                        </p:tav>
                                        <p:tav tm="100000">
                                          <p:val>
                                            <p:strVal val="#ppt_y"/>
                                          </p:val>
                                        </p:tav>
                                      </p:tavLst>
                                    </p:anim>
                                  </p:childTnLst>
                                </p:cTn>
                              </p:par>
                            </p:childTnLst>
                          </p:cTn>
                        </p:par>
                        <p:par>
                          <p:cTn id="99" fill="hold">
                            <p:stCondLst>
                              <p:cond delay="1000"/>
                            </p:stCondLst>
                            <p:childTnLst>
                              <p:par>
                                <p:cTn id="100" presetID="42" presetClass="entr" presetSubtype="0" fill="hold" grpId="0" nodeType="afterEffect">
                                  <p:stCondLst>
                                    <p:cond delay="0"/>
                                  </p:stCondLst>
                                  <p:childTnLst>
                                    <p:set>
                                      <p:cBhvr>
                                        <p:cTn id="101" dur="1" fill="hold">
                                          <p:stCondLst>
                                            <p:cond delay="0"/>
                                          </p:stCondLst>
                                        </p:cTn>
                                        <p:tgtEl>
                                          <p:spTgt spid="49"/>
                                        </p:tgtEl>
                                        <p:attrNameLst>
                                          <p:attrName>style.visibility</p:attrName>
                                        </p:attrNameLst>
                                      </p:cBhvr>
                                      <p:to>
                                        <p:strVal val="visible"/>
                                      </p:to>
                                    </p:set>
                                    <p:animEffect transition="in" filter="fade">
                                      <p:cBhvr>
                                        <p:cTn id="102" dur="1000"/>
                                        <p:tgtEl>
                                          <p:spTgt spid="49"/>
                                        </p:tgtEl>
                                      </p:cBhvr>
                                    </p:animEffect>
                                    <p:anim calcmode="lin" valueType="num">
                                      <p:cBhvr>
                                        <p:cTn id="103" dur="1000" fill="hold"/>
                                        <p:tgtEl>
                                          <p:spTgt spid="49"/>
                                        </p:tgtEl>
                                        <p:attrNameLst>
                                          <p:attrName>ppt_x</p:attrName>
                                        </p:attrNameLst>
                                      </p:cBhvr>
                                      <p:tavLst>
                                        <p:tav tm="0">
                                          <p:val>
                                            <p:strVal val="#ppt_x"/>
                                          </p:val>
                                        </p:tav>
                                        <p:tav tm="100000">
                                          <p:val>
                                            <p:strVal val="#ppt_x"/>
                                          </p:val>
                                        </p:tav>
                                      </p:tavLst>
                                    </p:anim>
                                    <p:anim calcmode="lin" valueType="num">
                                      <p:cBhvr>
                                        <p:cTn id="104" dur="1000" fill="hold"/>
                                        <p:tgtEl>
                                          <p:spTgt spid="49"/>
                                        </p:tgtEl>
                                        <p:attrNameLst>
                                          <p:attrName>ppt_y</p:attrName>
                                        </p:attrNameLst>
                                      </p:cBhvr>
                                      <p:tavLst>
                                        <p:tav tm="0">
                                          <p:val>
                                            <p:strVal val="#ppt_y+.1"/>
                                          </p:val>
                                        </p:tav>
                                        <p:tav tm="100000">
                                          <p:val>
                                            <p:strVal val="#ppt_y"/>
                                          </p:val>
                                        </p:tav>
                                      </p:tavLst>
                                    </p:anim>
                                  </p:childTnLst>
                                </p:cTn>
                              </p:par>
                              <p:par>
                                <p:cTn id="105" presetID="42" presetClass="entr" presetSubtype="0" fill="hold" grpId="0" nodeType="withEffect">
                                  <p:stCondLst>
                                    <p:cond delay="0"/>
                                  </p:stCondLst>
                                  <p:childTnLst>
                                    <p:set>
                                      <p:cBhvr>
                                        <p:cTn id="106" dur="1" fill="hold">
                                          <p:stCondLst>
                                            <p:cond delay="0"/>
                                          </p:stCondLst>
                                        </p:cTn>
                                        <p:tgtEl>
                                          <p:spTgt spid="45"/>
                                        </p:tgtEl>
                                        <p:attrNameLst>
                                          <p:attrName>style.visibility</p:attrName>
                                        </p:attrNameLst>
                                      </p:cBhvr>
                                      <p:to>
                                        <p:strVal val="visible"/>
                                      </p:to>
                                    </p:set>
                                    <p:animEffect transition="in" filter="fade">
                                      <p:cBhvr>
                                        <p:cTn id="107" dur="1000"/>
                                        <p:tgtEl>
                                          <p:spTgt spid="45"/>
                                        </p:tgtEl>
                                      </p:cBhvr>
                                    </p:animEffect>
                                    <p:anim calcmode="lin" valueType="num">
                                      <p:cBhvr>
                                        <p:cTn id="108" dur="1000" fill="hold"/>
                                        <p:tgtEl>
                                          <p:spTgt spid="45"/>
                                        </p:tgtEl>
                                        <p:attrNameLst>
                                          <p:attrName>ppt_x</p:attrName>
                                        </p:attrNameLst>
                                      </p:cBhvr>
                                      <p:tavLst>
                                        <p:tav tm="0">
                                          <p:val>
                                            <p:strVal val="#ppt_x"/>
                                          </p:val>
                                        </p:tav>
                                        <p:tav tm="100000">
                                          <p:val>
                                            <p:strVal val="#ppt_x"/>
                                          </p:val>
                                        </p:tav>
                                      </p:tavLst>
                                    </p:anim>
                                    <p:anim calcmode="lin" valueType="num">
                                      <p:cBhvr>
                                        <p:cTn id="109" dur="1000" fill="hold"/>
                                        <p:tgtEl>
                                          <p:spTgt spid="45"/>
                                        </p:tgtEl>
                                        <p:attrNameLst>
                                          <p:attrName>ppt_y</p:attrName>
                                        </p:attrNameLst>
                                      </p:cBhvr>
                                      <p:tavLst>
                                        <p:tav tm="0">
                                          <p:val>
                                            <p:strVal val="#ppt_y+.1"/>
                                          </p:val>
                                        </p:tav>
                                        <p:tav tm="100000">
                                          <p:val>
                                            <p:strVal val="#ppt_y"/>
                                          </p:val>
                                        </p:tav>
                                      </p:tavLst>
                                    </p:anim>
                                  </p:childTnLst>
                                </p:cTn>
                              </p:par>
                              <p:par>
                                <p:cTn id="110" presetID="42" presetClass="entr" presetSubtype="0" fill="hold" grpId="0" nodeType="withEffect">
                                  <p:stCondLst>
                                    <p:cond delay="0"/>
                                  </p:stCondLst>
                                  <p:childTnLst>
                                    <p:set>
                                      <p:cBhvr>
                                        <p:cTn id="111" dur="1" fill="hold">
                                          <p:stCondLst>
                                            <p:cond delay="0"/>
                                          </p:stCondLst>
                                        </p:cTn>
                                        <p:tgtEl>
                                          <p:spTgt spid="61"/>
                                        </p:tgtEl>
                                        <p:attrNameLst>
                                          <p:attrName>style.visibility</p:attrName>
                                        </p:attrNameLst>
                                      </p:cBhvr>
                                      <p:to>
                                        <p:strVal val="visible"/>
                                      </p:to>
                                    </p:set>
                                    <p:animEffect transition="in" filter="fade">
                                      <p:cBhvr>
                                        <p:cTn id="112" dur="1000"/>
                                        <p:tgtEl>
                                          <p:spTgt spid="61"/>
                                        </p:tgtEl>
                                      </p:cBhvr>
                                    </p:animEffect>
                                    <p:anim calcmode="lin" valueType="num">
                                      <p:cBhvr>
                                        <p:cTn id="113" dur="1000" fill="hold"/>
                                        <p:tgtEl>
                                          <p:spTgt spid="61"/>
                                        </p:tgtEl>
                                        <p:attrNameLst>
                                          <p:attrName>ppt_x</p:attrName>
                                        </p:attrNameLst>
                                      </p:cBhvr>
                                      <p:tavLst>
                                        <p:tav tm="0">
                                          <p:val>
                                            <p:strVal val="#ppt_x"/>
                                          </p:val>
                                        </p:tav>
                                        <p:tav tm="100000">
                                          <p:val>
                                            <p:strVal val="#ppt_x"/>
                                          </p:val>
                                        </p:tav>
                                      </p:tavLst>
                                    </p:anim>
                                    <p:anim calcmode="lin" valueType="num">
                                      <p:cBhvr>
                                        <p:cTn id="114" dur="1000" fill="hold"/>
                                        <p:tgtEl>
                                          <p:spTgt spid="61"/>
                                        </p:tgtEl>
                                        <p:attrNameLst>
                                          <p:attrName>ppt_y</p:attrName>
                                        </p:attrNameLst>
                                      </p:cBhvr>
                                      <p:tavLst>
                                        <p:tav tm="0">
                                          <p:val>
                                            <p:strVal val="#ppt_y+.1"/>
                                          </p:val>
                                        </p:tav>
                                        <p:tav tm="100000">
                                          <p:val>
                                            <p:strVal val="#ppt_y"/>
                                          </p:val>
                                        </p:tav>
                                      </p:tavLst>
                                    </p:anim>
                                  </p:childTnLst>
                                </p:cTn>
                              </p:par>
                              <p:par>
                                <p:cTn id="115" presetID="42" presetClass="entr" presetSubtype="0" fill="hold" grpId="0" nodeType="withEffect">
                                  <p:stCondLst>
                                    <p:cond delay="0"/>
                                  </p:stCondLst>
                                  <p:childTnLst>
                                    <p:set>
                                      <p:cBhvr>
                                        <p:cTn id="116" dur="1" fill="hold">
                                          <p:stCondLst>
                                            <p:cond delay="0"/>
                                          </p:stCondLst>
                                        </p:cTn>
                                        <p:tgtEl>
                                          <p:spTgt spid="60"/>
                                        </p:tgtEl>
                                        <p:attrNameLst>
                                          <p:attrName>style.visibility</p:attrName>
                                        </p:attrNameLst>
                                      </p:cBhvr>
                                      <p:to>
                                        <p:strVal val="visible"/>
                                      </p:to>
                                    </p:set>
                                    <p:animEffect transition="in" filter="fade">
                                      <p:cBhvr>
                                        <p:cTn id="117" dur="1000"/>
                                        <p:tgtEl>
                                          <p:spTgt spid="60"/>
                                        </p:tgtEl>
                                      </p:cBhvr>
                                    </p:animEffect>
                                    <p:anim calcmode="lin" valueType="num">
                                      <p:cBhvr>
                                        <p:cTn id="118" dur="1000" fill="hold"/>
                                        <p:tgtEl>
                                          <p:spTgt spid="60"/>
                                        </p:tgtEl>
                                        <p:attrNameLst>
                                          <p:attrName>ppt_x</p:attrName>
                                        </p:attrNameLst>
                                      </p:cBhvr>
                                      <p:tavLst>
                                        <p:tav tm="0">
                                          <p:val>
                                            <p:strVal val="#ppt_x"/>
                                          </p:val>
                                        </p:tav>
                                        <p:tav tm="100000">
                                          <p:val>
                                            <p:strVal val="#ppt_x"/>
                                          </p:val>
                                        </p:tav>
                                      </p:tavLst>
                                    </p:anim>
                                    <p:anim calcmode="lin" valueType="num">
                                      <p:cBhvr>
                                        <p:cTn id="119" dur="1000" fill="hold"/>
                                        <p:tgtEl>
                                          <p:spTgt spid="60"/>
                                        </p:tgtEl>
                                        <p:attrNameLst>
                                          <p:attrName>ppt_y</p:attrName>
                                        </p:attrNameLst>
                                      </p:cBhvr>
                                      <p:tavLst>
                                        <p:tav tm="0">
                                          <p:val>
                                            <p:strVal val="#ppt_y+.1"/>
                                          </p:val>
                                        </p:tav>
                                        <p:tav tm="100000">
                                          <p:val>
                                            <p:strVal val="#ppt_y"/>
                                          </p:val>
                                        </p:tav>
                                      </p:tavLst>
                                    </p:anim>
                                  </p:childTnLst>
                                </p:cTn>
                              </p:par>
                            </p:childTnLst>
                          </p:cTn>
                        </p:par>
                        <p:par>
                          <p:cTn id="120" fill="hold">
                            <p:stCondLst>
                              <p:cond delay="2000"/>
                            </p:stCondLst>
                            <p:childTnLst>
                              <p:par>
                                <p:cTn id="121" presetID="42" presetClass="entr" presetSubtype="0" fill="hold" grpId="0" nodeType="afterEffect">
                                  <p:stCondLst>
                                    <p:cond delay="0"/>
                                  </p:stCondLst>
                                  <p:childTnLst>
                                    <p:set>
                                      <p:cBhvr>
                                        <p:cTn id="122" dur="1" fill="hold">
                                          <p:stCondLst>
                                            <p:cond delay="0"/>
                                          </p:stCondLst>
                                        </p:cTn>
                                        <p:tgtEl>
                                          <p:spTgt spid="40"/>
                                        </p:tgtEl>
                                        <p:attrNameLst>
                                          <p:attrName>style.visibility</p:attrName>
                                        </p:attrNameLst>
                                      </p:cBhvr>
                                      <p:to>
                                        <p:strVal val="visible"/>
                                      </p:to>
                                    </p:set>
                                    <p:animEffect transition="in" filter="fade">
                                      <p:cBhvr>
                                        <p:cTn id="123" dur="1000"/>
                                        <p:tgtEl>
                                          <p:spTgt spid="40"/>
                                        </p:tgtEl>
                                      </p:cBhvr>
                                    </p:animEffect>
                                    <p:anim calcmode="lin" valueType="num">
                                      <p:cBhvr>
                                        <p:cTn id="124" dur="1000" fill="hold"/>
                                        <p:tgtEl>
                                          <p:spTgt spid="40"/>
                                        </p:tgtEl>
                                        <p:attrNameLst>
                                          <p:attrName>ppt_x</p:attrName>
                                        </p:attrNameLst>
                                      </p:cBhvr>
                                      <p:tavLst>
                                        <p:tav tm="0">
                                          <p:val>
                                            <p:strVal val="#ppt_x"/>
                                          </p:val>
                                        </p:tav>
                                        <p:tav tm="100000">
                                          <p:val>
                                            <p:strVal val="#ppt_x"/>
                                          </p:val>
                                        </p:tav>
                                      </p:tavLst>
                                    </p:anim>
                                    <p:anim calcmode="lin" valueType="num">
                                      <p:cBhvr>
                                        <p:cTn id="125" dur="1000" fill="hold"/>
                                        <p:tgtEl>
                                          <p:spTgt spid="40"/>
                                        </p:tgtEl>
                                        <p:attrNameLst>
                                          <p:attrName>ppt_y</p:attrName>
                                        </p:attrNameLst>
                                      </p:cBhvr>
                                      <p:tavLst>
                                        <p:tav tm="0">
                                          <p:val>
                                            <p:strVal val="#ppt_y+.1"/>
                                          </p:val>
                                        </p:tav>
                                        <p:tav tm="100000">
                                          <p:val>
                                            <p:strVal val="#ppt_y"/>
                                          </p:val>
                                        </p:tav>
                                      </p:tavLst>
                                    </p:anim>
                                  </p:childTnLst>
                                </p:cTn>
                              </p:par>
                              <p:par>
                                <p:cTn id="126" presetID="42" presetClass="entr" presetSubtype="0" fill="hold" grpId="0" nodeType="withEffect">
                                  <p:stCondLst>
                                    <p:cond delay="0"/>
                                  </p:stCondLst>
                                  <p:childTnLst>
                                    <p:set>
                                      <p:cBhvr>
                                        <p:cTn id="127" dur="1" fill="hold">
                                          <p:stCondLst>
                                            <p:cond delay="0"/>
                                          </p:stCondLst>
                                        </p:cTn>
                                        <p:tgtEl>
                                          <p:spTgt spid="38"/>
                                        </p:tgtEl>
                                        <p:attrNameLst>
                                          <p:attrName>style.visibility</p:attrName>
                                        </p:attrNameLst>
                                      </p:cBhvr>
                                      <p:to>
                                        <p:strVal val="visible"/>
                                      </p:to>
                                    </p:set>
                                    <p:animEffect transition="in" filter="fade">
                                      <p:cBhvr>
                                        <p:cTn id="128" dur="1000"/>
                                        <p:tgtEl>
                                          <p:spTgt spid="38"/>
                                        </p:tgtEl>
                                      </p:cBhvr>
                                    </p:animEffect>
                                    <p:anim calcmode="lin" valueType="num">
                                      <p:cBhvr>
                                        <p:cTn id="129" dur="1000" fill="hold"/>
                                        <p:tgtEl>
                                          <p:spTgt spid="38"/>
                                        </p:tgtEl>
                                        <p:attrNameLst>
                                          <p:attrName>ppt_x</p:attrName>
                                        </p:attrNameLst>
                                      </p:cBhvr>
                                      <p:tavLst>
                                        <p:tav tm="0">
                                          <p:val>
                                            <p:strVal val="#ppt_x"/>
                                          </p:val>
                                        </p:tav>
                                        <p:tav tm="100000">
                                          <p:val>
                                            <p:strVal val="#ppt_x"/>
                                          </p:val>
                                        </p:tav>
                                      </p:tavLst>
                                    </p:anim>
                                    <p:anim calcmode="lin" valueType="num">
                                      <p:cBhvr>
                                        <p:cTn id="130" dur="1000" fill="hold"/>
                                        <p:tgtEl>
                                          <p:spTgt spid="3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8" grpId="0" animBg="1"/>
      <p:bldP spid="39" grpId="0"/>
      <p:bldP spid="40" grpId="0"/>
      <p:bldP spid="41" grpId="0" animBg="1"/>
      <p:bldP spid="42" grpId="0" animBg="1"/>
      <p:bldP spid="43" grpId="0" animBg="1"/>
      <p:bldP spid="44" grpId="0" animBg="1"/>
      <p:bldP spid="45" grpId="0" animBg="1"/>
      <p:bldP spid="46" grpId="0"/>
      <p:bldP spid="47" grpId="0" animBg="1"/>
      <p:bldP spid="48" grpId="0" animBg="1"/>
      <p:bldP spid="49" grpId="0" animBg="1"/>
      <p:bldP spid="50" grpId="0" animBg="1"/>
      <p:bldP spid="51" grpId="0" animBg="1"/>
      <p:bldP spid="52" grpId="0" animBg="1"/>
      <p:bldP spid="54" grpId="0"/>
      <p:bldP spid="55" grpId="0"/>
      <p:bldP spid="56" grpId="0" animBg="1"/>
      <p:bldP spid="57" grpId="0" animBg="1"/>
      <p:bldP spid="58" grpId="0"/>
      <p:bldP spid="60" grpId="0" animBg="1"/>
      <p:bldP spid="61"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 name="Rectangle 181">
            <a:extLst>
              <a:ext uri="{FF2B5EF4-FFF2-40B4-BE49-F238E27FC236}">
                <a16:creationId xmlns:a16="http://schemas.microsoft.com/office/drawing/2014/main" id="{F2C2A4D6-8C9C-4703-B859-E2DC4306BD0E}"/>
              </a:ext>
            </a:extLst>
          </p:cNvPr>
          <p:cNvSpPr/>
          <p:nvPr/>
        </p:nvSpPr>
        <p:spPr>
          <a:xfrm>
            <a:off x="2913485" y="928026"/>
            <a:ext cx="474729" cy="5763888"/>
          </a:xfrm>
          <a:prstGeom prst="rect">
            <a:avLst/>
          </a:prstGeom>
          <a:solidFill>
            <a:schemeClr val="bg1">
              <a:lumMod val="85000"/>
            </a:schemeClr>
          </a:solidFill>
          <a:ln w="10795" cap="flat" cmpd="sng" algn="ctr">
            <a:solidFill>
              <a:srgbClr val="002060">
                <a:shade val="50000"/>
              </a:srgbClr>
            </a:solidFill>
            <a:prstDash val="solid"/>
          </a:ln>
          <a:effectLst/>
        </p:spPr>
        <p:txBody>
          <a:bodyPr lIns="0" tIns="45708" rIns="0" bIns="0" rtlCol="0" anchor="t" anchorCtr="0"/>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Azure Backbone network</a:t>
            </a:r>
          </a:p>
        </p:txBody>
      </p:sp>
      <p:sp>
        <p:nvSpPr>
          <p:cNvPr id="6" name="Title 4">
            <a:extLst>
              <a:ext uri="{FF2B5EF4-FFF2-40B4-BE49-F238E27FC236}">
                <a16:creationId xmlns:a16="http://schemas.microsoft.com/office/drawing/2014/main" id="{3B3B4C61-075B-4F90-BF04-A9783377E6DC}"/>
              </a:ext>
            </a:extLst>
          </p:cNvPr>
          <p:cNvSpPr>
            <a:spLocks noGrp="1"/>
          </p:cNvSpPr>
          <p:nvPr>
            <p:ph type="title"/>
          </p:nvPr>
        </p:nvSpPr>
        <p:spPr>
          <a:xfrm>
            <a:off x="95253" y="211300"/>
            <a:ext cx="11914184" cy="478868"/>
          </a:xfrm>
        </p:spPr>
        <p:txBody>
          <a:bodyPr>
            <a:noAutofit/>
          </a:bodyPr>
          <a:lstStyle/>
          <a:p>
            <a:r>
              <a:rPr lang="en-US" sz="3200" dirty="0">
                <a:solidFill>
                  <a:schemeClr val="bg1"/>
                </a:solidFill>
              </a:rPr>
              <a:t>SAP Business Suite, NetWeaver – Azure VM with HA and DR</a:t>
            </a:r>
          </a:p>
        </p:txBody>
      </p:sp>
      <p:sp>
        <p:nvSpPr>
          <p:cNvPr id="7" name="Rectangle 6">
            <a:extLst>
              <a:ext uri="{FF2B5EF4-FFF2-40B4-BE49-F238E27FC236}">
                <a16:creationId xmlns:a16="http://schemas.microsoft.com/office/drawing/2014/main" id="{90CBE4DD-743A-4585-BE3C-5640FCCDFE9A}"/>
              </a:ext>
            </a:extLst>
          </p:cNvPr>
          <p:cNvSpPr/>
          <p:nvPr/>
        </p:nvSpPr>
        <p:spPr>
          <a:xfrm>
            <a:off x="3544995" y="930417"/>
            <a:ext cx="6561511" cy="2745437"/>
          </a:xfrm>
          <a:prstGeom prst="rect">
            <a:avLst/>
          </a:prstGeom>
          <a:solidFill>
            <a:schemeClr val="accent5">
              <a:lumMod val="10000"/>
              <a:lumOff val="90000"/>
            </a:schemeClr>
          </a:solidFill>
          <a:ln w="12700" cap="flat" cmpd="sng" algn="ctr">
            <a:solidFill>
              <a:srgbClr val="5B9BD5">
                <a:shade val="50000"/>
              </a:srgbClr>
            </a:solidFill>
            <a:prstDash val="solid"/>
            <a:miter lim="800000"/>
          </a:ln>
          <a:effectLst/>
        </p:spPr>
        <p:txBody>
          <a:bodyPr rtlCol="0" anchor="t" anchorCtr="0"/>
          <a:lstStyle/>
          <a:p>
            <a:pPr algn="ctr" defTabSz="932597">
              <a:defRPr/>
            </a:pPr>
            <a:r>
              <a:rPr lang="en-US" sz="1632" kern="0" dirty="0">
                <a:solidFill>
                  <a:prstClr val="black"/>
                </a:solidFill>
                <a:latin typeface="Segoe UI Light" panose="020B0502040204020203" pitchFamily="34" charset="0"/>
                <a:cs typeface="Segoe UI Light" panose="020B0502040204020203" pitchFamily="34" charset="0"/>
              </a:rPr>
              <a:t>Azure Datacenter East US 2</a:t>
            </a:r>
            <a:br>
              <a:rPr lang="en-US" sz="2448" kern="0" dirty="0">
                <a:solidFill>
                  <a:prstClr val="black"/>
                </a:solidFill>
                <a:latin typeface="Segoe UI Light" panose="020B0502040204020203" pitchFamily="34" charset="0"/>
                <a:cs typeface="Segoe UI Light" panose="020B0502040204020203" pitchFamily="34" charset="0"/>
              </a:rPr>
            </a:br>
            <a:endParaRPr lang="en-US" sz="2448" kern="0" dirty="0">
              <a:solidFill>
                <a:prstClr val="black"/>
              </a:solidFill>
              <a:latin typeface="Segoe UI Light" panose="020B0502040204020203" pitchFamily="34" charset="0"/>
              <a:cs typeface="Segoe UI Light" panose="020B0502040204020203" pitchFamily="34" charset="0"/>
            </a:endParaRPr>
          </a:p>
        </p:txBody>
      </p:sp>
      <p:sp>
        <p:nvSpPr>
          <p:cNvPr id="9" name="Rectangle 8">
            <a:extLst>
              <a:ext uri="{FF2B5EF4-FFF2-40B4-BE49-F238E27FC236}">
                <a16:creationId xmlns:a16="http://schemas.microsoft.com/office/drawing/2014/main" id="{21C36C0A-6375-4C23-B63A-EB974B842805}"/>
              </a:ext>
            </a:extLst>
          </p:cNvPr>
          <p:cNvSpPr/>
          <p:nvPr/>
        </p:nvSpPr>
        <p:spPr>
          <a:xfrm>
            <a:off x="3712111" y="1311973"/>
            <a:ext cx="6284753" cy="2225138"/>
          </a:xfrm>
          <a:prstGeom prst="rect">
            <a:avLst/>
          </a:prstGeom>
          <a:solidFill>
            <a:schemeClr val="accent1">
              <a:lumMod val="20000"/>
              <a:lumOff val="80000"/>
            </a:schemeClr>
          </a:solidFill>
          <a:ln w="12700" cap="flat" cmpd="sng" algn="ctr">
            <a:solidFill>
              <a:srgbClr val="5B9BD5">
                <a:shade val="50000"/>
              </a:srgbClr>
            </a:solidFill>
            <a:prstDash val="solid"/>
            <a:miter lim="800000"/>
          </a:ln>
          <a:effectLst/>
        </p:spPr>
        <p:txBody>
          <a:bodyPr rtlCol="0" anchor="t" anchorCtr="0"/>
          <a:lstStyle/>
          <a:p>
            <a:pPr algn="ctr" defTabSz="932597">
              <a:defRPr/>
            </a:pPr>
            <a:endParaRPr lang="en-US" sz="1632" kern="0" dirty="0">
              <a:solidFill>
                <a:prstClr val="black"/>
              </a:solidFill>
              <a:latin typeface="Segoe UI Light" panose="020B0502040204020203" pitchFamily="34" charset="0"/>
              <a:cs typeface="Segoe UI Light" panose="020B0502040204020203" pitchFamily="34" charset="0"/>
            </a:endParaRPr>
          </a:p>
        </p:txBody>
      </p:sp>
      <p:sp>
        <p:nvSpPr>
          <p:cNvPr id="18" name="Rectangle 17">
            <a:extLst>
              <a:ext uri="{FF2B5EF4-FFF2-40B4-BE49-F238E27FC236}">
                <a16:creationId xmlns:a16="http://schemas.microsoft.com/office/drawing/2014/main" id="{E8C658CE-9690-4188-A6FC-1F17202300A7}"/>
              </a:ext>
            </a:extLst>
          </p:cNvPr>
          <p:cNvSpPr/>
          <p:nvPr/>
        </p:nvSpPr>
        <p:spPr>
          <a:xfrm>
            <a:off x="3835018" y="1449011"/>
            <a:ext cx="6037344" cy="1980960"/>
          </a:xfrm>
          <a:prstGeom prst="rect">
            <a:avLst/>
          </a:prstGeom>
          <a:solidFill>
            <a:srgbClr val="0070C0"/>
          </a:solidFill>
          <a:ln w="12700" cap="flat" cmpd="sng" algn="ctr">
            <a:solidFill>
              <a:srgbClr val="5B9BD5">
                <a:shade val="50000"/>
              </a:srgbClr>
            </a:solidFill>
            <a:prstDash val="solid"/>
            <a:miter lim="800000"/>
          </a:ln>
          <a:effectLst/>
        </p:spPr>
        <p:txBody>
          <a:bodyPr rtlCol="0" anchor="t" anchorCtr="0"/>
          <a:lstStyle/>
          <a:p>
            <a:pPr algn="ctr" defTabSz="932597">
              <a:defRPr/>
            </a:pPr>
            <a:r>
              <a:rPr lang="en-US" sz="1632" kern="0" dirty="0">
                <a:solidFill>
                  <a:prstClr val="white"/>
                </a:solidFill>
                <a:latin typeface="Segoe UI Light" panose="020B0502040204020203" pitchFamily="34" charset="0"/>
                <a:cs typeface="Segoe UI Light" panose="020B0502040204020203" pitchFamily="34" charset="0"/>
              </a:rPr>
              <a:t>Azure Virtual Network #1</a:t>
            </a:r>
          </a:p>
        </p:txBody>
      </p:sp>
      <p:sp>
        <p:nvSpPr>
          <p:cNvPr id="19" name="Rectangle 18">
            <a:extLst>
              <a:ext uri="{FF2B5EF4-FFF2-40B4-BE49-F238E27FC236}">
                <a16:creationId xmlns:a16="http://schemas.microsoft.com/office/drawing/2014/main" id="{AE7C34E9-6632-4229-8D0B-0CCBA35A9E7D}"/>
              </a:ext>
            </a:extLst>
          </p:cNvPr>
          <p:cNvSpPr/>
          <p:nvPr/>
        </p:nvSpPr>
        <p:spPr>
          <a:xfrm>
            <a:off x="3938980" y="1779451"/>
            <a:ext cx="439043" cy="1575184"/>
          </a:xfrm>
          <a:prstGeom prst="rect">
            <a:avLst/>
          </a:prstGeom>
          <a:solidFill>
            <a:schemeClr val="accent1">
              <a:lumMod val="40000"/>
              <a:lumOff val="60000"/>
            </a:schemeClr>
          </a:solidFill>
          <a:ln w="12700" cap="flat" cmpd="sng" algn="ctr">
            <a:solidFill>
              <a:srgbClr val="5B9BD5">
                <a:shade val="50000"/>
              </a:srgbClr>
            </a:solidFill>
            <a:prstDash val="solid"/>
            <a:miter lim="800000"/>
          </a:ln>
          <a:effectLst/>
        </p:spPr>
        <p:txBody>
          <a:bodyPr lIns="27978" tIns="27978" rIns="27978" bIns="27978" rtlCol="0" anchor="t" anchorCtr="0"/>
          <a:lstStyle/>
          <a:p>
            <a:pPr algn="ctr" defTabSz="932597">
              <a:defRPr/>
            </a:pPr>
            <a:r>
              <a:rPr lang="en-US" sz="1020" kern="0" dirty="0">
                <a:solidFill>
                  <a:sysClr val="windowText" lastClr="000000"/>
                </a:solidFill>
                <a:latin typeface="Segoe UI Light" panose="020B0502040204020203" pitchFamily="34" charset="0"/>
                <a:cs typeface="Segoe UI Light" panose="020B0502040204020203" pitchFamily="34" charset="0"/>
              </a:rPr>
              <a:t>GW</a:t>
            </a:r>
            <a:br>
              <a:rPr lang="en-US" sz="1020" kern="0" dirty="0">
                <a:solidFill>
                  <a:sysClr val="windowText" lastClr="000000"/>
                </a:solidFill>
                <a:latin typeface="Segoe UI Light" panose="020B0502040204020203" pitchFamily="34" charset="0"/>
                <a:cs typeface="Segoe UI Light" panose="020B0502040204020203" pitchFamily="34" charset="0"/>
              </a:rPr>
            </a:br>
            <a:r>
              <a:rPr lang="en-US" sz="1020" kern="0" dirty="0">
                <a:solidFill>
                  <a:sysClr val="windowText" lastClr="000000"/>
                </a:solidFill>
                <a:latin typeface="Segoe UI Light" panose="020B0502040204020203" pitchFamily="34" charset="0"/>
                <a:cs typeface="Segoe UI Light" panose="020B0502040204020203" pitchFamily="34" charset="0"/>
              </a:rPr>
              <a:t>Subnet</a:t>
            </a:r>
          </a:p>
        </p:txBody>
      </p:sp>
      <p:sp>
        <p:nvSpPr>
          <p:cNvPr id="20" name="Rectangle 19">
            <a:extLst>
              <a:ext uri="{FF2B5EF4-FFF2-40B4-BE49-F238E27FC236}">
                <a16:creationId xmlns:a16="http://schemas.microsoft.com/office/drawing/2014/main" id="{FA41D4D1-0AA1-487E-8AE2-85FBA6F6478F}"/>
              </a:ext>
            </a:extLst>
          </p:cNvPr>
          <p:cNvSpPr/>
          <p:nvPr/>
        </p:nvSpPr>
        <p:spPr>
          <a:xfrm>
            <a:off x="8925135" y="1804103"/>
            <a:ext cx="802321" cy="1575184"/>
          </a:xfrm>
          <a:prstGeom prst="rect">
            <a:avLst/>
          </a:prstGeom>
          <a:solidFill>
            <a:schemeClr val="accent1">
              <a:lumMod val="40000"/>
              <a:lumOff val="60000"/>
            </a:schemeClr>
          </a:solidFill>
          <a:ln w="12700" cap="flat" cmpd="sng" algn="ctr">
            <a:solidFill>
              <a:srgbClr val="5B9BD5">
                <a:shade val="50000"/>
              </a:srgbClr>
            </a:solidFill>
            <a:prstDash val="solid"/>
            <a:miter lim="800000"/>
          </a:ln>
          <a:effectLst/>
        </p:spPr>
        <p:txBody>
          <a:bodyPr lIns="27978" tIns="27978" rIns="27978" bIns="27978" rtlCol="0" anchor="t" anchorCtr="0"/>
          <a:lstStyle/>
          <a:p>
            <a:pPr algn="ctr" defTabSz="932597">
              <a:defRPr/>
            </a:pPr>
            <a:r>
              <a:rPr lang="en-US" sz="1122" kern="0" dirty="0">
                <a:solidFill>
                  <a:sysClr val="windowText" lastClr="000000"/>
                </a:solidFill>
                <a:latin typeface="Segoe UI Light" panose="020B0502040204020203" pitchFamily="34" charset="0"/>
                <a:cs typeface="Segoe UI Light" panose="020B0502040204020203" pitchFamily="34" charset="0"/>
              </a:rPr>
              <a:t>Subnet #3</a:t>
            </a:r>
            <a:br>
              <a:rPr lang="en-US" sz="1122" kern="0" dirty="0">
                <a:solidFill>
                  <a:sysClr val="windowText" lastClr="000000"/>
                </a:solidFill>
                <a:latin typeface="Segoe UI Light" panose="020B0502040204020203" pitchFamily="34" charset="0"/>
                <a:cs typeface="Segoe UI Light" panose="020B0502040204020203" pitchFamily="34" charset="0"/>
              </a:rPr>
            </a:br>
            <a:r>
              <a:rPr lang="en-US" sz="1122" kern="0" dirty="0" err="1">
                <a:solidFill>
                  <a:sysClr val="windowText" lastClr="000000"/>
                </a:solidFill>
                <a:latin typeface="Segoe UI Light" panose="020B0502040204020203" pitchFamily="34" charset="0"/>
                <a:cs typeface="Segoe UI Light" panose="020B0502040204020203" pitchFamily="34" charset="0"/>
              </a:rPr>
              <a:t>Mgmt</a:t>
            </a:r>
            <a:endParaRPr lang="en-US" sz="1122" kern="0" dirty="0">
              <a:solidFill>
                <a:sysClr val="windowText" lastClr="000000"/>
              </a:solidFill>
              <a:latin typeface="Segoe UI Light" panose="020B0502040204020203" pitchFamily="34" charset="0"/>
              <a:cs typeface="Segoe UI Light" panose="020B0502040204020203" pitchFamily="34" charset="0"/>
            </a:endParaRPr>
          </a:p>
        </p:txBody>
      </p:sp>
      <p:sp>
        <p:nvSpPr>
          <p:cNvPr id="21" name="TextBox 20">
            <a:extLst>
              <a:ext uri="{FF2B5EF4-FFF2-40B4-BE49-F238E27FC236}">
                <a16:creationId xmlns:a16="http://schemas.microsoft.com/office/drawing/2014/main" id="{868323D7-B60E-4DFD-A754-7A96FE0FDADF}"/>
              </a:ext>
            </a:extLst>
          </p:cNvPr>
          <p:cNvSpPr txBox="1"/>
          <p:nvPr/>
        </p:nvSpPr>
        <p:spPr>
          <a:xfrm>
            <a:off x="6747396" y="2069748"/>
            <a:ext cx="2182207" cy="270285"/>
          </a:xfrm>
          <a:prstGeom prst="rect">
            <a:avLst/>
          </a:prstGeom>
          <a:noFill/>
        </p:spPr>
        <p:txBody>
          <a:bodyPr wrap="square" rtlCol="0">
            <a:spAutoFit/>
          </a:bodyPr>
          <a:lstStyle/>
          <a:p>
            <a:pPr algn="ctr" defTabSz="932597">
              <a:defRPr/>
            </a:pPr>
            <a:r>
              <a:rPr lang="en-US" sz="1122" kern="0" dirty="0">
                <a:solidFill>
                  <a:prstClr val="black"/>
                </a:solidFill>
                <a:latin typeface="Segoe UI Light" panose="020B0502040204020203" pitchFamily="34" charset="0"/>
                <a:cs typeface="Segoe UI Light" panose="020B0502040204020203" pitchFamily="34" charset="0"/>
              </a:rPr>
              <a:t>HANA Database Server(s) Prod</a:t>
            </a:r>
          </a:p>
        </p:txBody>
      </p:sp>
      <p:pic>
        <p:nvPicPr>
          <p:cNvPr id="22" name="Picture 21">
            <a:extLst>
              <a:ext uri="{FF2B5EF4-FFF2-40B4-BE49-F238E27FC236}">
                <a16:creationId xmlns:a16="http://schemas.microsoft.com/office/drawing/2014/main" id="{DE5B6ACA-2EFF-40E6-948E-15AF50CDDC7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993307" y="2403433"/>
            <a:ext cx="384747" cy="384747"/>
          </a:xfrm>
          <a:prstGeom prst="rect">
            <a:avLst/>
          </a:prstGeom>
        </p:spPr>
      </p:pic>
      <p:pic>
        <p:nvPicPr>
          <p:cNvPr id="23" name="Picture 22">
            <a:extLst>
              <a:ext uri="{FF2B5EF4-FFF2-40B4-BE49-F238E27FC236}">
                <a16:creationId xmlns:a16="http://schemas.microsoft.com/office/drawing/2014/main" id="{184F071C-10FD-408C-83C8-708F97C2346A}"/>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236952" y="2402728"/>
            <a:ext cx="384747" cy="384747"/>
          </a:xfrm>
          <a:prstGeom prst="rect">
            <a:avLst/>
          </a:prstGeom>
        </p:spPr>
      </p:pic>
      <p:pic>
        <p:nvPicPr>
          <p:cNvPr id="24" name="Picture 23">
            <a:extLst>
              <a:ext uri="{FF2B5EF4-FFF2-40B4-BE49-F238E27FC236}">
                <a16:creationId xmlns:a16="http://schemas.microsoft.com/office/drawing/2014/main" id="{8D616A7A-0FDC-4A97-8842-A7A2A1F140C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008868" y="2862265"/>
            <a:ext cx="384747" cy="384747"/>
          </a:xfrm>
          <a:prstGeom prst="rect">
            <a:avLst/>
          </a:prstGeom>
        </p:spPr>
      </p:pic>
      <p:pic>
        <p:nvPicPr>
          <p:cNvPr id="25" name="Picture 24">
            <a:extLst>
              <a:ext uri="{FF2B5EF4-FFF2-40B4-BE49-F238E27FC236}">
                <a16:creationId xmlns:a16="http://schemas.microsoft.com/office/drawing/2014/main" id="{13D48EB1-5361-48C9-B838-0C7F3DD9FEBC}"/>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252514" y="2861560"/>
            <a:ext cx="384747" cy="384747"/>
          </a:xfrm>
          <a:prstGeom prst="rect">
            <a:avLst/>
          </a:prstGeom>
        </p:spPr>
      </p:pic>
      <p:sp>
        <p:nvSpPr>
          <p:cNvPr id="26" name="Rectangle 25">
            <a:extLst>
              <a:ext uri="{FF2B5EF4-FFF2-40B4-BE49-F238E27FC236}">
                <a16:creationId xmlns:a16="http://schemas.microsoft.com/office/drawing/2014/main" id="{A221F85E-3496-4D1A-A069-000999E5FF35}"/>
              </a:ext>
            </a:extLst>
          </p:cNvPr>
          <p:cNvSpPr/>
          <p:nvPr/>
        </p:nvSpPr>
        <p:spPr>
          <a:xfrm>
            <a:off x="6898644" y="1782223"/>
            <a:ext cx="1931945" cy="1575184"/>
          </a:xfrm>
          <a:prstGeom prst="rect">
            <a:avLst/>
          </a:prstGeom>
          <a:solidFill>
            <a:schemeClr val="accent1">
              <a:lumMod val="40000"/>
              <a:lumOff val="60000"/>
            </a:schemeClr>
          </a:solidFill>
          <a:ln w="12700" cap="flat" cmpd="sng" algn="ctr">
            <a:solidFill>
              <a:srgbClr val="5B9BD5">
                <a:shade val="50000"/>
              </a:srgbClr>
            </a:solidFill>
            <a:prstDash val="solid"/>
            <a:miter lim="800000"/>
          </a:ln>
          <a:effectLst/>
        </p:spPr>
        <p:txBody>
          <a:bodyPr tIns="27978" bIns="27978" rtlCol="0" anchor="t" anchorCtr="0"/>
          <a:lstStyle/>
          <a:p>
            <a:pPr algn="ctr" defTabSz="932597">
              <a:defRPr/>
            </a:pPr>
            <a:r>
              <a:rPr lang="en-US" sz="1428" kern="0" dirty="0">
                <a:solidFill>
                  <a:sysClr val="windowText" lastClr="000000"/>
                </a:solidFill>
                <a:latin typeface="Segoe UI Light" panose="020B0502040204020203" pitchFamily="34" charset="0"/>
                <a:cs typeface="Segoe UI Light" panose="020B0502040204020203" pitchFamily="34" charset="0"/>
              </a:rPr>
              <a:t>Subnet #2 – DB Prod</a:t>
            </a:r>
          </a:p>
        </p:txBody>
      </p:sp>
      <p:pic>
        <p:nvPicPr>
          <p:cNvPr id="27" name="Picture 26">
            <a:extLst>
              <a:ext uri="{FF2B5EF4-FFF2-40B4-BE49-F238E27FC236}">
                <a16:creationId xmlns:a16="http://schemas.microsoft.com/office/drawing/2014/main" id="{7CA1A826-3028-47C6-A6A4-0140A314660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165547" y="2513274"/>
            <a:ext cx="656419" cy="648235"/>
          </a:xfrm>
          <a:prstGeom prst="rect">
            <a:avLst/>
          </a:prstGeom>
        </p:spPr>
      </p:pic>
      <p:pic>
        <p:nvPicPr>
          <p:cNvPr id="28" name="Picture 27">
            <a:extLst>
              <a:ext uri="{FF2B5EF4-FFF2-40B4-BE49-F238E27FC236}">
                <a16:creationId xmlns:a16="http://schemas.microsoft.com/office/drawing/2014/main" id="{C1180A84-DB3F-4CD5-AE43-0D353082B6DB}"/>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875828" y="2515425"/>
            <a:ext cx="656419" cy="648235"/>
          </a:xfrm>
          <a:prstGeom prst="rect">
            <a:avLst/>
          </a:prstGeom>
        </p:spPr>
      </p:pic>
      <p:cxnSp>
        <p:nvCxnSpPr>
          <p:cNvPr id="29" name="Connector: Elbow 28">
            <a:extLst>
              <a:ext uri="{FF2B5EF4-FFF2-40B4-BE49-F238E27FC236}">
                <a16:creationId xmlns:a16="http://schemas.microsoft.com/office/drawing/2014/main" id="{B0535779-02B1-4423-AC2E-096CB37C7293}"/>
              </a:ext>
            </a:extLst>
          </p:cNvPr>
          <p:cNvCxnSpPr>
            <a:stCxn id="27" idx="0"/>
            <a:endCxn id="28" idx="0"/>
          </p:cNvCxnSpPr>
          <p:nvPr/>
        </p:nvCxnSpPr>
        <p:spPr>
          <a:xfrm rot="16200000" flipH="1">
            <a:off x="7847821" y="2159210"/>
            <a:ext cx="2151" cy="710281"/>
          </a:xfrm>
          <a:prstGeom prst="bentConnector3">
            <a:avLst>
              <a:gd name="adj1" fmla="val -8129445"/>
            </a:avLst>
          </a:prstGeom>
          <a:noFill/>
          <a:ln w="19050" cap="flat" cmpd="sng" algn="ctr">
            <a:solidFill>
              <a:srgbClr val="FF0000"/>
            </a:solidFill>
            <a:prstDash val="solid"/>
            <a:miter lim="800000"/>
            <a:tailEnd type="triangle"/>
          </a:ln>
          <a:effectLst/>
        </p:spPr>
      </p:cxnSp>
      <p:pic>
        <p:nvPicPr>
          <p:cNvPr id="31" name="Picture 30">
            <a:extLst>
              <a:ext uri="{FF2B5EF4-FFF2-40B4-BE49-F238E27FC236}">
                <a16:creationId xmlns:a16="http://schemas.microsoft.com/office/drawing/2014/main" id="{5A8A3813-F1A2-49D0-9A59-7F305F610D39}"/>
              </a:ext>
            </a:extLst>
          </p:cNvPr>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9438073" y="1479489"/>
            <a:ext cx="307744" cy="307744"/>
          </a:xfrm>
          <a:prstGeom prst="rect">
            <a:avLst/>
          </a:prstGeom>
        </p:spPr>
      </p:pic>
      <p:pic>
        <p:nvPicPr>
          <p:cNvPr id="32" name="Picture 31">
            <a:extLst>
              <a:ext uri="{FF2B5EF4-FFF2-40B4-BE49-F238E27FC236}">
                <a16:creationId xmlns:a16="http://schemas.microsoft.com/office/drawing/2014/main" id="{6BCA3B89-DFF6-4AE6-AFE2-0AAE4B11E01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560838" y="3065059"/>
            <a:ext cx="239042" cy="239042"/>
          </a:xfrm>
          <a:prstGeom prst="rect">
            <a:avLst/>
          </a:prstGeom>
        </p:spPr>
      </p:pic>
      <p:pic>
        <p:nvPicPr>
          <p:cNvPr id="33" name="Picture 32">
            <a:extLst>
              <a:ext uri="{FF2B5EF4-FFF2-40B4-BE49-F238E27FC236}">
                <a16:creationId xmlns:a16="http://schemas.microsoft.com/office/drawing/2014/main" id="{1894E4FA-0255-4F50-BEBB-6A87DEC1047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488457" y="3068057"/>
            <a:ext cx="239042" cy="239042"/>
          </a:xfrm>
          <a:prstGeom prst="rect">
            <a:avLst/>
          </a:prstGeom>
        </p:spPr>
      </p:pic>
      <p:sp>
        <p:nvSpPr>
          <p:cNvPr id="34" name="Rectangle 33">
            <a:extLst>
              <a:ext uri="{FF2B5EF4-FFF2-40B4-BE49-F238E27FC236}">
                <a16:creationId xmlns:a16="http://schemas.microsoft.com/office/drawing/2014/main" id="{8C5A6730-89ED-4D59-BAA7-E2E9923E3F9F}"/>
              </a:ext>
            </a:extLst>
          </p:cNvPr>
          <p:cNvSpPr/>
          <p:nvPr/>
        </p:nvSpPr>
        <p:spPr>
          <a:xfrm>
            <a:off x="7153886" y="2064880"/>
            <a:ext cx="1421334" cy="1182131"/>
          </a:xfrm>
          <a:prstGeom prst="rect">
            <a:avLst/>
          </a:prstGeom>
          <a:noFill/>
          <a:ln w="12700" cap="flat" cmpd="sng" algn="ctr">
            <a:solidFill>
              <a:srgbClr val="5B9BD5">
                <a:shade val="50000"/>
              </a:srgbClr>
            </a:solidFill>
            <a:prstDash val="dash"/>
            <a:miter lim="800000"/>
          </a:ln>
          <a:effectLst/>
        </p:spPr>
        <p:txBody>
          <a:bodyPr lIns="27978" rIns="27978" rtlCol="0" anchor="t" anchorCtr="0"/>
          <a:lstStyle/>
          <a:p>
            <a:pPr algn="ctr" defTabSz="932597">
              <a:defRPr/>
            </a:pPr>
            <a:r>
              <a:rPr lang="en-US" sz="1122" kern="0" dirty="0">
                <a:solidFill>
                  <a:prstClr val="black"/>
                </a:solidFill>
                <a:latin typeface="Segoe UI Light" panose="020B0502040204020203" pitchFamily="34" charset="0"/>
                <a:cs typeface="Segoe UI Light" panose="020B0502040204020203" pitchFamily="34" charset="0"/>
              </a:rPr>
              <a:t>Availability Set</a:t>
            </a:r>
          </a:p>
        </p:txBody>
      </p:sp>
      <p:pic>
        <p:nvPicPr>
          <p:cNvPr id="38" name="Picture 37">
            <a:extLst>
              <a:ext uri="{FF2B5EF4-FFF2-40B4-BE49-F238E27FC236}">
                <a16:creationId xmlns:a16="http://schemas.microsoft.com/office/drawing/2014/main" id="{BA69D722-8845-4C82-9F96-C5B61EECE86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025711" y="2431298"/>
            <a:ext cx="244178" cy="244178"/>
          </a:xfrm>
          <a:prstGeom prst="rect">
            <a:avLst/>
          </a:prstGeom>
        </p:spPr>
      </p:pic>
      <p:sp>
        <p:nvSpPr>
          <p:cNvPr id="52" name="Rectangle 51">
            <a:extLst>
              <a:ext uri="{FF2B5EF4-FFF2-40B4-BE49-F238E27FC236}">
                <a16:creationId xmlns:a16="http://schemas.microsoft.com/office/drawing/2014/main" id="{6A3D6B7D-E000-495E-9C18-C874E7F182F8}"/>
              </a:ext>
            </a:extLst>
          </p:cNvPr>
          <p:cNvSpPr/>
          <p:nvPr/>
        </p:nvSpPr>
        <p:spPr>
          <a:xfrm>
            <a:off x="4478386" y="1779451"/>
            <a:ext cx="2319894" cy="1575184"/>
          </a:xfrm>
          <a:prstGeom prst="rect">
            <a:avLst/>
          </a:prstGeom>
          <a:solidFill>
            <a:schemeClr val="accent1">
              <a:lumMod val="40000"/>
              <a:lumOff val="60000"/>
            </a:schemeClr>
          </a:solidFill>
          <a:ln w="12700" cap="flat" cmpd="sng" algn="ctr">
            <a:solidFill>
              <a:srgbClr val="5B9BD5">
                <a:shade val="50000"/>
              </a:srgbClr>
            </a:solidFill>
            <a:prstDash val="solid"/>
            <a:miter lim="800000"/>
          </a:ln>
          <a:effectLst/>
        </p:spPr>
        <p:txBody>
          <a:bodyPr rtlCol="0" anchor="ctr"/>
          <a:lstStyle/>
          <a:p>
            <a:pPr algn="ctr" defTabSz="932597">
              <a:defRPr/>
            </a:pPr>
            <a:endParaRPr lang="en-US" sz="1836" kern="0" dirty="0">
              <a:solidFill>
                <a:sysClr val="windowText" lastClr="000000"/>
              </a:solidFill>
              <a:latin typeface="Calibri" panose="020F0502020204030204"/>
            </a:endParaRPr>
          </a:p>
        </p:txBody>
      </p:sp>
      <p:sp>
        <p:nvSpPr>
          <p:cNvPr id="53" name="TextBox 52">
            <a:extLst>
              <a:ext uri="{FF2B5EF4-FFF2-40B4-BE49-F238E27FC236}">
                <a16:creationId xmlns:a16="http://schemas.microsoft.com/office/drawing/2014/main" id="{1BF49800-9590-4439-817C-8FC1FA2233C6}"/>
              </a:ext>
            </a:extLst>
          </p:cNvPr>
          <p:cNvSpPr txBox="1"/>
          <p:nvPr/>
        </p:nvSpPr>
        <p:spPr>
          <a:xfrm>
            <a:off x="5515758" y="1793252"/>
            <a:ext cx="1329411" cy="446397"/>
          </a:xfrm>
          <a:prstGeom prst="rect">
            <a:avLst/>
          </a:prstGeom>
          <a:noFill/>
        </p:spPr>
        <p:txBody>
          <a:bodyPr wrap="square" rtlCol="0">
            <a:spAutoFit/>
          </a:bodyPr>
          <a:lstStyle/>
          <a:p>
            <a:pPr algn="ctr" defTabSz="932597">
              <a:defRPr/>
            </a:pPr>
            <a:r>
              <a:rPr lang="en-US" sz="1122" kern="0" dirty="0">
                <a:solidFill>
                  <a:sysClr val="windowText" lastClr="000000"/>
                </a:solidFill>
                <a:latin typeface="Segoe UI Light" panose="020B0502040204020203" pitchFamily="34" charset="0"/>
                <a:cs typeface="Segoe UI Light" panose="020B0502040204020203" pitchFamily="34" charset="0"/>
              </a:rPr>
              <a:t>Subnet #1 – AP Prod</a:t>
            </a:r>
          </a:p>
        </p:txBody>
      </p:sp>
      <p:sp>
        <p:nvSpPr>
          <p:cNvPr id="54" name="Rectangle 53">
            <a:extLst>
              <a:ext uri="{FF2B5EF4-FFF2-40B4-BE49-F238E27FC236}">
                <a16:creationId xmlns:a16="http://schemas.microsoft.com/office/drawing/2014/main" id="{9E678CFD-D2BF-4AA4-A40F-F20A124689B0}"/>
              </a:ext>
            </a:extLst>
          </p:cNvPr>
          <p:cNvSpPr/>
          <p:nvPr/>
        </p:nvSpPr>
        <p:spPr>
          <a:xfrm>
            <a:off x="4569904" y="1921081"/>
            <a:ext cx="1039755" cy="660210"/>
          </a:xfrm>
          <a:prstGeom prst="rect">
            <a:avLst/>
          </a:prstGeom>
          <a:noFill/>
          <a:ln w="12700" cap="flat" cmpd="sng" algn="ctr">
            <a:solidFill>
              <a:srgbClr val="5B9BD5">
                <a:shade val="50000"/>
              </a:srgbClr>
            </a:solidFill>
            <a:prstDash val="dash"/>
            <a:miter lim="800000"/>
          </a:ln>
          <a:effectLst/>
        </p:spPr>
        <p:txBody>
          <a:bodyPr lIns="9326" rIns="27978" rtlCol="0" anchor="t" anchorCtr="0"/>
          <a:lstStyle/>
          <a:p>
            <a:pPr algn="ctr" defTabSz="932597">
              <a:defRPr/>
            </a:pPr>
            <a:r>
              <a:rPr lang="en-US" sz="714" kern="0" dirty="0">
                <a:solidFill>
                  <a:prstClr val="black"/>
                </a:solidFill>
                <a:latin typeface="Segoe UI Light" panose="020B0502040204020203" pitchFamily="34" charset="0"/>
                <a:cs typeface="Segoe UI Light" panose="020B0502040204020203" pitchFamily="34" charset="0"/>
              </a:rPr>
              <a:t>Availability Set SAP ASCS</a:t>
            </a:r>
          </a:p>
        </p:txBody>
      </p:sp>
      <p:pic>
        <p:nvPicPr>
          <p:cNvPr id="55" name="Picture 54">
            <a:extLst>
              <a:ext uri="{FF2B5EF4-FFF2-40B4-BE49-F238E27FC236}">
                <a16:creationId xmlns:a16="http://schemas.microsoft.com/office/drawing/2014/main" id="{9E1D07EB-CE9C-4D0D-9ED6-EA9A6393E6C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524601" y="3065059"/>
            <a:ext cx="239042" cy="239042"/>
          </a:xfrm>
          <a:prstGeom prst="rect">
            <a:avLst/>
          </a:prstGeom>
        </p:spPr>
      </p:pic>
      <p:sp>
        <p:nvSpPr>
          <p:cNvPr id="56" name="Rectangle 55">
            <a:extLst>
              <a:ext uri="{FF2B5EF4-FFF2-40B4-BE49-F238E27FC236}">
                <a16:creationId xmlns:a16="http://schemas.microsoft.com/office/drawing/2014/main" id="{002E256E-5209-491E-B731-3B1084227A50}"/>
              </a:ext>
            </a:extLst>
          </p:cNvPr>
          <p:cNvSpPr/>
          <p:nvPr/>
        </p:nvSpPr>
        <p:spPr>
          <a:xfrm>
            <a:off x="5706257" y="2257009"/>
            <a:ext cx="805328" cy="982333"/>
          </a:xfrm>
          <a:prstGeom prst="rect">
            <a:avLst/>
          </a:prstGeom>
          <a:noFill/>
          <a:ln w="12700" cap="flat" cmpd="sng" algn="ctr">
            <a:solidFill>
              <a:srgbClr val="5B9BD5">
                <a:shade val="50000"/>
              </a:srgbClr>
            </a:solidFill>
            <a:prstDash val="dash"/>
            <a:miter lim="800000"/>
          </a:ln>
          <a:effectLst/>
        </p:spPr>
        <p:txBody>
          <a:bodyPr lIns="9326" rIns="27978" rtlCol="0" anchor="t" anchorCtr="0"/>
          <a:lstStyle/>
          <a:p>
            <a:pPr algn="ctr" defTabSz="932597">
              <a:defRPr/>
            </a:pPr>
            <a:r>
              <a:rPr lang="en-US" sz="816" kern="0" dirty="0">
                <a:solidFill>
                  <a:prstClr val="black"/>
                </a:solidFill>
                <a:latin typeface="Segoe UI Light" panose="020B0502040204020203" pitchFamily="34" charset="0"/>
                <a:cs typeface="Segoe UI Light" panose="020B0502040204020203" pitchFamily="34" charset="0"/>
              </a:rPr>
              <a:t>Availability Set</a:t>
            </a:r>
            <a:br>
              <a:rPr lang="en-US" sz="816" kern="0" dirty="0">
                <a:solidFill>
                  <a:prstClr val="black"/>
                </a:solidFill>
                <a:latin typeface="Segoe UI Light" panose="020B0502040204020203" pitchFamily="34" charset="0"/>
                <a:cs typeface="Segoe UI Light" panose="020B0502040204020203" pitchFamily="34" charset="0"/>
              </a:rPr>
            </a:br>
            <a:r>
              <a:rPr lang="en-US" sz="816" kern="0" dirty="0">
                <a:solidFill>
                  <a:prstClr val="black"/>
                </a:solidFill>
                <a:latin typeface="Segoe UI Light" panose="020B0502040204020203" pitchFamily="34" charset="0"/>
                <a:cs typeface="Segoe UI Light" panose="020B0502040204020203" pitchFamily="34" charset="0"/>
              </a:rPr>
              <a:t>SAP AP</a:t>
            </a:r>
          </a:p>
        </p:txBody>
      </p:sp>
      <p:sp>
        <p:nvSpPr>
          <p:cNvPr id="57" name="Rectangle 56">
            <a:extLst>
              <a:ext uri="{FF2B5EF4-FFF2-40B4-BE49-F238E27FC236}">
                <a16:creationId xmlns:a16="http://schemas.microsoft.com/office/drawing/2014/main" id="{3F0E0E93-BE08-48AA-996F-BABF60622D11}"/>
              </a:ext>
            </a:extLst>
          </p:cNvPr>
          <p:cNvSpPr/>
          <p:nvPr/>
        </p:nvSpPr>
        <p:spPr>
          <a:xfrm>
            <a:off x="4577611" y="2654285"/>
            <a:ext cx="1039755" cy="598939"/>
          </a:xfrm>
          <a:prstGeom prst="rect">
            <a:avLst/>
          </a:prstGeom>
          <a:noFill/>
          <a:ln w="12700" cap="flat" cmpd="sng" algn="ctr">
            <a:solidFill>
              <a:srgbClr val="5B9BD5">
                <a:shade val="50000"/>
              </a:srgbClr>
            </a:solidFill>
            <a:prstDash val="dash"/>
            <a:miter lim="800000"/>
          </a:ln>
          <a:effectLst/>
        </p:spPr>
        <p:txBody>
          <a:bodyPr lIns="9326" rIns="27978" rtlCol="0" anchor="t" anchorCtr="0"/>
          <a:lstStyle/>
          <a:p>
            <a:pPr algn="ctr" defTabSz="932597">
              <a:defRPr/>
            </a:pPr>
            <a:r>
              <a:rPr lang="en-US" sz="816" kern="0" dirty="0">
                <a:solidFill>
                  <a:prstClr val="black"/>
                </a:solidFill>
                <a:latin typeface="Segoe UI Light" panose="020B0502040204020203" pitchFamily="34" charset="0"/>
                <a:cs typeface="Segoe UI Light" panose="020B0502040204020203" pitchFamily="34" charset="0"/>
              </a:rPr>
              <a:t>Availability Set</a:t>
            </a:r>
            <a:br>
              <a:rPr lang="en-US" sz="816" kern="0" dirty="0">
                <a:solidFill>
                  <a:prstClr val="black"/>
                </a:solidFill>
                <a:latin typeface="Segoe UI Light" panose="020B0502040204020203" pitchFamily="34" charset="0"/>
                <a:cs typeface="Segoe UI Light" panose="020B0502040204020203" pitchFamily="34" charset="0"/>
              </a:rPr>
            </a:br>
            <a:r>
              <a:rPr lang="en-US" sz="816" kern="0" dirty="0">
                <a:solidFill>
                  <a:prstClr val="black"/>
                </a:solidFill>
                <a:latin typeface="Segoe UI Light" panose="020B0502040204020203" pitchFamily="34" charset="0"/>
                <a:cs typeface="Segoe UI Light" panose="020B0502040204020203" pitchFamily="34" charset="0"/>
              </a:rPr>
              <a:t>Scale Out File Server</a:t>
            </a:r>
          </a:p>
        </p:txBody>
      </p:sp>
      <p:pic>
        <p:nvPicPr>
          <p:cNvPr id="58" name="Picture 57">
            <a:extLst>
              <a:ext uri="{FF2B5EF4-FFF2-40B4-BE49-F238E27FC236}">
                <a16:creationId xmlns:a16="http://schemas.microsoft.com/office/drawing/2014/main" id="{2222B04D-B0AB-47F3-8E7E-FCB0BE7A9A8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825529" y="2947501"/>
            <a:ext cx="249331" cy="249331"/>
          </a:xfrm>
          <a:prstGeom prst="rect">
            <a:avLst/>
          </a:prstGeom>
        </p:spPr>
      </p:pic>
      <p:pic>
        <p:nvPicPr>
          <p:cNvPr id="59" name="Picture 58">
            <a:extLst>
              <a:ext uri="{FF2B5EF4-FFF2-40B4-BE49-F238E27FC236}">
                <a16:creationId xmlns:a16="http://schemas.microsoft.com/office/drawing/2014/main" id="{59B269C9-7C50-4062-A77C-9C5714C2A7EC}"/>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164453" y="2946123"/>
            <a:ext cx="249331" cy="249331"/>
          </a:xfrm>
          <a:prstGeom prst="rect">
            <a:avLst/>
          </a:prstGeom>
        </p:spPr>
      </p:pic>
      <p:pic>
        <p:nvPicPr>
          <p:cNvPr id="60" name="Picture 59">
            <a:extLst>
              <a:ext uri="{FF2B5EF4-FFF2-40B4-BE49-F238E27FC236}">
                <a16:creationId xmlns:a16="http://schemas.microsoft.com/office/drawing/2014/main" id="{C1DDE8EB-A273-4448-86BF-FEE66F2EA53A}"/>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795864" y="2224705"/>
            <a:ext cx="305074" cy="305074"/>
          </a:xfrm>
          <a:prstGeom prst="rect">
            <a:avLst/>
          </a:prstGeom>
        </p:spPr>
      </p:pic>
      <p:pic>
        <p:nvPicPr>
          <p:cNvPr id="61" name="Picture 3">
            <a:extLst>
              <a:ext uri="{FF2B5EF4-FFF2-40B4-BE49-F238E27FC236}">
                <a16:creationId xmlns:a16="http://schemas.microsoft.com/office/drawing/2014/main" id="{1A9AE633-C61C-45CA-A203-727624946D8C}"/>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4834426" y="2303136"/>
            <a:ext cx="293098" cy="149479"/>
          </a:xfrm>
          <a:prstGeom prst="rect">
            <a:avLst/>
          </a:prstGeom>
        </p:spPr>
      </p:pic>
      <p:pic>
        <p:nvPicPr>
          <p:cNvPr id="62" name="Picture 61">
            <a:extLst>
              <a:ext uri="{FF2B5EF4-FFF2-40B4-BE49-F238E27FC236}">
                <a16:creationId xmlns:a16="http://schemas.microsoft.com/office/drawing/2014/main" id="{E500E600-868B-4ABF-B43B-25B26CFADE07}"/>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140912" y="2235629"/>
            <a:ext cx="305074" cy="305074"/>
          </a:xfrm>
          <a:prstGeom prst="rect">
            <a:avLst/>
          </a:prstGeom>
        </p:spPr>
      </p:pic>
      <p:pic>
        <p:nvPicPr>
          <p:cNvPr id="63" name="Picture 3">
            <a:extLst>
              <a:ext uri="{FF2B5EF4-FFF2-40B4-BE49-F238E27FC236}">
                <a16:creationId xmlns:a16="http://schemas.microsoft.com/office/drawing/2014/main" id="{3A0B4A76-AE29-424F-90E3-CE06194CAFCC}"/>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179474" y="2314060"/>
            <a:ext cx="293098" cy="149479"/>
          </a:xfrm>
          <a:prstGeom prst="rect">
            <a:avLst/>
          </a:prstGeom>
        </p:spPr>
      </p:pic>
      <p:pic>
        <p:nvPicPr>
          <p:cNvPr id="64" name="Picture 63">
            <a:extLst>
              <a:ext uri="{FF2B5EF4-FFF2-40B4-BE49-F238E27FC236}">
                <a16:creationId xmlns:a16="http://schemas.microsoft.com/office/drawing/2014/main" id="{F7FCB3B3-8E57-4214-92F2-430AFD088E51}"/>
              </a:ext>
            </a:extLst>
          </p:cNvPr>
          <p:cNvPicPr>
            <a:picLocks noChangeAspect="1"/>
          </p:cNvPicPr>
          <p:nvPr/>
        </p:nvPicPr>
        <p:blipFill>
          <a:blip r:embed="rId3" cstate="email">
            <a:duotone>
              <a:srgbClr val="E7E6E6">
                <a:shade val="45000"/>
                <a:satMod val="135000"/>
              </a:srgbClr>
              <a:prstClr val="white"/>
            </a:duotone>
            <a:extLst>
              <a:ext uri="{28A0092B-C50C-407E-A947-70E740481C1C}">
                <a14:useLocalDpi xmlns:a14="http://schemas.microsoft.com/office/drawing/2010/main"/>
              </a:ext>
            </a:extLst>
          </a:blip>
          <a:stretch>
            <a:fillRect/>
          </a:stretch>
        </p:blipFill>
        <p:spPr>
          <a:xfrm>
            <a:off x="6062890" y="2551095"/>
            <a:ext cx="427691" cy="422358"/>
          </a:xfrm>
          <a:prstGeom prst="rect">
            <a:avLst/>
          </a:prstGeom>
        </p:spPr>
      </p:pic>
      <p:pic>
        <p:nvPicPr>
          <p:cNvPr id="65" name="Picture 3">
            <a:extLst>
              <a:ext uri="{FF2B5EF4-FFF2-40B4-BE49-F238E27FC236}">
                <a16:creationId xmlns:a16="http://schemas.microsoft.com/office/drawing/2014/main" id="{3417A50D-1B44-4C8F-A5AD-C530E4A1C92B}"/>
              </a:ext>
            </a:extLst>
          </p:cNvPr>
          <p:cNvPicPr>
            <a:picLocks noChangeAspect="1"/>
          </p:cNvPicPr>
          <p:nvPr/>
        </p:nvPicPr>
        <p:blipFill>
          <a:blip r:embed="rId7" cstate="print">
            <a:duotone>
              <a:srgbClr val="E7E6E6">
                <a:shade val="45000"/>
                <a:satMod val="135000"/>
              </a:srgbClr>
              <a:prstClr val="white"/>
            </a:duotone>
            <a:extLst>
              <a:ext uri="{28A0092B-C50C-407E-A947-70E740481C1C}">
                <a14:useLocalDpi xmlns:a14="http://schemas.microsoft.com/office/drawing/2010/main"/>
              </a:ext>
            </a:extLst>
          </a:blip>
          <a:stretch>
            <a:fillRect/>
          </a:stretch>
        </p:blipFill>
        <p:spPr>
          <a:xfrm>
            <a:off x="6120922" y="2679669"/>
            <a:ext cx="410904" cy="206948"/>
          </a:xfrm>
          <a:prstGeom prst="rect">
            <a:avLst/>
          </a:prstGeom>
        </p:spPr>
      </p:pic>
      <p:pic>
        <p:nvPicPr>
          <p:cNvPr id="66" name="Picture 65">
            <a:extLst>
              <a:ext uri="{FF2B5EF4-FFF2-40B4-BE49-F238E27FC236}">
                <a16:creationId xmlns:a16="http://schemas.microsoft.com/office/drawing/2014/main" id="{AB1D9409-F51D-4549-8AE3-37AC630790B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908941" y="2614187"/>
            <a:ext cx="427691" cy="422358"/>
          </a:xfrm>
          <a:prstGeom prst="rect">
            <a:avLst/>
          </a:prstGeom>
        </p:spPr>
      </p:pic>
      <p:pic>
        <p:nvPicPr>
          <p:cNvPr id="67" name="Picture 3">
            <a:extLst>
              <a:ext uri="{FF2B5EF4-FFF2-40B4-BE49-F238E27FC236}">
                <a16:creationId xmlns:a16="http://schemas.microsoft.com/office/drawing/2014/main" id="{A0BBD99F-AE7C-42DD-AB93-15D6BB330A69}"/>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966973" y="2789387"/>
            <a:ext cx="410904" cy="206948"/>
          </a:xfrm>
          <a:prstGeom prst="rect">
            <a:avLst/>
          </a:prstGeom>
        </p:spPr>
      </p:pic>
      <p:pic>
        <p:nvPicPr>
          <p:cNvPr id="68" name="Picture 67">
            <a:extLst>
              <a:ext uri="{FF2B5EF4-FFF2-40B4-BE49-F238E27FC236}">
                <a16:creationId xmlns:a16="http://schemas.microsoft.com/office/drawing/2014/main" id="{78B82465-BDB8-4BEA-BD1F-932E82534D6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691406" y="2730785"/>
            <a:ext cx="427691" cy="422358"/>
          </a:xfrm>
          <a:prstGeom prst="rect">
            <a:avLst/>
          </a:prstGeom>
        </p:spPr>
      </p:pic>
      <p:pic>
        <p:nvPicPr>
          <p:cNvPr id="69" name="Picture 3">
            <a:extLst>
              <a:ext uri="{FF2B5EF4-FFF2-40B4-BE49-F238E27FC236}">
                <a16:creationId xmlns:a16="http://schemas.microsoft.com/office/drawing/2014/main" id="{0419E454-2BFF-49CB-8011-137C4F422FD1}"/>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749438" y="2859358"/>
            <a:ext cx="410904" cy="206948"/>
          </a:xfrm>
          <a:prstGeom prst="rect">
            <a:avLst/>
          </a:prstGeom>
        </p:spPr>
      </p:pic>
      <p:sp>
        <p:nvSpPr>
          <p:cNvPr id="70" name="Rectangle 69">
            <a:extLst>
              <a:ext uri="{FF2B5EF4-FFF2-40B4-BE49-F238E27FC236}">
                <a16:creationId xmlns:a16="http://schemas.microsoft.com/office/drawing/2014/main" id="{1FAB3533-2D4D-48C3-B6D2-AE72ABC8AEE7}"/>
              </a:ext>
            </a:extLst>
          </p:cNvPr>
          <p:cNvSpPr/>
          <p:nvPr/>
        </p:nvSpPr>
        <p:spPr>
          <a:xfrm>
            <a:off x="3544995" y="3903863"/>
            <a:ext cx="6561512" cy="2745437"/>
          </a:xfrm>
          <a:prstGeom prst="rect">
            <a:avLst/>
          </a:prstGeom>
          <a:solidFill>
            <a:schemeClr val="accent5">
              <a:lumMod val="10000"/>
              <a:lumOff val="90000"/>
            </a:schemeClr>
          </a:solidFill>
          <a:ln w="12700" cap="flat" cmpd="sng" algn="ctr">
            <a:solidFill>
              <a:srgbClr val="5B9BD5">
                <a:shade val="50000"/>
              </a:srgbClr>
            </a:solidFill>
            <a:prstDash val="solid"/>
            <a:miter lim="800000"/>
          </a:ln>
          <a:effectLst/>
        </p:spPr>
        <p:txBody>
          <a:bodyPr rtlCol="0" anchor="t" anchorCtr="0"/>
          <a:lstStyle/>
          <a:p>
            <a:pPr algn="ctr" defTabSz="932597">
              <a:defRPr/>
            </a:pPr>
            <a:r>
              <a:rPr lang="en-US" sz="1632" kern="0" dirty="0">
                <a:solidFill>
                  <a:prstClr val="black"/>
                </a:solidFill>
                <a:latin typeface="Segoe UI Light" panose="020B0502040204020203" pitchFamily="34" charset="0"/>
                <a:cs typeface="Segoe UI Light" panose="020B0502040204020203" pitchFamily="34" charset="0"/>
              </a:rPr>
              <a:t>Azure Datacenter West US 2</a:t>
            </a:r>
            <a:br>
              <a:rPr lang="en-US" sz="2448" kern="0" dirty="0">
                <a:solidFill>
                  <a:prstClr val="black"/>
                </a:solidFill>
                <a:latin typeface="Segoe UI Light" panose="020B0502040204020203" pitchFamily="34" charset="0"/>
                <a:cs typeface="Segoe UI Light" panose="020B0502040204020203" pitchFamily="34" charset="0"/>
              </a:rPr>
            </a:br>
            <a:br>
              <a:rPr lang="en-US" sz="2448" kern="0" dirty="0">
                <a:solidFill>
                  <a:prstClr val="black"/>
                </a:solidFill>
                <a:latin typeface="Segoe UI Light" panose="020B0502040204020203" pitchFamily="34" charset="0"/>
                <a:cs typeface="Segoe UI Light" panose="020B0502040204020203" pitchFamily="34" charset="0"/>
              </a:rPr>
            </a:br>
            <a:endParaRPr lang="en-US" sz="2448" kern="0" dirty="0">
              <a:solidFill>
                <a:prstClr val="black"/>
              </a:solidFill>
              <a:latin typeface="Segoe UI Light" panose="020B0502040204020203" pitchFamily="34" charset="0"/>
              <a:cs typeface="Segoe UI Light" panose="020B0502040204020203" pitchFamily="34" charset="0"/>
            </a:endParaRPr>
          </a:p>
        </p:txBody>
      </p:sp>
      <p:sp>
        <p:nvSpPr>
          <p:cNvPr id="71" name="Rectangle 70">
            <a:extLst>
              <a:ext uri="{FF2B5EF4-FFF2-40B4-BE49-F238E27FC236}">
                <a16:creationId xmlns:a16="http://schemas.microsoft.com/office/drawing/2014/main" id="{84E28828-C614-4CD3-9A53-7070178F59EB}"/>
              </a:ext>
            </a:extLst>
          </p:cNvPr>
          <p:cNvSpPr/>
          <p:nvPr/>
        </p:nvSpPr>
        <p:spPr>
          <a:xfrm>
            <a:off x="3719095" y="4286983"/>
            <a:ext cx="6284753" cy="2225138"/>
          </a:xfrm>
          <a:prstGeom prst="rect">
            <a:avLst/>
          </a:prstGeom>
          <a:solidFill>
            <a:schemeClr val="accent1">
              <a:lumMod val="20000"/>
              <a:lumOff val="80000"/>
            </a:schemeClr>
          </a:solidFill>
          <a:ln w="12700" cap="flat" cmpd="sng" algn="ctr">
            <a:solidFill>
              <a:srgbClr val="5B9BD5">
                <a:shade val="50000"/>
              </a:srgbClr>
            </a:solidFill>
            <a:prstDash val="solid"/>
            <a:miter lim="800000"/>
          </a:ln>
          <a:effectLst/>
        </p:spPr>
        <p:txBody>
          <a:bodyPr rtlCol="0" anchor="t" anchorCtr="0"/>
          <a:lstStyle/>
          <a:p>
            <a:pPr algn="ctr" defTabSz="932597">
              <a:defRPr/>
            </a:pPr>
            <a:endParaRPr lang="en-US" sz="1632" kern="0" dirty="0">
              <a:solidFill>
                <a:prstClr val="black"/>
              </a:solidFill>
              <a:latin typeface="Segoe UI Light" panose="020B0502040204020203" pitchFamily="34" charset="0"/>
              <a:cs typeface="Segoe UI Light" panose="020B0502040204020203" pitchFamily="34" charset="0"/>
            </a:endParaRPr>
          </a:p>
        </p:txBody>
      </p:sp>
      <p:sp>
        <p:nvSpPr>
          <p:cNvPr id="72" name="Rectangle 71">
            <a:extLst>
              <a:ext uri="{FF2B5EF4-FFF2-40B4-BE49-F238E27FC236}">
                <a16:creationId xmlns:a16="http://schemas.microsoft.com/office/drawing/2014/main" id="{2A359237-BEDA-4282-91BE-716F24DC3351}"/>
              </a:ext>
            </a:extLst>
          </p:cNvPr>
          <p:cNvSpPr/>
          <p:nvPr/>
        </p:nvSpPr>
        <p:spPr>
          <a:xfrm>
            <a:off x="3842002" y="4424021"/>
            <a:ext cx="6037344" cy="1980960"/>
          </a:xfrm>
          <a:prstGeom prst="rect">
            <a:avLst/>
          </a:prstGeom>
          <a:solidFill>
            <a:srgbClr val="0070C0"/>
          </a:solidFill>
          <a:ln w="12700" cap="flat" cmpd="sng" algn="ctr">
            <a:solidFill>
              <a:srgbClr val="5B9BD5">
                <a:shade val="50000"/>
              </a:srgbClr>
            </a:solidFill>
            <a:prstDash val="solid"/>
            <a:miter lim="800000"/>
          </a:ln>
          <a:effectLst/>
        </p:spPr>
        <p:txBody>
          <a:bodyPr rtlCol="0" anchor="t" anchorCtr="0"/>
          <a:lstStyle/>
          <a:p>
            <a:pPr algn="ctr" defTabSz="932597">
              <a:defRPr/>
            </a:pPr>
            <a:r>
              <a:rPr lang="en-US" sz="1632" kern="0" dirty="0">
                <a:solidFill>
                  <a:prstClr val="white"/>
                </a:solidFill>
                <a:latin typeface="Segoe UI Light" panose="020B0502040204020203" pitchFamily="34" charset="0"/>
                <a:cs typeface="Segoe UI Light" panose="020B0502040204020203" pitchFamily="34" charset="0"/>
              </a:rPr>
              <a:t>Azure Virtual Network #2</a:t>
            </a:r>
          </a:p>
        </p:txBody>
      </p:sp>
      <p:sp>
        <p:nvSpPr>
          <p:cNvPr id="73" name="Rectangle 72">
            <a:extLst>
              <a:ext uri="{FF2B5EF4-FFF2-40B4-BE49-F238E27FC236}">
                <a16:creationId xmlns:a16="http://schemas.microsoft.com/office/drawing/2014/main" id="{9B4EE1F5-8DD4-4544-A8A9-CE5E7D934982}"/>
              </a:ext>
            </a:extLst>
          </p:cNvPr>
          <p:cNvSpPr/>
          <p:nvPr/>
        </p:nvSpPr>
        <p:spPr>
          <a:xfrm>
            <a:off x="3945963" y="4754460"/>
            <a:ext cx="439043" cy="1575184"/>
          </a:xfrm>
          <a:prstGeom prst="rect">
            <a:avLst/>
          </a:prstGeom>
          <a:solidFill>
            <a:schemeClr val="accent1">
              <a:lumMod val="40000"/>
              <a:lumOff val="60000"/>
            </a:schemeClr>
          </a:solidFill>
          <a:ln w="12700" cap="flat" cmpd="sng" algn="ctr">
            <a:solidFill>
              <a:srgbClr val="5B9BD5">
                <a:shade val="50000"/>
              </a:srgbClr>
            </a:solidFill>
            <a:prstDash val="solid"/>
            <a:miter lim="800000"/>
          </a:ln>
          <a:effectLst/>
        </p:spPr>
        <p:txBody>
          <a:bodyPr lIns="27978" tIns="27978" rIns="27978" bIns="27978" rtlCol="0" anchor="t" anchorCtr="0"/>
          <a:lstStyle/>
          <a:p>
            <a:pPr algn="ctr" defTabSz="932597">
              <a:defRPr/>
            </a:pPr>
            <a:r>
              <a:rPr lang="en-US" sz="1020" kern="0" dirty="0">
                <a:solidFill>
                  <a:sysClr val="windowText" lastClr="000000"/>
                </a:solidFill>
                <a:latin typeface="Segoe UI Light" panose="020B0502040204020203" pitchFamily="34" charset="0"/>
                <a:cs typeface="Segoe UI Light" panose="020B0502040204020203" pitchFamily="34" charset="0"/>
              </a:rPr>
              <a:t>GW</a:t>
            </a:r>
            <a:br>
              <a:rPr lang="en-US" sz="1020" kern="0" dirty="0">
                <a:solidFill>
                  <a:sysClr val="windowText" lastClr="000000"/>
                </a:solidFill>
                <a:latin typeface="Segoe UI Light" panose="020B0502040204020203" pitchFamily="34" charset="0"/>
                <a:cs typeface="Segoe UI Light" panose="020B0502040204020203" pitchFamily="34" charset="0"/>
              </a:rPr>
            </a:br>
            <a:r>
              <a:rPr lang="en-US" sz="1020" kern="0" dirty="0">
                <a:solidFill>
                  <a:sysClr val="windowText" lastClr="000000"/>
                </a:solidFill>
                <a:latin typeface="Segoe UI Light" panose="020B0502040204020203" pitchFamily="34" charset="0"/>
                <a:cs typeface="Segoe UI Light" panose="020B0502040204020203" pitchFamily="34" charset="0"/>
              </a:rPr>
              <a:t>Subnet</a:t>
            </a:r>
          </a:p>
        </p:txBody>
      </p:sp>
      <p:sp>
        <p:nvSpPr>
          <p:cNvPr id="74" name="Rectangle 73">
            <a:extLst>
              <a:ext uri="{FF2B5EF4-FFF2-40B4-BE49-F238E27FC236}">
                <a16:creationId xmlns:a16="http://schemas.microsoft.com/office/drawing/2014/main" id="{A698F822-4C26-42DA-93EE-4B790FD5963B}"/>
              </a:ext>
            </a:extLst>
          </p:cNvPr>
          <p:cNvSpPr/>
          <p:nvPr/>
        </p:nvSpPr>
        <p:spPr>
          <a:xfrm>
            <a:off x="8932501" y="4741206"/>
            <a:ext cx="802321" cy="1575184"/>
          </a:xfrm>
          <a:prstGeom prst="rect">
            <a:avLst/>
          </a:prstGeom>
          <a:solidFill>
            <a:schemeClr val="accent1">
              <a:lumMod val="40000"/>
              <a:lumOff val="60000"/>
            </a:schemeClr>
          </a:solidFill>
          <a:ln w="12700" cap="flat" cmpd="sng" algn="ctr">
            <a:solidFill>
              <a:srgbClr val="5B9BD5">
                <a:shade val="50000"/>
              </a:srgbClr>
            </a:solidFill>
            <a:prstDash val="solid"/>
            <a:miter lim="800000"/>
          </a:ln>
          <a:effectLst/>
        </p:spPr>
        <p:txBody>
          <a:bodyPr lIns="27978" tIns="27978" rIns="27978" bIns="27978" rtlCol="0" anchor="t" anchorCtr="0"/>
          <a:lstStyle/>
          <a:p>
            <a:pPr algn="ctr" defTabSz="932597">
              <a:defRPr/>
            </a:pPr>
            <a:r>
              <a:rPr lang="en-US" sz="1122" kern="0" dirty="0">
                <a:solidFill>
                  <a:sysClr val="windowText" lastClr="000000"/>
                </a:solidFill>
                <a:latin typeface="Segoe UI Light" panose="020B0502040204020203" pitchFamily="34" charset="0"/>
                <a:cs typeface="Segoe UI Light" panose="020B0502040204020203" pitchFamily="34" charset="0"/>
              </a:rPr>
              <a:t>Subnet #6</a:t>
            </a:r>
            <a:br>
              <a:rPr lang="en-US" sz="1122" kern="0" dirty="0">
                <a:solidFill>
                  <a:sysClr val="windowText" lastClr="000000"/>
                </a:solidFill>
                <a:latin typeface="Segoe UI Light" panose="020B0502040204020203" pitchFamily="34" charset="0"/>
                <a:cs typeface="Segoe UI Light" panose="020B0502040204020203" pitchFamily="34" charset="0"/>
              </a:rPr>
            </a:br>
            <a:r>
              <a:rPr lang="en-US" sz="1122" kern="0" dirty="0" err="1">
                <a:solidFill>
                  <a:sysClr val="windowText" lastClr="000000"/>
                </a:solidFill>
                <a:latin typeface="Segoe UI Light" panose="020B0502040204020203" pitchFamily="34" charset="0"/>
                <a:cs typeface="Segoe UI Light" panose="020B0502040204020203" pitchFamily="34" charset="0"/>
              </a:rPr>
              <a:t>Mgmt</a:t>
            </a:r>
            <a:endParaRPr lang="en-US" sz="1122" kern="0" dirty="0">
              <a:solidFill>
                <a:sysClr val="windowText" lastClr="000000"/>
              </a:solidFill>
              <a:latin typeface="Segoe UI Light" panose="020B0502040204020203" pitchFamily="34" charset="0"/>
              <a:cs typeface="Segoe UI Light" panose="020B0502040204020203" pitchFamily="34" charset="0"/>
            </a:endParaRPr>
          </a:p>
        </p:txBody>
      </p:sp>
      <p:sp>
        <p:nvSpPr>
          <p:cNvPr id="75" name="TextBox 74">
            <a:extLst>
              <a:ext uri="{FF2B5EF4-FFF2-40B4-BE49-F238E27FC236}">
                <a16:creationId xmlns:a16="http://schemas.microsoft.com/office/drawing/2014/main" id="{16171A8E-BB55-4A90-979C-95BCFA2E215E}"/>
              </a:ext>
            </a:extLst>
          </p:cNvPr>
          <p:cNvSpPr txBox="1"/>
          <p:nvPr/>
        </p:nvSpPr>
        <p:spPr>
          <a:xfrm>
            <a:off x="6754379" y="5044758"/>
            <a:ext cx="2182207" cy="270285"/>
          </a:xfrm>
          <a:prstGeom prst="rect">
            <a:avLst/>
          </a:prstGeom>
          <a:noFill/>
        </p:spPr>
        <p:txBody>
          <a:bodyPr wrap="square" rtlCol="0">
            <a:spAutoFit/>
          </a:bodyPr>
          <a:lstStyle/>
          <a:p>
            <a:pPr algn="ctr" defTabSz="932597">
              <a:defRPr/>
            </a:pPr>
            <a:r>
              <a:rPr lang="en-US" sz="1122" kern="0" dirty="0">
                <a:solidFill>
                  <a:prstClr val="black"/>
                </a:solidFill>
                <a:latin typeface="Segoe UI Light" panose="020B0502040204020203" pitchFamily="34" charset="0"/>
                <a:cs typeface="Segoe UI Light" panose="020B0502040204020203" pitchFamily="34" charset="0"/>
              </a:rPr>
              <a:t>HANA Database Server(s) Prod</a:t>
            </a:r>
          </a:p>
        </p:txBody>
      </p:sp>
      <p:pic>
        <p:nvPicPr>
          <p:cNvPr id="76" name="Picture 75">
            <a:extLst>
              <a:ext uri="{FF2B5EF4-FFF2-40B4-BE49-F238E27FC236}">
                <a16:creationId xmlns:a16="http://schemas.microsoft.com/office/drawing/2014/main" id="{473162C1-C5BA-4411-9DD7-7AB5BD79664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000290" y="5378443"/>
            <a:ext cx="384747" cy="384747"/>
          </a:xfrm>
          <a:prstGeom prst="rect">
            <a:avLst/>
          </a:prstGeom>
        </p:spPr>
      </p:pic>
      <p:pic>
        <p:nvPicPr>
          <p:cNvPr id="77" name="Picture 76">
            <a:extLst>
              <a:ext uri="{FF2B5EF4-FFF2-40B4-BE49-F238E27FC236}">
                <a16:creationId xmlns:a16="http://schemas.microsoft.com/office/drawing/2014/main" id="{0399D781-8709-4545-A509-41B0BF9B2A97}"/>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243935" y="5377737"/>
            <a:ext cx="384747" cy="384747"/>
          </a:xfrm>
          <a:prstGeom prst="rect">
            <a:avLst/>
          </a:prstGeom>
        </p:spPr>
      </p:pic>
      <p:pic>
        <p:nvPicPr>
          <p:cNvPr id="78" name="Picture 77">
            <a:extLst>
              <a:ext uri="{FF2B5EF4-FFF2-40B4-BE49-F238E27FC236}">
                <a16:creationId xmlns:a16="http://schemas.microsoft.com/office/drawing/2014/main" id="{2CEAC455-827D-4C41-B8B3-4536870EDB9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015852" y="5837275"/>
            <a:ext cx="384747" cy="384747"/>
          </a:xfrm>
          <a:prstGeom prst="rect">
            <a:avLst/>
          </a:prstGeom>
        </p:spPr>
      </p:pic>
      <p:pic>
        <p:nvPicPr>
          <p:cNvPr id="79" name="Picture 78">
            <a:extLst>
              <a:ext uri="{FF2B5EF4-FFF2-40B4-BE49-F238E27FC236}">
                <a16:creationId xmlns:a16="http://schemas.microsoft.com/office/drawing/2014/main" id="{76224D41-B132-4200-973D-1C45C8FEED7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259497" y="5836569"/>
            <a:ext cx="384747" cy="384747"/>
          </a:xfrm>
          <a:prstGeom prst="rect">
            <a:avLst/>
          </a:prstGeom>
        </p:spPr>
      </p:pic>
      <p:sp>
        <p:nvSpPr>
          <p:cNvPr id="80" name="Rectangle 79">
            <a:extLst>
              <a:ext uri="{FF2B5EF4-FFF2-40B4-BE49-F238E27FC236}">
                <a16:creationId xmlns:a16="http://schemas.microsoft.com/office/drawing/2014/main" id="{CFB5EA38-12CF-4FD9-8724-192497DA5BDB}"/>
              </a:ext>
            </a:extLst>
          </p:cNvPr>
          <p:cNvSpPr/>
          <p:nvPr/>
        </p:nvSpPr>
        <p:spPr>
          <a:xfrm>
            <a:off x="6904812" y="4742009"/>
            <a:ext cx="1931945" cy="1575184"/>
          </a:xfrm>
          <a:prstGeom prst="rect">
            <a:avLst/>
          </a:prstGeom>
          <a:solidFill>
            <a:schemeClr val="accent1">
              <a:lumMod val="40000"/>
              <a:lumOff val="60000"/>
            </a:schemeClr>
          </a:solidFill>
          <a:ln w="12700" cap="flat" cmpd="sng" algn="ctr">
            <a:solidFill>
              <a:srgbClr val="5B9BD5">
                <a:shade val="50000"/>
              </a:srgbClr>
            </a:solidFill>
            <a:prstDash val="solid"/>
            <a:miter lim="800000"/>
          </a:ln>
          <a:effectLst/>
        </p:spPr>
        <p:txBody>
          <a:bodyPr tIns="27978" bIns="27978" rtlCol="0" anchor="t" anchorCtr="0"/>
          <a:lstStyle/>
          <a:p>
            <a:pPr algn="ctr" defTabSz="932597">
              <a:defRPr/>
            </a:pPr>
            <a:r>
              <a:rPr lang="en-US" sz="1428" kern="0" dirty="0">
                <a:solidFill>
                  <a:sysClr val="windowText" lastClr="000000"/>
                </a:solidFill>
                <a:latin typeface="Segoe UI Light" panose="020B0502040204020203" pitchFamily="34" charset="0"/>
                <a:cs typeface="Segoe UI Light" panose="020B0502040204020203" pitchFamily="34" charset="0"/>
              </a:rPr>
              <a:t>Subnet #5 – DB DR</a:t>
            </a:r>
          </a:p>
        </p:txBody>
      </p:sp>
      <p:pic>
        <p:nvPicPr>
          <p:cNvPr id="81" name="Picture 80">
            <a:extLst>
              <a:ext uri="{FF2B5EF4-FFF2-40B4-BE49-F238E27FC236}">
                <a16:creationId xmlns:a16="http://schemas.microsoft.com/office/drawing/2014/main" id="{442CC6F2-ED8C-41A8-B1A5-25221CDCBA28}"/>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565549" y="5488284"/>
            <a:ext cx="656419" cy="648235"/>
          </a:xfrm>
          <a:prstGeom prst="rect">
            <a:avLst/>
          </a:prstGeom>
        </p:spPr>
      </p:pic>
      <p:pic>
        <p:nvPicPr>
          <p:cNvPr id="82" name="Picture 81">
            <a:extLst>
              <a:ext uri="{FF2B5EF4-FFF2-40B4-BE49-F238E27FC236}">
                <a16:creationId xmlns:a16="http://schemas.microsoft.com/office/drawing/2014/main" id="{5160338C-072F-4E36-8B14-AEA0FE2FB3C8}"/>
              </a:ext>
            </a:extLst>
          </p:cNvPr>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9445056" y="4454499"/>
            <a:ext cx="307744" cy="307744"/>
          </a:xfrm>
          <a:prstGeom prst="rect">
            <a:avLst/>
          </a:prstGeom>
        </p:spPr>
      </p:pic>
      <p:pic>
        <p:nvPicPr>
          <p:cNvPr id="83" name="Picture 82">
            <a:extLst>
              <a:ext uri="{FF2B5EF4-FFF2-40B4-BE49-F238E27FC236}">
                <a16:creationId xmlns:a16="http://schemas.microsoft.com/office/drawing/2014/main" id="{A940B626-214B-479B-95A8-234221C0972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567821" y="6040069"/>
            <a:ext cx="239042" cy="239042"/>
          </a:xfrm>
          <a:prstGeom prst="rect">
            <a:avLst/>
          </a:prstGeom>
        </p:spPr>
      </p:pic>
      <p:pic>
        <p:nvPicPr>
          <p:cNvPr id="84" name="Picture 83">
            <a:extLst>
              <a:ext uri="{FF2B5EF4-FFF2-40B4-BE49-F238E27FC236}">
                <a16:creationId xmlns:a16="http://schemas.microsoft.com/office/drawing/2014/main" id="{40E5D8AF-5907-4ED5-B4D6-0C8E4168726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495440" y="6043066"/>
            <a:ext cx="239042" cy="239042"/>
          </a:xfrm>
          <a:prstGeom prst="rect">
            <a:avLst/>
          </a:prstGeom>
        </p:spPr>
      </p:pic>
      <p:pic>
        <p:nvPicPr>
          <p:cNvPr id="86" name="Picture 85">
            <a:extLst>
              <a:ext uri="{FF2B5EF4-FFF2-40B4-BE49-F238E27FC236}">
                <a16:creationId xmlns:a16="http://schemas.microsoft.com/office/drawing/2014/main" id="{1DB09A71-9937-4F81-921D-84385BDAA5A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032032" y="5401556"/>
            <a:ext cx="244178" cy="244178"/>
          </a:xfrm>
          <a:prstGeom prst="rect">
            <a:avLst/>
          </a:prstGeom>
        </p:spPr>
      </p:pic>
      <p:sp>
        <p:nvSpPr>
          <p:cNvPr id="100" name="Rectangle 99">
            <a:extLst>
              <a:ext uri="{FF2B5EF4-FFF2-40B4-BE49-F238E27FC236}">
                <a16:creationId xmlns:a16="http://schemas.microsoft.com/office/drawing/2014/main" id="{956C685B-5141-4596-8AD6-1C40278A9DE5}"/>
              </a:ext>
            </a:extLst>
          </p:cNvPr>
          <p:cNvSpPr/>
          <p:nvPr/>
        </p:nvSpPr>
        <p:spPr>
          <a:xfrm>
            <a:off x="4485369" y="4754460"/>
            <a:ext cx="2319894" cy="1575184"/>
          </a:xfrm>
          <a:prstGeom prst="rect">
            <a:avLst/>
          </a:prstGeom>
          <a:solidFill>
            <a:schemeClr val="accent1">
              <a:lumMod val="40000"/>
              <a:lumOff val="60000"/>
            </a:schemeClr>
          </a:solidFill>
          <a:ln w="12700" cap="flat" cmpd="sng" algn="ctr">
            <a:solidFill>
              <a:srgbClr val="5B9BD5">
                <a:shade val="50000"/>
              </a:srgbClr>
            </a:solidFill>
            <a:prstDash val="solid"/>
            <a:miter lim="800000"/>
          </a:ln>
          <a:effectLst/>
        </p:spPr>
        <p:txBody>
          <a:bodyPr rtlCol="0" anchor="ctr"/>
          <a:lstStyle/>
          <a:p>
            <a:pPr algn="ctr" defTabSz="932597">
              <a:defRPr/>
            </a:pPr>
            <a:endParaRPr lang="en-US" sz="1836" kern="0" dirty="0">
              <a:solidFill>
                <a:sysClr val="windowText" lastClr="000000"/>
              </a:solidFill>
              <a:latin typeface="Calibri" panose="020F0502020204030204"/>
            </a:endParaRPr>
          </a:p>
        </p:txBody>
      </p:sp>
      <p:sp>
        <p:nvSpPr>
          <p:cNvPr id="101" name="TextBox 100">
            <a:extLst>
              <a:ext uri="{FF2B5EF4-FFF2-40B4-BE49-F238E27FC236}">
                <a16:creationId xmlns:a16="http://schemas.microsoft.com/office/drawing/2014/main" id="{A6D58E3C-07CF-4FF3-965F-0F9D35B628F2}"/>
              </a:ext>
            </a:extLst>
          </p:cNvPr>
          <p:cNvSpPr txBox="1"/>
          <p:nvPr/>
        </p:nvSpPr>
        <p:spPr>
          <a:xfrm>
            <a:off x="5522742" y="4768262"/>
            <a:ext cx="1289625" cy="446397"/>
          </a:xfrm>
          <a:prstGeom prst="rect">
            <a:avLst/>
          </a:prstGeom>
          <a:noFill/>
        </p:spPr>
        <p:txBody>
          <a:bodyPr wrap="square" rtlCol="0">
            <a:spAutoFit/>
          </a:bodyPr>
          <a:lstStyle/>
          <a:p>
            <a:pPr algn="ctr" defTabSz="932597">
              <a:defRPr/>
            </a:pPr>
            <a:r>
              <a:rPr lang="en-US" sz="1122" kern="0" dirty="0">
                <a:solidFill>
                  <a:sysClr val="windowText" lastClr="000000"/>
                </a:solidFill>
                <a:latin typeface="Segoe UI Light" panose="020B0502040204020203" pitchFamily="34" charset="0"/>
                <a:cs typeface="Segoe UI Light" panose="020B0502040204020203" pitchFamily="34" charset="0"/>
              </a:rPr>
              <a:t>Subnet #4 – AP DR</a:t>
            </a:r>
          </a:p>
        </p:txBody>
      </p:sp>
      <p:pic>
        <p:nvPicPr>
          <p:cNvPr id="102" name="Picture 101">
            <a:extLst>
              <a:ext uri="{FF2B5EF4-FFF2-40B4-BE49-F238E27FC236}">
                <a16:creationId xmlns:a16="http://schemas.microsoft.com/office/drawing/2014/main" id="{34C3D6F8-A6CB-49DB-A107-47CE7675D7F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531584" y="6040069"/>
            <a:ext cx="239042" cy="239042"/>
          </a:xfrm>
          <a:prstGeom prst="rect">
            <a:avLst/>
          </a:prstGeom>
        </p:spPr>
      </p:pic>
      <p:cxnSp>
        <p:nvCxnSpPr>
          <p:cNvPr id="114" name="Connector: Elbow 113">
            <a:extLst>
              <a:ext uri="{FF2B5EF4-FFF2-40B4-BE49-F238E27FC236}">
                <a16:creationId xmlns:a16="http://schemas.microsoft.com/office/drawing/2014/main" id="{A00B4008-5D0F-4F48-922A-44E6F92721C9}"/>
              </a:ext>
            </a:extLst>
          </p:cNvPr>
          <p:cNvCxnSpPr>
            <a:cxnSpLocks/>
            <a:stCxn id="27" idx="2"/>
            <a:endCxn id="81" idx="0"/>
          </p:cNvCxnSpPr>
          <p:nvPr/>
        </p:nvCxnSpPr>
        <p:spPr>
          <a:xfrm rot="16200000" flipH="1">
            <a:off x="6530371" y="4124895"/>
            <a:ext cx="2326775" cy="400002"/>
          </a:xfrm>
          <a:prstGeom prst="bentConnector3">
            <a:avLst>
              <a:gd name="adj1" fmla="val 50000"/>
            </a:avLst>
          </a:prstGeom>
          <a:noFill/>
          <a:ln w="19050" cap="flat" cmpd="sng" algn="ctr">
            <a:solidFill>
              <a:srgbClr val="FF0000"/>
            </a:solidFill>
            <a:prstDash val="solid"/>
            <a:miter lim="800000"/>
            <a:tailEnd type="triangle"/>
          </a:ln>
          <a:effectLst/>
        </p:spPr>
      </p:cxnSp>
      <p:sp>
        <p:nvSpPr>
          <p:cNvPr id="115" name="TextBox 114">
            <a:extLst>
              <a:ext uri="{FF2B5EF4-FFF2-40B4-BE49-F238E27FC236}">
                <a16:creationId xmlns:a16="http://schemas.microsoft.com/office/drawing/2014/main" id="{571FB325-C536-4510-8FED-837B7761A5B0}"/>
              </a:ext>
            </a:extLst>
          </p:cNvPr>
          <p:cNvSpPr txBox="1"/>
          <p:nvPr/>
        </p:nvSpPr>
        <p:spPr>
          <a:xfrm>
            <a:off x="3865734" y="2886198"/>
            <a:ext cx="569631" cy="478311"/>
          </a:xfrm>
          <a:prstGeom prst="rect">
            <a:avLst/>
          </a:prstGeom>
          <a:noFill/>
        </p:spPr>
        <p:txBody>
          <a:bodyPr wrap="square" rtlCol="0">
            <a:spAutoFit/>
          </a:bodyPr>
          <a:lstStyle/>
          <a:p>
            <a:pPr algn="ctr" defTabSz="932597">
              <a:defRPr/>
            </a:pPr>
            <a:r>
              <a:rPr lang="en-US" sz="816" kern="0" dirty="0">
                <a:solidFill>
                  <a:sysClr val="windowText" lastClr="000000"/>
                </a:solidFill>
                <a:latin typeface="Segoe UI Light" panose="020B0502040204020203" pitchFamily="34" charset="0"/>
                <a:cs typeface="Segoe UI Light" panose="020B0502040204020203" pitchFamily="34" charset="0"/>
              </a:rPr>
              <a:t>Express</a:t>
            </a:r>
            <a:br>
              <a:rPr lang="en-US" sz="816" kern="0" dirty="0">
                <a:solidFill>
                  <a:sysClr val="windowText" lastClr="000000"/>
                </a:solidFill>
                <a:latin typeface="Segoe UI Light" panose="020B0502040204020203" pitchFamily="34" charset="0"/>
                <a:cs typeface="Segoe UI Light" panose="020B0502040204020203" pitchFamily="34" charset="0"/>
              </a:rPr>
            </a:br>
            <a:r>
              <a:rPr lang="en-US" sz="816" kern="0" dirty="0">
                <a:solidFill>
                  <a:sysClr val="windowText" lastClr="000000"/>
                </a:solidFill>
                <a:latin typeface="Segoe UI Light" panose="020B0502040204020203" pitchFamily="34" charset="0"/>
                <a:cs typeface="Segoe UI Light" panose="020B0502040204020203" pitchFamily="34" charset="0"/>
              </a:rPr>
              <a:t>Route</a:t>
            </a:r>
            <a:br>
              <a:rPr lang="en-US" sz="816" kern="0" dirty="0">
                <a:solidFill>
                  <a:sysClr val="windowText" lastClr="000000"/>
                </a:solidFill>
                <a:latin typeface="Segoe UI Light" panose="020B0502040204020203" pitchFamily="34" charset="0"/>
                <a:cs typeface="Segoe UI Light" panose="020B0502040204020203" pitchFamily="34" charset="0"/>
              </a:rPr>
            </a:br>
            <a:r>
              <a:rPr lang="en-US" sz="816" kern="0" dirty="0">
                <a:solidFill>
                  <a:sysClr val="windowText" lastClr="000000"/>
                </a:solidFill>
                <a:latin typeface="Segoe UI Light" panose="020B0502040204020203" pitchFamily="34" charset="0"/>
                <a:cs typeface="Segoe UI Light" panose="020B0502040204020203" pitchFamily="34" charset="0"/>
              </a:rPr>
              <a:t>Gateway</a:t>
            </a:r>
          </a:p>
        </p:txBody>
      </p:sp>
      <p:sp>
        <p:nvSpPr>
          <p:cNvPr id="116" name="TextBox 115">
            <a:extLst>
              <a:ext uri="{FF2B5EF4-FFF2-40B4-BE49-F238E27FC236}">
                <a16:creationId xmlns:a16="http://schemas.microsoft.com/office/drawing/2014/main" id="{34E7C57D-A974-4272-B781-1275FE880BD6}"/>
              </a:ext>
            </a:extLst>
          </p:cNvPr>
          <p:cNvSpPr txBox="1"/>
          <p:nvPr/>
        </p:nvSpPr>
        <p:spPr>
          <a:xfrm>
            <a:off x="3879814" y="5663501"/>
            <a:ext cx="569631" cy="478311"/>
          </a:xfrm>
          <a:prstGeom prst="rect">
            <a:avLst/>
          </a:prstGeom>
          <a:noFill/>
        </p:spPr>
        <p:txBody>
          <a:bodyPr wrap="square" rtlCol="0">
            <a:spAutoFit/>
          </a:bodyPr>
          <a:lstStyle/>
          <a:p>
            <a:pPr algn="ctr" defTabSz="932597">
              <a:defRPr/>
            </a:pPr>
            <a:r>
              <a:rPr lang="en-US" sz="816" kern="0" dirty="0">
                <a:solidFill>
                  <a:sysClr val="windowText" lastClr="000000"/>
                </a:solidFill>
                <a:latin typeface="Segoe UI Light" panose="020B0502040204020203" pitchFamily="34" charset="0"/>
                <a:cs typeface="Segoe UI Light" panose="020B0502040204020203" pitchFamily="34" charset="0"/>
              </a:rPr>
              <a:t>Express</a:t>
            </a:r>
            <a:br>
              <a:rPr lang="en-US" sz="816" kern="0" dirty="0">
                <a:solidFill>
                  <a:sysClr val="windowText" lastClr="000000"/>
                </a:solidFill>
                <a:latin typeface="Segoe UI Light" panose="020B0502040204020203" pitchFamily="34" charset="0"/>
                <a:cs typeface="Segoe UI Light" panose="020B0502040204020203" pitchFamily="34" charset="0"/>
              </a:rPr>
            </a:br>
            <a:r>
              <a:rPr lang="en-US" sz="816" kern="0" dirty="0">
                <a:solidFill>
                  <a:sysClr val="windowText" lastClr="000000"/>
                </a:solidFill>
                <a:latin typeface="Segoe UI Light" panose="020B0502040204020203" pitchFamily="34" charset="0"/>
                <a:cs typeface="Segoe UI Light" panose="020B0502040204020203" pitchFamily="34" charset="0"/>
              </a:rPr>
              <a:t>Route</a:t>
            </a:r>
            <a:br>
              <a:rPr lang="en-US" sz="816" kern="0" dirty="0">
                <a:solidFill>
                  <a:sysClr val="windowText" lastClr="000000"/>
                </a:solidFill>
                <a:latin typeface="Segoe UI Light" panose="020B0502040204020203" pitchFamily="34" charset="0"/>
                <a:cs typeface="Segoe UI Light" panose="020B0502040204020203" pitchFamily="34" charset="0"/>
              </a:rPr>
            </a:br>
            <a:r>
              <a:rPr lang="en-US" sz="816" kern="0" dirty="0">
                <a:solidFill>
                  <a:sysClr val="windowText" lastClr="000000"/>
                </a:solidFill>
                <a:latin typeface="Segoe UI Light" panose="020B0502040204020203" pitchFamily="34" charset="0"/>
                <a:cs typeface="Segoe UI Light" panose="020B0502040204020203" pitchFamily="34" charset="0"/>
              </a:rPr>
              <a:t>Gateway</a:t>
            </a:r>
          </a:p>
        </p:txBody>
      </p:sp>
      <p:sp>
        <p:nvSpPr>
          <p:cNvPr id="117" name="Oval 116">
            <a:extLst>
              <a:ext uri="{FF2B5EF4-FFF2-40B4-BE49-F238E27FC236}">
                <a16:creationId xmlns:a16="http://schemas.microsoft.com/office/drawing/2014/main" id="{9F2F40B1-6576-436F-B899-62A005144547}"/>
              </a:ext>
            </a:extLst>
          </p:cNvPr>
          <p:cNvSpPr/>
          <p:nvPr/>
        </p:nvSpPr>
        <p:spPr>
          <a:xfrm>
            <a:off x="3311899" y="5921465"/>
            <a:ext cx="196059" cy="197795"/>
          </a:xfrm>
          <a:prstGeom prst="ellipse">
            <a:avLst/>
          </a:prstGeom>
          <a:solidFill>
            <a:schemeClr val="accent5">
              <a:lumMod val="10000"/>
              <a:lumOff val="90000"/>
            </a:schemeClr>
          </a:solidFill>
          <a:ln w="9525" cap="flat" cmpd="sng" algn="ctr">
            <a:solidFill>
              <a:srgbClr val="5B9BD5">
                <a:shade val="50000"/>
              </a:srgbClr>
            </a:solidFill>
            <a:prstDash val="solid"/>
            <a:miter lim="800000"/>
          </a:ln>
          <a:effectLst/>
        </p:spPr>
        <p:txBody>
          <a:bodyPr rtlCol="0" anchor="ctr"/>
          <a:lstStyle/>
          <a:p>
            <a:pPr algn="ctr" defTabSz="932597">
              <a:defRPr/>
            </a:pPr>
            <a:r>
              <a:rPr lang="en-US" sz="1428" kern="0" dirty="0">
                <a:solidFill>
                  <a:sysClr val="windowText" lastClr="000000"/>
                </a:solidFill>
                <a:latin typeface="Segoe UI Light" panose="020B0502040204020203" pitchFamily="34" charset="0"/>
                <a:cs typeface="Segoe UI Light" panose="020B0502040204020203" pitchFamily="34" charset="0"/>
              </a:rPr>
              <a:t>7</a:t>
            </a:r>
          </a:p>
        </p:txBody>
      </p:sp>
      <p:sp>
        <p:nvSpPr>
          <p:cNvPr id="118" name="Rectangular Callout 159">
            <a:extLst>
              <a:ext uri="{FF2B5EF4-FFF2-40B4-BE49-F238E27FC236}">
                <a16:creationId xmlns:a16="http://schemas.microsoft.com/office/drawing/2014/main" id="{3ED750D6-9001-4EEE-99F8-68F8CEB14A1B}"/>
              </a:ext>
            </a:extLst>
          </p:cNvPr>
          <p:cNvSpPr/>
          <p:nvPr/>
        </p:nvSpPr>
        <p:spPr>
          <a:xfrm>
            <a:off x="3204913" y="6168414"/>
            <a:ext cx="1435554" cy="607126"/>
          </a:xfrm>
          <a:prstGeom prst="wedgeRectCallout">
            <a:avLst>
              <a:gd name="adj1" fmla="val 64348"/>
              <a:gd name="adj2" fmla="val -60520"/>
            </a:avLst>
          </a:prstGeom>
          <a:solidFill>
            <a:schemeClr val="accent5">
              <a:lumMod val="10000"/>
              <a:lumOff val="90000"/>
            </a:schemeClr>
          </a:solidFill>
          <a:ln w="6350" cap="flat" cmpd="sng" algn="ctr">
            <a:solidFill>
              <a:srgbClr val="5B9BD5"/>
            </a:solidFill>
            <a:prstDash val="solid"/>
            <a:miter lim="800000"/>
          </a:ln>
          <a:effectLst/>
        </p:spPr>
        <p:txBody>
          <a:bodyPr rtlCol="0" anchor="ctr"/>
          <a:lstStyle/>
          <a:p>
            <a:pPr algn="ctr" defTabSz="932597">
              <a:defRPr/>
            </a:pPr>
            <a:r>
              <a:rPr lang="en-US" sz="1122" kern="0" dirty="0">
                <a:solidFill>
                  <a:sysClr val="windowText" lastClr="000000"/>
                </a:solidFill>
                <a:latin typeface="Calibri Light" panose="020F0302020204030204"/>
              </a:rPr>
              <a:t>Shutdown VMs when unused – ASR can NOT be used for ASCS</a:t>
            </a:r>
          </a:p>
        </p:txBody>
      </p:sp>
      <p:sp>
        <p:nvSpPr>
          <p:cNvPr id="119" name="Oval 118">
            <a:extLst>
              <a:ext uri="{FF2B5EF4-FFF2-40B4-BE49-F238E27FC236}">
                <a16:creationId xmlns:a16="http://schemas.microsoft.com/office/drawing/2014/main" id="{8BAD7CC6-D06F-41CC-BE0B-1C3D15A0C9F0}"/>
              </a:ext>
            </a:extLst>
          </p:cNvPr>
          <p:cNvSpPr/>
          <p:nvPr/>
        </p:nvSpPr>
        <p:spPr>
          <a:xfrm>
            <a:off x="9815948" y="690168"/>
            <a:ext cx="196059" cy="197795"/>
          </a:xfrm>
          <a:prstGeom prst="ellipse">
            <a:avLst/>
          </a:prstGeom>
          <a:solidFill>
            <a:schemeClr val="accent5">
              <a:lumMod val="10000"/>
              <a:lumOff val="90000"/>
            </a:schemeClr>
          </a:solidFill>
          <a:ln w="9525" cap="flat" cmpd="sng" algn="ctr">
            <a:solidFill>
              <a:srgbClr val="5B9BD5">
                <a:shade val="50000"/>
              </a:srgbClr>
            </a:solidFill>
            <a:prstDash val="solid"/>
            <a:miter lim="800000"/>
          </a:ln>
          <a:effectLst/>
        </p:spPr>
        <p:txBody>
          <a:bodyPr rtlCol="0" anchor="ctr"/>
          <a:lstStyle/>
          <a:p>
            <a:pPr algn="ctr" defTabSz="932597">
              <a:defRPr/>
            </a:pPr>
            <a:r>
              <a:rPr lang="en-US" sz="1428" kern="0" dirty="0">
                <a:solidFill>
                  <a:sysClr val="windowText" lastClr="000000"/>
                </a:solidFill>
                <a:latin typeface="Segoe UI Light" panose="020B0502040204020203" pitchFamily="34" charset="0"/>
                <a:cs typeface="Segoe UI Light" panose="020B0502040204020203" pitchFamily="34" charset="0"/>
              </a:rPr>
              <a:t>2</a:t>
            </a:r>
          </a:p>
        </p:txBody>
      </p:sp>
      <p:sp>
        <p:nvSpPr>
          <p:cNvPr id="120" name="Oval 119">
            <a:extLst>
              <a:ext uri="{FF2B5EF4-FFF2-40B4-BE49-F238E27FC236}">
                <a16:creationId xmlns:a16="http://schemas.microsoft.com/office/drawing/2014/main" id="{2F12C6E9-DF63-48D9-AADD-FDF9D09E4384}"/>
              </a:ext>
            </a:extLst>
          </p:cNvPr>
          <p:cNvSpPr/>
          <p:nvPr/>
        </p:nvSpPr>
        <p:spPr>
          <a:xfrm>
            <a:off x="6957827" y="5689442"/>
            <a:ext cx="196059" cy="197795"/>
          </a:xfrm>
          <a:prstGeom prst="ellipse">
            <a:avLst/>
          </a:prstGeom>
          <a:solidFill>
            <a:schemeClr val="accent5">
              <a:lumMod val="10000"/>
              <a:lumOff val="90000"/>
            </a:schemeClr>
          </a:solidFill>
          <a:ln w="9525" cap="flat" cmpd="sng" algn="ctr">
            <a:solidFill>
              <a:srgbClr val="5B9BD5">
                <a:shade val="50000"/>
              </a:srgbClr>
            </a:solidFill>
            <a:prstDash val="solid"/>
            <a:miter lim="800000"/>
          </a:ln>
          <a:effectLst/>
        </p:spPr>
        <p:txBody>
          <a:bodyPr rtlCol="0" anchor="ctr"/>
          <a:lstStyle/>
          <a:p>
            <a:pPr algn="ctr" defTabSz="932597">
              <a:defRPr/>
            </a:pPr>
            <a:r>
              <a:rPr lang="en-US" sz="1428" kern="0" dirty="0">
                <a:solidFill>
                  <a:sysClr val="windowText" lastClr="000000"/>
                </a:solidFill>
                <a:latin typeface="Segoe UI Light" panose="020B0502040204020203" pitchFamily="34" charset="0"/>
                <a:cs typeface="Segoe UI Light" panose="020B0502040204020203" pitchFamily="34" charset="0"/>
              </a:rPr>
              <a:t>6</a:t>
            </a:r>
          </a:p>
        </p:txBody>
      </p:sp>
      <p:sp>
        <p:nvSpPr>
          <p:cNvPr id="121" name="Rectangular Callout 172">
            <a:extLst>
              <a:ext uri="{FF2B5EF4-FFF2-40B4-BE49-F238E27FC236}">
                <a16:creationId xmlns:a16="http://schemas.microsoft.com/office/drawing/2014/main" id="{663132FB-41F1-489D-A1DE-8938DEA1676B}"/>
              </a:ext>
            </a:extLst>
          </p:cNvPr>
          <p:cNvSpPr/>
          <p:nvPr/>
        </p:nvSpPr>
        <p:spPr>
          <a:xfrm>
            <a:off x="8228561" y="676535"/>
            <a:ext cx="1524239" cy="577635"/>
          </a:xfrm>
          <a:prstGeom prst="wedgeRectCallout">
            <a:avLst>
              <a:gd name="adj1" fmla="val -60743"/>
              <a:gd name="adj2" fmla="val 145462"/>
            </a:avLst>
          </a:prstGeom>
          <a:solidFill>
            <a:schemeClr val="accent5">
              <a:lumMod val="10000"/>
              <a:lumOff val="90000"/>
            </a:schemeClr>
          </a:solidFill>
          <a:ln w="6350" cap="flat" cmpd="sng" algn="ctr">
            <a:solidFill>
              <a:srgbClr val="5B9BD5"/>
            </a:solidFill>
            <a:prstDash val="solid"/>
            <a:miter lim="800000"/>
          </a:ln>
          <a:effectLst/>
        </p:spPr>
        <p:txBody>
          <a:bodyPr rtlCol="0" anchor="ctr"/>
          <a:lstStyle/>
          <a:p>
            <a:pPr algn="ctr" defTabSz="932597">
              <a:defRPr/>
            </a:pPr>
            <a:r>
              <a:rPr lang="en-US" sz="1122" kern="0" dirty="0">
                <a:solidFill>
                  <a:sysClr val="windowText" lastClr="000000"/>
                </a:solidFill>
                <a:latin typeface="Calibri Light" panose="020F0302020204030204"/>
              </a:rPr>
              <a:t>2-node x SQL Server </a:t>
            </a:r>
            <a:r>
              <a:rPr lang="en-US" sz="1122" kern="0" dirty="0" err="1">
                <a:solidFill>
                  <a:sysClr val="windowText" lastClr="000000"/>
                </a:solidFill>
                <a:latin typeface="Calibri Light" panose="020F0302020204030204"/>
              </a:rPr>
              <a:t>AlwaysOn</a:t>
            </a:r>
            <a:r>
              <a:rPr lang="en-US" sz="1122" kern="0" dirty="0">
                <a:solidFill>
                  <a:sysClr val="windowText" lastClr="000000"/>
                </a:solidFill>
                <a:latin typeface="Calibri Light" panose="020F0302020204030204"/>
              </a:rPr>
              <a:t> sync replica</a:t>
            </a:r>
            <a:br>
              <a:rPr lang="en-US" sz="1122" kern="0" dirty="0">
                <a:solidFill>
                  <a:sysClr val="windowText" lastClr="000000"/>
                </a:solidFill>
                <a:latin typeface="Calibri Light" panose="020F0302020204030204"/>
              </a:rPr>
            </a:br>
            <a:r>
              <a:rPr lang="en-US" sz="1122" kern="0" dirty="0">
                <a:solidFill>
                  <a:sysClr val="windowText" lastClr="000000"/>
                </a:solidFill>
                <a:latin typeface="Calibri Light" panose="020F0302020204030204"/>
              </a:rPr>
              <a:t>Uptime SLA : 99.95%</a:t>
            </a:r>
          </a:p>
        </p:txBody>
      </p:sp>
      <p:sp>
        <p:nvSpPr>
          <p:cNvPr id="122" name="Oval 121">
            <a:extLst>
              <a:ext uri="{FF2B5EF4-FFF2-40B4-BE49-F238E27FC236}">
                <a16:creationId xmlns:a16="http://schemas.microsoft.com/office/drawing/2014/main" id="{7D96329F-9FAA-4E7E-80FE-5B14C8CDECE2}"/>
              </a:ext>
            </a:extLst>
          </p:cNvPr>
          <p:cNvSpPr/>
          <p:nvPr/>
        </p:nvSpPr>
        <p:spPr>
          <a:xfrm>
            <a:off x="3971102" y="811071"/>
            <a:ext cx="196059" cy="197795"/>
          </a:xfrm>
          <a:prstGeom prst="ellipse">
            <a:avLst/>
          </a:prstGeom>
          <a:solidFill>
            <a:schemeClr val="accent5">
              <a:lumMod val="10000"/>
              <a:lumOff val="90000"/>
            </a:schemeClr>
          </a:solidFill>
          <a:ln w="9525" cap="flat" cmpd="sng" algn="ctr">
            <a:solidFill>
              <a:srgbClr val="5B9BD5">
                <a:shade val="50000"/>
              </a:srgbClr>
            </a:solidFill>
            <a:prstDash val="solid"/>
            <a:miter lim="800000"/>
          </a:ln>
          <a:effectLst/>
        </p:spPr>
        <p:txBody>
          <a:bodyPr rtlCol="0" anchor="ctr"/>
          <a:lstStyle/>
          <a:p>
            <a:pPr algn="ctr" defTabSz="932597">
              <a:defRPr/>
            </a:pPr>
            <a:r>
              <a:rPr lang="en-US" sz="1428" kern="0" dirty="0">
                <a:solidFill>
                  <a:sysClr val="windowText" lastClr="000000"/>
                </a:solidFill>
                <a:latin typeface="Segoe UI Light" panose="020B0502040204020203" pitchFamily="34" charset="0"/>
                <a:cs typeface="Segoe UI Light" panose="020B0502040204020203" pitchFamily="34" charset="0"/>
              </a:rPr>
              <a:t>3</a:t>
            </a:r>
          </a:p>
        </p:txBody>
      </p:sp>
      <p:sp>
        <p:nvSpPr>
          <p:cNvPr id="123" name="Rectangular Callout 172">
            <a:extLst>
              <a:ext uri="{FF2B5EF4-FFF2-40B4-BE49-F238E27FC236}">
                <a16:creationId xmlns:a16="http://schemas.microsoft.com/office/drawing/2014/main" id="{8858F256-5E67-4B40-9F0F-78F54D83C006}"/>
              </a:ext>
            </a:extLst>
          </p:cNvPr>
          <p:cNvSpPr/>
          <p:nvPr/>
        </p:nvSpPr>
        <p:spPr>
          <a:xfrm>
            <a:off x="4220253" y="838910"/>
            <a:ext cx="1253758" cy="848073"/>
          </a:xfrm>
          <a:prstGeom prst="wedgeRectCallout">
            <a:avLst>
              <a:gd name="adj1" fmla="val 10265"/>
              <a:gd name="adj2" fmla="val 73687"/>
            </a:avLst>
          </a:prstGeom>
          <a:solidFill>
            <a:schemeClr val="accent5">
              <a:lumMod val="10000"/>
              <a:lumOff val="90000"/>
            </a:schemeClr>
          </a:solidFill>
          <a:ln w="6350" cap="flat" cmpd="sng" algn="ctr">
            <a:solidFill>
              <a:srgbClr val="5B9BD5"/>
            </a:solidFill>
            <a:prstDash val="solid"/>
            <a:miter lim="800000"/>
          </a:ln>
          <a:effectLst/>
        </p:spPr>
        <p:txBody>
          <a:bodyPr rtlCol="0" anchor="ctr"/>
          <a:lstStyle/>
          <a:p>
            <a:pPr algn="ctr" defTabSz="932597">
              <a:defRPr/>
            </a:pPr>
            <a:r>
              <a:rPr lang="en-US" sz="1122" kern="0" dirty="0">
                <a:solidFill>
                  <a:sysClr val="windowText" lastClr="000000"/>
                </a:solidFill>
                <a:latin typeface="Calibri Light" panose="020F0302020204030204"/>
              </a:rPr>
              <a:t>Highly available SAP ASCS and SOFS Clusters – VM uptime SLA : 99.95%</a:t>
            </a:r>
          </a:p>
        </p:txBody>
      </p:sp>
      <p:sp>
        <p:nvSpPr>
          <p:cNvPr id="124" name="Rectangle 123">
            <a:extLst>
              <a:ext uri="{FF2B5EF4-FFF2-40B4-BE49-F238E27FC236}">
                <a16:creationId xmlns:a16="http://schemas.microsoft.com/office/drawing/2014/main" id="{3A0DAF52-99D4-478D-80CD-B70F089268BE}"/>
              </a:ext>
            </a:extLst>
          </p:cNvPr>
          <p:cNvSpPr/>
          <p:nvPr/>
        </p:nvSpPr>
        <p:spPr>
          <a:xfrm>
            <a:off x="4566030" y="4916020"/>
            <a:ext cx="1039755" cy="660210"/>
          </a:xfrm>
          <a:prstGeom prst="rect">
            <a:avLst/>
          </a:prstGeom>
          <a:noFill/>
          <a:ln w="12700" cap="flat" cmpd="sng" algn="ctr">
            <a:solidFill>
              <a:srgbClr val="5B9BD5">
                <a:shade val="50000"/>
              </a:srgbClr>
            </a:solidFill>
            <a:prstDash val="dash"/>
            <a:miter lim="800000"/>
          </a:ln>
          <a:effectLst/>
        </p:spPr>
        <p:txBody>
          <a:bodyPr lIns="9326" rIns="27978" rtlCol="0" anchor="t" anchorCtr="0"/>
          <a:lstStyle/>
          <a:p>
            <a:pPr lvl="0" algn="ctr">
              <a:defRPr/>
            </a:pPr>
            <a:r>
              <a:rPr lang="en-US" sz="714" kern="0" dirty="0">
                <a:solidFill>
                  <a:prstClr val="black"/>
                </a:solidFill>
                <a:latin typeface="Segoe UI Light" panose="020B0502040204020203" pitchFamily="34" charset="0"/>
                <a:cs typeface="Segoe UI Light" panose="020B0502040204020203" pitchFamily="34" charset="0"/>
              </a:rPr>
              <a:t>Availability Set SAP ASCS</a:t>
            </a:r>
          </a:p>
        </p:txBody>
      </p:sp>
      <p:sp>
        <p:nvSpPr>
          <p:cNvPr id="125" name="Rectangle 124">
            <a:extLst>
              <a:ext uri="{FF2B5EF4-FFF2-40B4-BE49-F238E27FC236}">
                <a16:creationId xmlns:a16="http://schemas.microsoft.com/office/drawing/2014/main" id="{54EBD591-9CFB-4A5C-A459-E7C1656565CD}"/>
              </a:ext>
            </a:extLst>
          </p:cNvPr>
          <p:cNvSpPr/>
          <p:nvPr/>
        </p:nvSpPr>
        <p:spPr>
          <a:xfrm>
            <a:off x="5702383" y="5251947"/>
            <a:ext cx="805328" cy="982333"/>
          </a:xfrm>
          <a:prstGeom prst="rect">
            <a:avLst/>
          </a:prstGeom>
          <a:noFill/>
          <a:ln w="12700" cap="flat" cmpd="sng" algn="ctr">
            <a:solidFill>
              <a:srgbClr val="5B9BD5">
                <a:shade val="50000"/>
              </a:srgbClr>
            </a:solidFill>
            <a:prstDash val="dash"/>
            <a:miter lim="800000"/>
          </a:ln>
          <a:effectLst/>
        </p:spPr>
        <p:txBody>
          <a:bodyPr lIns="9326" rIns="27978" rtlCol="0" anchor="t" anchorCtr="0"/>
          <a:lstStyle/>
          <a:p>
            <a:pPr algn="ctr" defTabSz="932597">
              <a:defRPr/>
            </a:pPr>
            <a:r>
              <a:rPr lang="en-US" sz="816" kern="0" dirty="0">
                <a:solidFill>
                  <a:prstClr val="black"/>
                </a:solidFill>
                <a:latin typeface="Segoe UI Light" panose="020B0502040204020203" pitchFamily="34" charset="0"/>
                <a:cs typeface="Segoe UI Light" panose="020B0502040204020203" pitchFamily="34" charset="0"/>
              </a:rPr>
              <a:t>Availability Set</a:t>
            </a:r>
            <a:br>
              <a:rPr lang="en-US" sz="816" kern="0" dirty="0">
                <a:solidFill>
                  <a:prstClr val="black"/>
                </a:solidFill>
                <a:latin typeface="Segoe UI Light" panose="020B0502040204020203" pitchFamily="34" charset="0"/>
                <a:cs typeface="Segoe UI Light" panose="020B0502040204020203" pitchFamily="34" charset="0"/>
              </a:rPr>
            </a:br>
            <a:r>
              <a:rPr lang="en-US" sz="816" kern="0" dirty="0">
                <a:solidFill>
                  <a:prstClr val="black"/>
                </a:solidFill>
                <a:latin typeface="Segoe UI Light" panose="020B0502040204020203" pitchFamily="34" charset="0"/>
                <a:cs typeface="Segoe UI Light" panose="020B0502040204020203" pitchFamily="34" charset="0"/>
              </a:rPr>
              <a:t>SAP AP</a:t>
            </a:r>
          </a:p>
        </p:txBody>
      </p:sp>
      <p:sp>
        <p:nvSpPr>
          <p:cNvPr id="126" name="Rectangle 125">
            <a:extLst>
              <a:ext uri="{FF2B5EF4-FFF2-40B4-BE49-F238E27FC236}">
                <a16:creationId xmlns:a16="http://schemas.microsoft.com/office/drawing/2014/main" id="{DBB37559-8665-49CF-B62F-257C6B4BF7EB}"/>
              </a:ext>
            </a:extLst>
          </p:cNvPr>
          <p:cNvSpPr/>
          <p:nvPr/>
        </p:nvSpPr>
        <p:spPr>
          <a:xfrm>
            <a:off x="4573736" y="5649224"/>
            <a:ext cx="1039755" cy="598939"/>
          </a:xfrm>
          <a:prstGeom prst="rect">
            <a:avLst/>
          </a:prstGeom>
          <a:noFill/>
          <a:ln w="12700" cap="flat" cmpd="sng" algn="ctr">
            <a:solidFill>
              <a:srgbClr val="5B9BD5">
                <a:shade val="50000"/>
              </a:srgbClr>
            </a:solidFill>
            <a:prstDash val="dash"/>
            <a:miter lim="800000"/>
          </a:ln>
          <a:effectLst/>
        </p:spPr>
        <p:txBody>
          <a:bodyPr lIns="9326" rIns="27978" rtlCol="0" anchor="t" anchorCtr="0"/>
          <a:lstStyle/>
          <a:p>
            <a:pPr algn="ctr" defTabSz="932597">
              <a:defRPr/>
            </a:pPr>
            <a:r>
              <a:rPr lang="en-US" sz="816" kern="0" dirty="0">
                <a:solidFill>
                  <a:prstClr val="black"/>
                </a:solidFill>
                <a:latin typeface="Segoe UI Light" panose="020B0502040204020203" pitchFamily="34" charset="0"/>
                <a:cs typeface="Segoe UI Light" panose="020B0502040204020203" pitchFamily="34" charset="0"/>
              </a:rPr>
              <a:t>Availability Set</a:t>
            </a:r>
            <a:br>
              <a:rPr lang="en-US" sz="816" kern="0" dirty="0">
                <a:solidFill>
                  <a:prstClr val="black"/>
                </a:solidFill>
                <a:latin typeface="Segoe UI Light" panose="020B0502040204020203" pitchFamily="34" charset="0"/>
                <a:cs typeface="Segoe UI Light" panose="020B0502040204020203" pitchFamily="34" charset="0"/>
              </a:rPr>
            </a:br>
            <a:r>
              <a:rPr lang="en-US" sz="816" kern="0" dirty="0">
                <a:solidFill>
                  <a:prstClr val="black"/>
                </a:solidFill>
                <a:latin typeface="Segoe UI Light" panose="020B0502040204020203" pitchFamily="34" charset="0"/>
                <a:cs typeface="Segoe UI Light" panose="020B0502040204020203" pitchFamily="34" charset="0"/>
              </a:rPr>
              <a:t>Scale Out File Server</a:t>
            </a:r>
          </a:p>
        </p:txBody>
      </p:sp>
      <p:pic>
        <p:nvPicPr>
          <p:cNvPr id="127" name="Picture 126">
            <a:extLst>
              <a:ext uri="{FF2B5EF4-FFF2-40B4-BE49-F238E27FC236}">
                <a16:creationId xmlns:a16="http://schemas.microsoft.com/office/drawing/2014/main" id="{B363A08B-3771-4E6B-A10A-18508275ED66}"/>
              </a:ext>
            </a:extLst>
          </p:cNvPr>
          <p:cNvPicPr>
            <a:picLocks noChangeAspect="1"/>
          </p:cNvPicPr>
          <p:nvPr/>
        </p:nvPicPr>
        <p:blipFill>
          <a:blip r:embed="rId3" cstate="email">
            <a:duotone>
              <a:srgbClr val="E7E6E6">
                <a:shade val="45000"/>
                <a:satMod val="135000"/>
              </a:srgbClr>
              <a:prstClr val="white"/>
            </a:duotone>
            <a:extLst>
              <a:ext uri="{28A0092B-C50C-407E-A947-70E740481C1C}">
                <a14:useLocalDpi xmlns:a14="http://schemas.microsoft.com/office/drawing/2010/main"/>
              </a:ext>
            </a:extLst>
          </a:blip>
          <a:stretch>
            <a:fillRect/>
          </a:stretch>
        </p:blipFill>
        <p:spPr>
          <a:xfrm>
            <a:off x="4821654" y="5942440"/>
            <a:ext cx="249331" cy="249331"/>
          </a:xfrm>
          <a:prstGeom prst="rect">
            <a:avLst/>
          </a:prstGeom>
        </p:spPr>
      </p:pic>
      <p:pic>
        <p:nvPicPr>
          <p:cNvPr id="128" name="Picture 127">
            <a:extLst>
              <a:ext uri="{FF2B5EF4-FFF2-40B4-BE49-F238E27FC236}">
                <a16:creationId xmlns:a16="http://schemas.microsoft.com/office/drawing/2014/main" id="{B02FE68F-FA29-4499-83C9-A93AC3258580}"/>
              </a:ext>
            </a:extLst>
          </p:cNvPr>
          <p:cNvPicPr>
            <a:picLocks noChangeAspect="1"/>
          </p:cNvPicPr>
          <p:nvPr/>
        </p:nvPicPr>
        <p:blipFill>
          <a:blip r:embed="rId3" cstate="email">
            <a:duotone>
              <a:srgbClr val="E7E6E6">
                <a:shade val="45000"/>
                <a:satMod val="135000"/>
              </a:srgbClr>
              <a:prstClr val="white"/>
            </a:duotone>
            <a:extLst>
              <a:ext uri="{28A0092B-C50C-407E-A947-70E740481C1C}">
                <a14:useLocalDpi xmlns:a14="http://schemas.microsoft.com/office/drawing/2010/main"/>
              </a:ext>
            </a:extLst>
          </a:blip>
          <a:stretch>
            <a:fillRect/>
          </a:stretch>
        </p:blipFill>
        <p:spPr>
          <a:xfrm>
            <a:off x="5160579" y="5941061"/>
            <a:ext cx="249331" cy="249331"/>
          </a:xfrm>
          <a:prstGeom prst="rect">
            <a:avLst/>
          </a:prstGeom>
        </p:spPr>
      </p:pic>
      <p:pic>
        <p:nvPicPr>
          <p:cNvPr id="129" name="Picture 128">
            <a:extLst>
              <a:ext uri="{FF2B5EF4-FFF2-40B4-BE49-F238E27FC236}">
                <a16:creationId xmlns:a16="http://schemas.microsoft.com/office/drawing/2014/main" id="{5A5A6811-C10F-434A-A062-D779F58D630F}"/>
              </a:ext>
            </a:extLst>
          </p:cNvPr>
          <p:cNvPicPr>
            <a:picLocks noChangeAspect="1"/>
          </p:cNvPicPr>
          <p:nvPr/>
        </p:nvPicPr>
        <p:blipFill>
          <a:blip r:embed="rId3" cstate="email">
            <a:duotone>
              <a:srgbClr val="E7E6E6">
                <a:shade val="45000"/>
                <a:satMod val="135000"/>
              </a:srgbClr>
              <a:prstClr val="white"/>
            </a:duotone>
            <a:extLst>
              <a:ext uri="{28A0092B-C50C-407E-A947-70E740481C1C}">
                <a14:useLocalDpi xmlns:a14="http://schemas.microsoft.com/office/drawing/2010/main"/>
              </a:ext>
            </a:extLst>
          </a:blip>
          <a:stretch>
            <a:fillRect/>
          </a:stretch>
        </p:blipFill>
        <p:spPr>
          <a:xfrm>
            <a:off x="4791990" y="5219644"/>
            <a:ext cx="305074" cy="305074"/>
          </a:xfrm>
          <a:prstGeom prst="rect">
            <a:avLst/>
          </a:prstGeom>
        </p:spPr>
      </p:pic>
      <p:pic>
        <p:nvPicPr>
          <p:cNvPr id="130" name="Picture 3">
            <a:extLst>
              <a:ext uri="{FF2B5EF4-FFF2-40B4-BE49-F238E27FC236}">
                <a16:creationId xmlns:a16="http://schemas.microsoft.com/office/drawing/2014/main" id="{638B97CE-A1AA-4CC7-AAB7-DAB99C8B0E8A}"/>
              </a:ext>
            </a:extLst>
          </p:cNvPr>
          <p:cNvPicPr>
            <a:picLocks noChangeAspect="1"/>
          </p:cNvPicPr>
          <p:nvPr/>
        </p:nvPicPr>
        <p:blipFill>
          <a:blip r:embed="rId7" cstate="print">
            <a:duotone>
              <a:srgbClr val="E7E6E6">
                <a:shade val="45000"/>
                <a:satMod val="135000"/>
              </a:srgbClr>
              <a:prstClr val="white"/>
            </a:duotone>
            <a:extLst>
              <a:ext uri="{28A0092B-C50C-407E-A947-70E740481C1C}">
                <a14:useLocalDpi xmlns:a14="http://schemas.microsoft.com/office/drawing/2010/main"/>
              </a:ext>
            </a:extLst>
          </a:blip>
          <a:stretch>
            <a:fillRect/>
          </a:stretch>
        </p:blipFill>
        <p:spPr>
          <a:xfrm>
            <a:off x="4830551" y="5298074"/>
            <a:ext cx="293098" cy="149479"/>
          </a:xfrm>
          <a:prstGeom prst="rect">
            <a:avLst/>
          </a:prstGeom>
        </p:spPr>
      </p:pic>
      <p:pic>
        <p:nvPicPr>
          <p:cNvPr id="131" name="Picture 130">
            <a:extLst>
              <a:ext uri="{FF2B5EF4-FFF2-40B4-BE49-F238E27FC236}">
                <a16:creationId xmlns:a16="http://schemas.microsoft.com/office/drawing/2014/main" id="{F35CDCA7-CC07-48F5-BFF8-AD6309D3FF45}"/>
              </a:ext>
            </a:extLst>
          </p:cNvPr>
          <p:cNvPicPr>
            <a:picLocks noChangeAspect="1"/>
          </p:cNvPicPr>
          <p:nvPr/>
        </p:nvPicPr>
        <p:blipFill>
          <a:blip r:embed="rId3" cstate="email">
            <a:duotone>
              <a:srgbClr val="E7E6E6">
                <a:shade val="45000"/>
                <a:satMod val="135000"/>
              </a:srgbClr>
              <a:prstClr val="white"/>
            </a:duotone>
            <a:extLst>
              <a:ext uri="{28A0092B-C50C-407E-A947-70E740481C1C}">
                <a14:useLocalDpi xmlns:a14="http://schemas.microsoft.com/office/drawing/2010/main"/>
              </a:ext>
            </a:extLst>
          </a:blip>
          <a:stretch>
            <a:fillRect/>
          </a:stretch>
        </p:blipFill>
        <p:spPr>
          <a:xfrm>
            <a:off x="5137038" y="5230568"/>
            <a:ext cx="305074" cy="305074"/>
          </a:xfrm>
          <a:prstGeom prst="rect">
            <a:avLst/>
          </a:prstGeom>
        </p:spPr>
      </p:pic>
      <p:pic>
        <p:nvPicPr>
          <p:cNvPr id="132" name="Picture 3">
            <a:extLst>
              <a:ext uri="{FF2B5EF4-FFF2-40B4-BE49-F238E27FC236}">
                <a16:creationId xmlns:a16="http://schemas.microsoft.com/office/drawing/2014/main" id="{8DF9FBFC-E0D2-4336-80E5-C50DFF76D280}"/>
              </a:ext>
            </a:extLst>
          </p:cNvPr>
          <p:cNvPicPr>
            <a:picLocks noChangeAspect="1"/>
          </p:cNvPicPr>
          <p:nvPr/>
        </p:nvPicPr>
        <p:blipFill>
          <a:blip r:embed="rId7" cstate="print">
            <a:duotone>
              <a:srgbClr val="E7E6E6">
                <a:shade val="45000"/>
                <a:satMod val="135000"/>
              </a:srgbClr>
              <a:prstClr val="white"/>
            </a:duotone>
            <a:extLst>
              <a:ext uri="{28A0092B-C50C-407E-A947-70E740481C1C}">
                <a14:useLocalDpi xmlns:a14="http://schemas.microsoft.com/office/drawing/2010/main"/>
              </a:ext>
            </a:extLst>
          </a:blip>
          <a:stretch>
            <a:fillRect/>
          </a:stretch>
        </p:blipFill>
        <p:spPr>
          <a:xfrm>
            <a:off x="5175599" y="5308999"/>
            <a:ext cx="293098" cy="149479"/>
          </a:xfrm>
          <a:prstGeom prst="rect">
            <a:avLst/>
          </a:prstGeom>
        </p:spPr>
      </p:pic>
      <p:pic>
        <p:nvPicPr>
          <p:cNvPr id="133" name="Picture 132">
            <a:extLst>
              <a:ext uri="{FF2B5EF4-FFF2-40B4-BE49-F238E27FC236}">
                <a16:creationId xmlns:a16="http://schemas.microsoft.com/office/drawing/2014/main" id="{04EB0011-B263-44B5-A4F0-736D23C91C52}"/>
              </a:ext>
            </a:extLst>
          </p:cNvPr>
          <p:cNvPicPr>
            <a:picLocks noChangeAspect="1"/>
          </p:cNvPicPr>
          <p:nvPr/>
        </p:nvPicPr>
        <p:blipFill>
          <a:blip r:embed="rId3" cstate="email">
            <a:duotone>
              <a:srgbClr val="E7E6E6">
                <a:shade val="45000"/>
                <a:satMod val="135000"/>
              </a:srgbClr>
              <a:prstClr val="white"/>
            </a:duotone>
            <a:extLst>
              <a:ext uri="{28A0092B-C50C-407E-A947-70E740481C1C}">
                <a14:useLocalDpi xmlns:a14="http://schemas.microsoft.com/office/drawing/2010/main"/>
              </a:ext>
            </a:extLst>
          </a:blip>
          <a:stretch>
            <a:fillRect/>
          </a:stretch>
        </p:blipFill>
        <p:spPr>
          <a:xfrm>
            <a:off x="6059016" y="5546034"/>
            <a:ext cx="427691" cy="422358"/>
          </a:xfrm>
          <a:prstGeom prst="rect">
            <a:avLst/>
          </a:prstGeom>
        </p:spPr>
      </p:pic>
      <p:pic>
        <p:nvPicPr>
          <p:cNvPr id="134" name="Picture 3">
            <a:extLst>
              <a:ext uri="{FF2B5EF4-FFF2-40B4-BE49-F238E27FC236}">
                <a16:creationId xmlns:a16="http://schemas.microsoft.com/office/drawing/2014/main" id="{05974520-40D3-43BB-A50B-E830F757C4F3}"/>
              </a:ext>
            </a:extLst>
          </p:cNvPr>
          <p:cNvPicPr>
            <a:picLocks noChangeAspect="1"/>
          </p:cNvPicPr>
          <p:nvPr/>
        </p:nvPicPr>
        <p:blipFill>
          <a:blip r:embed="rId7" cstate="print">
            <a:duotone>
              <a:srgbClr val="E7E6E6">
                <a:shade val="45000"/>
                <a:satMod val="135000"/>
              </a:srgbClr>
              <a:prstClr val="white"/>
            </a:duotone>
            <a:extLst>
              <a:ext uri="{28A0092B-C50C-407E-A947-70E740481C1C}">
                <a14:useLocalDpi xmlns:a14="http://schemas.microsoft.com/office/drawing/2010/main"/>
              </a:ext>
            </a:extLst>
          </a:blip>
          <a:stretch>
            <a:fillRect/>
          </a:stretch>
        </p:blipFill>
        <p:spPr>
          <a:xfrm>
            <a:off x="6117047" y="5674607"/>
            <a:ext cx="410904" cy="206948"/>
          </a:xfrm>
          <a:prstGeom prst="rect">
            <a:avLst/>
          </a:prstGeom>
        </p:spPr>
      </p:pic>
      <p:pic>
        <p:nvPicPr>
          <p:cNvPr id="135" name="Picture 134">
            <a:extLst>
              <a:ext uri="{FF2B5EF4-FFF2-40B4-BE49-F238E27FC236}">
                <a16:creationId xmlns:a16="http://schemas.microsoft.com/office/drawing/2014/main" id="{00260789-BDFD-4E46-8805-E84781D67F42}"/>
              </a:ext>
            </a:extLst>
          </p:cNvPr>
          <p:cNvPicPr>
            <a:picLocks noChangeAspect="1"/>
          </p:cNvPicPr>
          <p:nvPr/>
        </p:nvPicPr>
        <p:blipFill>
          <a:blip r:embed="rId3" cstate="email">
            <a:duotone>
              <a:srgbClr val="E7E6E6">
                <a:shade val="45000"/>
                <a:satMod val="135000"/>
              </a:srgbClr>
              <a:prstClr val="white"/>
            </a:duotone>
            <a:extLst>
              <a:ext uri="{28A0092B-C50C-407E-A947-70E740481C1C}">
                <a14:useLocalDpi xmlns:a14="http://schemas.microsoft.com/office/drawing/2010/main"/>
              </a:ext>
            </a:extLst>
          </a:blip>
          <a:stretch>
            <a:fillRect/>
          </a:stretch>
        </p:blipFill>
        <p:spPr>
          <a:xfrm>
            <a:off x="5905067" y="5609125"/>
            <a:ext cx="427691" cy="422358"/>
          </a:xfrm>
          <a:prstGeom prst="rect">
            <a:avLst/>
          </a:prstGeom>
        </p:spPr>
      </p:pic>
      <p:pic>
        <p:nvPicPr>
          <p:cNvPr id="136" name="Picture 3">
            <a:extLst>
              <a:ext uri="{FF2B5EF4-FFF2-40B4-BE49-F238E27FC236}">
                <a16:creationId xmlns:a16="http://schemas.microsoft.com/office/drawing/2014/main" id="{8D624375-310E-4422-97F0-4BA2D34944D9}"/>
              </a:ext>
            </a:extLst>
          </p:cNvPr>
          <p:cNvPicPr>
            <a:picLocks noChangeAspect="1"/>
          </p:cNvPicPr>
          <p:nvPr/>
        </p:nvPicPr>
        <p:blipFill>
          <a:blip r:embed="rId7" cstate="print">
            <a:duotone>
              <a:srgbClr val="E7E6E6">
                <a:shade val="45000"/>
                <a:satMod val="135000"/>
              </a:srgbClr>
              <a:prstClr val="white"/>
            </a:duotone>
            <a:extLst>
              <a:ext uri="{28A0092B-C50C-407E-A947-70E740481C1C}">
                <a14:useLocalDpi xmlns:a14="http://schemas.microsoft.com/office/drawing/2010/main"/>
              </a:ext>
            </a:extLst>
          </a:blip>
          <a:stretch>
            <a:fillRect/>
          </a:stretch>
        </p:blipFill>
        <p:spPr>
          <a:xfrm>
            <a:off x="5963098" y="5784326"/>
            <a:ext cx="410904" cy="206948"/>
          </a:xfrm>
          <a:prstGeom prst="rect">
            <a:avLst/>
          </a:prstGeom>
        </p:spPr>
      </p:pic>
      <p:pic>
        <p:nvPicPr>
          <p:cNvPr id="137" name="Picture 136">
            <a:extLst>
              <a:ext uri="{FF2B5EF4-FFF2-40B4-BE49-F238E27FC236}">
                <a16:creationId xmlns:a16="http://schemas.microsoft.com/office/drawing/2014/main" id="{2B5CF474-A0E0-45D8-9598-244387BEE2A2}"/>
              </a:ext>
            </a:extLst>
          </p:cNvPr>
          <p:cNvPicPr>
            <a:picLocks noChangeAspect="1"/>
          </p:cNvPicPr>
          <p:nvPr/>
        </p:nvPicPr>
        <p:blipFill>
          <a:blip r:embed="rId3" cstate="email">
            <a:duotone>
              <a:srgbClr val="E7E6E6">
                <a:shade val="45000"/>
                <a:satMod val="135000"/>
              </a:srgbClr>
              <a:prstClr val="white"/>
            </a:duotone>
            <a:extLst>
              <a:ext uri="{28A0092B-C50C-407E-A947-70E740481C1C}">
                <a14:useLocalDpi xmlns:a14="http://schemas.microsoft.com/office/drawing/2010/main"/>
              </a:ext>
            </a:extLst>
          </a:blip>
          <a:stretch>
            <a:fillRect/>
          </a:stretch>
        </p:blipFill>
        <p:spPr>
          <a:xfrm>
            <a:off x="5687532" y="5725723"/>
            <a:ext cx="427691" cy="422358"/>
          </a:xfrm>
          <a:prstGeom prst="rect">
            <a:avLst/>
          </a:prstGeom>
        </p:spPr>
      </p:pic>
      <p:pic>
        <p:nvPicPr>
          <p:cNvPr id="138" name="Picture 3">
            <a:extLst>
              <a:ext uri="{FF2B5EF4-FFF2-40B4-BE49-F238E27FC236}">
                <a16:creationId xmlns:a16="http://schemas.microsoft.com/office/drawing/2014/main" id="{7D5D5B24-7502-4401-A9BC-4E4441FC78D2}"/>
              </a:ext>
            </a:extLst>
          </p:cNvPr>
          <p:cNvPicPr>
            <a:picLocks noChangeAspect="1"/>
          </p:cNvPicPr>
          <p:nvPr/>
        </p:nvPicPr>
        <p:blipFill>
          <a:blip r:embed="rId7" cstate="print">
            <a:duotone>
              <a:srgbClr val="E7E6E6">
                <a:shade val="45000"/>
                <a:satMod val="135000"/>
              </a:srgbClr>
              <a:prstClr val="white"/>
            </a:duotone>
            <a:extLst>
              <a:ext uri="{28A0092B-C50C-407E-A947-70E740481C1C}">
                <a14:useLocalDpi xmlns:a14="http://schemas.microsoft.com/office/drawing/2010/main"/>
              </a:ext>
            </a:extLst>
          </a:blip>
          <a:stretch>
            <a:fillRect/>
          </a:stretch>
        </p:blipFill>
        <p:spPr>
          <a:xfrm>
            <a:off x="5745563" y="5854297"/>
            <a:ext cx="410904" cy="206948"/>
          </a:xfrm>
          <a:prstGeom prst="rect">
            <a:avLst/>
          </a:prstGeom>
        </p:spPr>
      </p:pic>
      <p:pic>
        <p:nvPicPr>
          <p:cNvPr id="139" name="Picture 2" descr="Image result for SQL Server logo">
            <a:extLst>
              <a:ext uri="{FF2B5EF4-FFF2-40B4-BE49-F238E27FC236}">
                <a16:creationId xmlns:a16="http://schemas.microsoft.com/office/drawing/2014/main" id="{62F6D40A-DA30-418D-9313-2399A672DC3A}"/>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979178" y="2737618"/>
            <a:ext cx="833368" cy="212249"/>
          </a:xfrm>
          <a:prstGeom prst="rect">
            <a:avLst/>
          </a:prstGeom>
          <a:solidFill>
            <a:sysClr val="window" lastClr="FFFFFF"/>
          </a:solidFill>
        </p:spPr>
      </p:pic>
      <p:pic>
        <p:nvPicPr>
          <p:cNvPr id="140" name="Picture 2" descr="Image result for SQL Server logo">
            <a:extLst>
              <a:ext uri="{FF2B5EF4-FFF2-40B4-BE49-F238E27FC236}">
                <a16:creationId xmlns:a16="http://schemas.microsoft.com/office/drawing/2014/main" id="{F21CF31C-5FEF-4A6B-BBE6-27F402218E33}"/>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852919" y="2740558"/>
            <a:ext cx="833368" cy="212249"/>
          </a:xfrm>
          <a:prstGeom prst="rect">
            <a:avLst/>
          </a:prstGeom>
          <a:solidFill>
            <a:sysClr val="window" lastClr="FFFFFF"/>
          </a:solidFill>
        </p:spPr>
      </p:pic>
      <p:pic>
        <p:nvPicPr>
          <p:cNvPr id="141" name="Picture 2" descr="Image result for SQL Server logo">
            <a:extLst>
              <a:ext uri="{FF2B5EF4-FFF2-40B4-BE49-F238E27FC236}">
                <a16:creationId xmlns:a16="http://schemas.microsoft.com/office/drawing/2014/main" id="{645787D4-C869-4B55-9BBC-B5B0C2F3D5CA}"/>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436546" y="5711115"/>
            <a:ext cx="833368" cy="212249"/>
          </a:xfrm>
          <a:prstGeom prst="rect">
            <a:avLst/>
          </a:prstGeom>
          <a:solidFill>
            <a:sysClr val="window" lastClr="FFFFFF"/>
          </a:solidFill>
        </p:spPr>
      </p:pic>
      <p:pic>
        <p:nvPicPr>
          <p:cNvPr id="142" name="Picture 141">
            <a:extLst>
              <a:ext uri="{FF2B5EF4-FFF2-40B4-BE49-F238E27FC236}">
                <a16:creationId xmlns:a16="http://schemas.microsoft.com/office/drawing/2014/main" id="{014A46CF-DF2F-4425-B3DE-DB7981CCBA80}"/>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059556" y="2079485"/>
            <a:ext cx="149325" cy="149325"/>
          </a:xfrm>
          <a:prstGeom prst="rect">
            <a:avLst/>
          </a:prstGeom>
        </p:spPr>
      </p:pic>
      <p:pic>
        <p:nvPicPr>
          <p:cNvPr id="143" name="Picture 142">
            <a:extLst>
              <a:ext uri="{FF2B5EF4-FFF2-40B4-BE49-F238E27FC236}">
                <a16:creationId xmlns:a16="http://schemas.microsoft.com/office/drawing/2014/main" id="{828A7262-9E38-49BD-B859-85A0AC605CBE}"/>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776227" y="2373319"/>
            <a:ext cx="149325" cy="149325"/>
          </a:xfrm>
          <a:prstGeom prst="rect">
            <a:avLst/>
          </a:prstGeom>
        </p:spPr>
      </p:pic>
      <p:pic>
        <p:nvPicPr>
          <p:cNvPr id="144" name="Picture 143">
            <a:extLst>
              <a:ext uri="{FF2B5EF4-FFF2-40B4-BE49-F238E27FC236}">
                <a16:creationId xmlns:a16="http://schemas.microsoft.com/office/drawing/2014/main" id="{98173B5F-2F8C-4032-97C5-012D4E835B43}"/>
              </a:ext>
            </a:extLst>
          </p:cNvPr>
          <p:cNvPicPr>
            <a:picLocks noChangeAspect="1"/>
          </p:cNvPicPr>
          <p:nvPr/>
        </p:nvPicPr>
        <p:blipFill>
          <a:blip r:embed="rId9"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034766" y="5060413"/>
            <a:ext cx="149325" cy="149325"/>
          </a:xfrm>
          <a:prstGeom prst="rect">
            <a:avLst/>
          </a:prstGeom>
        </p:spPr>
      </p:pic>
      <p:sp>
        <p:nvSpPr>
          <p:cNvPr id="145" name="Rectangular Callout 172">
            <a:extLst>
              <a:ext uri="{FF2B5EF4-FFF2-40B4-BE49-F238E27FC236}">
                <a16:creationId xmlns:a16="http://schemas.microsoft.com/office/drawing/2014/main" id="{9321C8B5-CFF6-48CB-AEA9-AC88B536E485}"/>
              </a:ext>
            </a:extLst>
          </p:cNvPr>
          <p:cNvSpPr/>
          <p:nvPr/>
        </p:nvSpPr>
        <p:spPr>
          <a:xfrm>
            <a:off x="8982456" y="3570148"/>
            <a:ext cx="1270793" cy="542717"/>
          </a:xfrm>
          <a:prstGeom prst="wedgeRectCallout">
            <a:avLst>
              <a:gd name="adj1" fmla="val -21766"/>
              <a:gd name="adj2" fmla="val -100337"/>
            </a:avLst>
          </a:prstGeom>
          <a:solidFill>
            <a:schemeClr val="accent5">
              <a:lumMod val="10000"/>
              <a:lumOff val="90000"/>
            </a:schemeClr>
          </a:solidFill>
          <a:ln w="6350" cap="flat" cmpd="sng" algn="ctr">
            <a:solidFill>
              <a:srgbClr val="5B9BD5"/>
            </a:solidFill>
            <a:prstDash val="solid"/>
            <a:miter lim="800000"/>
          </a:ln>
          <a:effectLst/>
        </p:spPr>
        <p:txBody>
          <a:bodyPr rtlCol="0" anchor="ctr"/>
          <a:lstStyle/>
          <a:p>
            <a:pPr algn="ctr" defTabSz="932597">
              <a:defRPr/>
            </a:pPr>
            <a:r>
              <a:rPr lang="en-US" sz="1122" kern="0" dirty="0">
                <a:solidFill>
                  <a:sysClr val="windowText" lastClr="000000"/>
                </a:solidFill>
                <a:latin typeface="Calibri Light" panose="020F0302020204030204"/>
              </a:rPr>
              <a:t>Domain controller,</a:t>
            </a:r>
            <a:br>
              <a:rPr lang="en-US" sz="1122" kern="0" dirty="0">
                <a:solidFill>
                  <a:sysClr val="windowText" lastClr="000000"/>
                </a:solidFill>
                <a:latin typeface="Calibri Light" panose="020F0302020204030204"/>
              </a:rPr>
            </a:br>
            <a:r>
              <a:rPr lang="en-US" sz="1122" kern="0" dirty="0">
                <a:solidFill>
                  <a:sysClr val="windowText" lastClr="000000"/>
                </a:solidFill>
                <a:latin typeface="Calibri Light" panose="020F0302020204030204"/>
              </a:rPr>
              <a:t>Azure Backup Server (SCDPM)</a:t>
            </a:r>
          </a:p>
        </p:txBody>
      </p:sp>
      <p:sp>
        <p:nvSpPr>
          <p:cNvPr id="147" name="Rectangular Callout 172">
            <a:extLst>
              <a:ext uri="{FF2B5EF4-FFF2-40B4-BE49-F238E27FC236}">
                <a16:creationId xmlns:a16="http://schemas.microsoft.com/office/drawing/2014/main" id="{E0AC5386-D90F-4AA7-96DD-E5B0E79E498E}"/>
              </a:ext>
            </a:extLst>
          </p:cNvPr>
          <p:cNvSpPr/>
          <p:nvPr/>
        </p:nvSpPr>
        <p:spPr>
          <a:xfrm>
            <a:off x="2027000" y="1507005"/>
            <a:ext cx="1226920" cy="721656"/>
          </a:xfrm>
          <a:prstGeom prst="wedgeRectCallout">
            <a:avLst>
              <a:gd name="adj1" fmla="val 107162"/>
              <a:gd name="adj2" fmla="val 80070"/>
            </a:avLst>
          </a:prstGeom>
          <a:solidFill>
            <a:schemeClr val="accent5">
              <a:lumMod val="10000"/>
              <a:lumOff val="90000"/>
            </a:schemeClr>
          </a:solidFill>
          <a:ln w="6350" cap="flat" cmpd="sng" algn="ctr">
            <a:solidFill>
              <a:srgbClr val="5B9BD5"/>
            </a:solidFill>
            <a:prstDash val="solid"/>
            <a:miter lim="800000"/>
          </a:ln>
          <a:effectLst/>
        </p:spPr>
        <p:txBody>
          <a:bodyPr rtlCol="0" anchor="ctr"/>
          <a:lstStyle/>
          <a:p>
            <a:pPr algn="ctr" defTabSz="932597">
              <a:defRPr/>
            </a:pPr>
            <a:r>
              <a:rPr lang="en-US" sz="1122" kern="0" dirty="0">
                <a:solidFill>
                  <a:sysClr val="windowText" lastClr="000000"/>
                </a:solidFill>
                <a:latin typeface="Calibri Light" panose="020F0302020204030204"/>
              </a:rPr>
              <a:t>ER Gateway</a:t>
            </a:r>
            <a:br>
              <a:rPr lang="en-US" sz="1122" kern="0" dirty="0">
                <a:solidFill>
                  <a:sysClr val="windowText" lastClr="000000"/>
                </a:solidFill>
                <a:latin typeface="Calibri Light" panose="020F0302020204030204"/>
              </a:rPr>
            </a:br>
            <a:r>
              <a:rPr lang="en-US" sz="1122" kern="0" dirty="0">
                <a:solidFill>
                  <a:sysClr val="windowText" lastClr="000000"/>
                </a:solidFill>
                <a:latin typeface="Calibri Light" panose="020F0302020204030204"/>
              </a:rPr>
              <a:t>Standard (1Gbps)</a:t>
            </a:r>
            <a:br>
              <a:rPr lang="en-US" sz="1122" kern="0" dirty="0">
                <a:solidFill>
                  <a:sysClr val="windowText" lastClr="000000"/>
                </a:solidFill>
                <a:latin typeface="Calibri Light" panose="020F0302020204030204"/>
              </a:rPr>
            </a:br>
            <a:r>
              <a:rPr lang="en-US" sz="1122" kern="0" dirty="0">
                <a:solidFill>
                  <a:sysClr val="windowText" lastClr="000000"/>
                </a:solidFill>
                <a:latin typeface="Calibri Light" panose="020F0302020204030204"/>
              </a:rPr>
              <a:t>or High (2Gbps)</a:t>
            </a:r>
          </a:p>
        </p:txBody>
      </p:sp>
      <p:sp>
        <p:nvSpPr>
          <p:cNvPr id="151" name="Rectangular Callout 172">
            <a:extLst>
              <a:ext uri="{FF2B5EF4-FFF2-40B4-BE49-F238E27FC236}">
                <a16:creationId xmlns:a16="http://schemas.microsoft.com/office/drawing/2014/main" id="{485EC792-097A-4913-B3F5-2F03814E0227}"/>
              </a:ext>
            </a:extLst>
          </p:cNvPr>
          <p:cNvSpPr/>
          <p:nvPr/>
        </p:nvSpPr>
        <p:spPr>
          <a:xfrm>
            <a:off x="6575500" y="5013241"/>
            <a:ext cx="1083731" cy="643650"/>
          </a:xfrm>
          <a:prstGeom prst="wedgeRectCallout">
            <a:avLst>
              <a:gd name="adj1" fmla="val 39131"/>
              <a:gd name="adj2" fmla="val 73706"/>
            </a:avLst>
          </a:prstGeom>
          <a:solidFill>
            <a:schemeClr val="accent5">
              <a:lumMod val="10000"/>
              <a:lumOff val="90000"/>
            </a:schemeClr>
          </a:solidFill>
          <a:ln w="6350" cap="flat" cmpd="sng" algn="ctr">
            <a:solidFill>
              <a:srgbClr val="5B9BD5"/>
            </a:solidFill>
            <a:prstDash val="solid"/>
            <a:miter lim="800000"/>
          </a:ln>
          <a:effectLst/>
        </p:spPr>
        <p:txBody>
          <a:bodyPr rtlCol="0" anchor="ctr"/>
          <a:lstStyle/>
          <a:p>
            <a:pPr algn="ctr" defTabSz="932597">
              <a:defRPr/>
            </a:pPr>
            <a:r>
              <a:rPr lang="en-US" sz="1122" kern="0" dirty="0">
                <a:solidFill>
                  <a:sysClr val="windowText" lastClr="000000"/>
                </a:solidFill>
                <a:latin typeface="Calibri Light" panose="020F0302020204030204"/>
              </a:rPr>
              <a:t>SQL Server </a:t>
            </a:r>
            <a:r>
              <a:rPr lang="en-US" sz="1122" kern="0" dirty="0" err="1">
                <a:solidFill>
                  <a:sysClr val="windowText" lastClr="000000"/>
                </a:solidFill>
                <a:latin typeface="Calibri Light" panose="020F0302020204030204"/>
              </a:rPr>
              <a:t>AlwaysOn</a:t>
            </a:r>
            <a:r>
              <a:rPr lang="en-US" sz="1122" kern="0" dirty="0">
                <a:solidFill>
                  <a:sysClr val="windowText" lastClr="000000"/>
                </a:solidFill>
                <a:latin typeface="Calibri Light" panose="020F0302020204030204"/>
              </a:rPr>
              <a:t> </a:t>
            </a:r>
            <a:br>
              <a:rPr lang="en-US" sz="1122" kern="0" dirty="0">
                <a:solidFill>
                  <a:sysClr val="windowText" lastClr="000000"/>
                </a:solidFill>
                <a:latin typeface="Calibri Light" panose="020F0302020204030204"/>
              </a:rPr>
            </a:br>
            <a:r>
              <a:rPr lang="en-US" sz="1122" kern="0" dirty="0" err="1">
                <a:solidFill>
                  <a:sysClr val="windowText" lastClr="000000"/>
                </a:solidFill>
                <a:latin typeface="Calibri Light" panose="020F0302020204030204"/>
              </a:rPr>
              <a:t>async</a:t>
            </a:r>
            <a:r>
              <a:rPr lang="en-US" sz="1122" kern="0" dirty="0">
                <a:solidFill>
                  <a:sysClr val="windowText" lastClr="000000"/>
                </a:solidFill>
                <a:latin typeface="Calibri Light" panose="020F0302020204030204"/>
              </a:rPr>
              <a:t> replica</a:t>
            </a:r>
            <a:br>
              <a:rPr lang="en-US" sz="1122" kern="0" dirty="0">
                <a:solidFill>
                  <a:sysClr val="windowText" lastClr="000000"/>
                </a:solidFill>
                <a:latin typeface="Calibri Light" panose="020F0302020204030204"/>
              </a:rPr>
            </a:br>
            <a:r>
              <a:rPr lang="en-US" sz="1122" kern="0" dirty="0">
                <a:solidFill>
                  <a:sysClr val="windowText" lastClr="000000"/>
                </a:solidFill>
                <a:latin typeface="Calibri Light" panose="020F0302020204030204"/>
              </a:rPr>
              <a:t>use smaller VM</a:t>
            </a:r>
          </a:p>
        </p:txBody>
      </p:sp>
      <p:sp>
        <p:nvSpPr>
          <p:cNvPr id="152" name="Rectangle 151">
            <a:extLst>
              <a:ext uri="{FF2B5EF4-FFF2-40B4-BE49-F238E27FC236}">
                <a16:creationId xmlns:a16="http://schemas.microsoft.com/office/drawing/2014/main" id="{50EA30E8-4442-4640-82B7-EF53C0347F47}"/>
              </a:ext>
            </a:extLst>
          </p:cNvPr>
          <p:cNvSpPr/>
          <p:nvPr/>
        </p:nvSpPr>
        <p:spPr>
          <a:xfrm>
            <a:off x="10271216" y="928026"/>
            <a:ext cx="1026530" cy="5721274"/>
          </a:xfrm>
          <a:prstGeom prst="rect">
            <a:avLst/>
          </a:prstGeom>
          <a:solidFill>
            <a:schemeClr val="bg1">
              <a:lumMod val="85000"/>
            </a:schemeClr>
          </a:solidFill>
          <a:ln w="10795" cap="flat" cmpd="sng" algn="ctr">
            <a:solidFill>
              <a:srgbClr val="002060">
                <a:shade val="50000"/>
              </a:srgbClr>
            </a:solidFill>
            <a:prstDash val="solid"/>
          </a:ln>
          <a:effectLst/>
        </p:spPr>
        <p:txBody>
          <a:bodyPr rtlCol="0" anchor="t" anchorCtr="0"/>
          <a:lstStyle/>
          <a:p>
            <a:pPr marL="0" marR="0" lvl="0" indent="0" algn="ctr" defTabSz="914126" rtl="0" eaLnBrk="1" fontAlgn="auto" latinLnBrk="0" hangingPunct="1">
              <a:lnSpc>
                <a:spcPct val="100000"/>
              </a:lnSpc>
              <a:spcBef>
                <a:spcPts val="0"/>
              </a:spcBef>
              <a:spcAft>
                <a:spcPts val="0"/>
              </a:spcAft>
              <a:buClrTx/>
              <a:buSzTx/>
              <a:buFontTx/>
              <a:buNone/>
              <a:tabLst/>
              <a:defRPr/>
            </a:pPr>
            <a:br>
              <a:rPr kumimoji="0" lang="en-US" sz="900" b="0" i="0" u="none" strike="noStrike" kern="0" cap="none" spc="0" normalizeH="0" baseline="0" noProof="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br>
            <a:br>
              <a:rPr kumimoji="0" lang="en-US" sz="900" b="0" i="0" u="none" strike="noStrike" kern="0" cap="none" spc="0" normalizeH="0" baseline="0" noProof="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br>
            <a:endParaRPr kumimoji="0" lang="en-US" sz="900" b="0" i="0" u="none" strike="noStrike" kern="0" cap="none" spc="0" normalizeH="0" baseline="0" noProof="0">
              <a:ln>
                <a:noFill/>
              </a:ln>
              <a:solidFill>
                <a:sysClr val="windowText" lastClr="000000"/>
              </a:solidFill>
              <a:effectLst/>
              <a:uLnTx/>
              <a:uFillTx/>
              <a:latin typeface="Segoe UI Light" panose="020B0502040204020203" pitchFamily="34" charset="0"/>
              <a:ea typeface="+mn-ea"/>
              <a:cs typeface="Segoe UI Light" panose="020B0502040204020203" pitchFamily="34" charset="0"/>
            </a:endParaRPr>
          </a:p>
        </p:txBody>
      </p:sp>
      <p:pic>
        <p:nvPicPr>
          <p:cNvPr id="153" name="Picture 152">
            <a:extLst>
              <a:ext uri="{FF2B5EF4-FFF2-40B4-BE49-F238E27FC236}">
                <a16:creationId xmlns:a16="http://schemas.microsoft.com/office/drawing/2014/main" id="{5D2902D9-6E5C-42C0-9977-5CC6B6B7082D}"/>
              </a:ext>
            </a:extLst>
          </p:cNvPr>
          <p:cNvPicPr>
            <a:picLocks noChangeAspect="1"/>
          </p:cNvPicPr>
          <p:nvPr/>
        </p:nvPicPr>
        <p:blipFill>
          <a:blip r:embed="rId10" cstate="email">
            <a:biLevel thresh="75000"/>
            <a:extLst>
              <a:ext uri="{28A0092B-C50C-407E-A947-70E740481C1C}">
                <a14:useLocalDpi xmlns:a14="http://schemas.microsoft.com/office/drawing/2010/main"/>
              </a:ext>
            </a:extLst>
          </a:blip>
          <a:stretch>
            <a:fillRect/>
          </a:stretch>
        </p:blipFill>
        <p:spPr>
          <a:xfrm>
            <a:off x="10646480" y="2410677"/>
            <a:ext cx="271305" cy="271305"/>
          </a:xfrm>
          <a:prstGeom prst="rect">
            <a:avLst/>
          </a:prstGeom>
        </p:spPr>
      </p:pic>
      <p:sp>
        <p:nvSpPr>
          <p:cNvPr id="154" name="TextBox 153">
            <a:extLst>
              <a:ext uri="{FF2B5EF4-FFF2-40B4-BE49-F238E27FC236}">
                <a16:creationId xmlns:a16="http://schemas.microsoft.com/office/drawing/2014/main" id="{4B3A47F7-059A-496F-8459-12B8764CAE50}"/>
              </a:ext>
            </a:extLst>
          </p:cNvPr>
          <p:cNvSpPr txBox="1"/>
          <p:nvPr/>
        </p:nvSpPr>
        <p:spPr>
          <a:xfrm>
            <a:off x="10498725" y="2683718"/>
            <a:ext cx="611639" cy="230772"/>
          </a:xfrm>
          <a:prstGeom prst="rect">
            <a:avLst/>
          </a:prstGeom>
          <a:noFill/>
        </p:spPr>
        <p:txBody>
          <a:bodyPr wrap="square" rtlCol="0">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Backup</a:t>
            </a:r>
          </a:p>
        </p:txBody>
      </p:sp>
      <p:pic>
        <p:nvPicPr>
          <p:cNvPr id="155" name="Picture 154">
            <a:extLst>
              <a:ext uri="{FF2B5EF4-FFF2-40B4-BE49-F238E27FC236}">
                <a16:creationId xmlns:a16="http://schemas.microsoft.com/office/drawing/2014/main" id="{A17FC31F-99E0-417F-AF71-D4DE19A4AA9B}"/>
              </a:ext>
            </a:extLst>
          </p:cNvPr>
          <p:cNvPicPr>
            <a:picLocks noChangeAspect="1"/>
          </p:cNvPicPr>
          <p:nvPr/>
        </p:nvPicPr>
        <p:blipFill>
          <a:blip r:embed="rId11" cstate="email">
            <a:biLevel thresh="75000"/>
            <a:extLst>
              <a:ext uri="{28A0092B-C50C-407E-A947-70E740481C1C}">
                <a14:useLocalDpi xmlns:a14="http://schemas.microsoft.com/office/drawing/2010/main"/>
              </a:ext>
            </a:extLst>
          </a:blip>
          <a:stretch>
            <a:fillRect/>
          </a:stretch>
        </p:blipFill>
        <p:spPr>
          <a:xfrm>
            <a:off x="10632033" y="2975734"/>
            <a:ext cx="295118" cy="295118"/>
          </a:xfrm>
          <a:prstGeom prst="rect">
            <a:avLst/>
          </a:prstGeom>
        </p:spPr>
      </p:pic>
      <p:sp>
        <p:nvSpPr>
          <p:cNvPr id="156" name="TextBox 155">
            <a:extLst>
              <a:ext uri="{FF2B5EF4-FFF2-40B4-BE49-F238E27FC236}">
                <a16:creationId xmlns:a16="http://schemas.microsoft.com/office/drawing/2014/main" id="{0E192CEB-4FCA-47D0-8D4E-D8F122D9F513}"/>
              </a:ext>
            </a:extLst>
          </p:cNvPr>
          <p:cNvSpPr txBox="1"/>
          <p:nvPr/>
        </p:nvSpPr>
        <p:spPr>
          <a:xfrm>
            <a:off x="10307997" y="3265476"/>
            <a:ext cx="966351" cy="230832"/>
          </a:xfrm>
          <a:prstGeom prst="rect">
            <a:avLst/>
          </a:prstGeom>
          <a:noFill/>
        </p:spPr>
        <p:txBody>
          <a:bodyPr wrap="square" rtlCol="0">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Site Recovery</a:t>
            </a:r>
          </a:p>
        </p:txBody>
      </p:sp>
      <p:pic>
        <p:nvPicPr>
          <p:cNvPr id="157" name="Picture 156">
            <a:extLst>
              <a:ext uri="{FF2B5EF4-FFF2-40B4-BE49-F238E27FC236}">
                <a16:creationId xmlns:a16="http://schemas.microsoft.com/office/drawing/2014/main" id="{E9D144EE-85E9-4EB9-A17C-1A39507F3EFC}"/>
              </a:ext>
            </a:extLst>
          </p:cNvPr>
          <p:cNvPicPr>
            <a:picLocks noChangeAspect="1"/>
          </p:cNvPicPr>
          <p:nvPr/>
        </p:nvPicPr>
        <p:blipFill>
          <a:blip r:embed="rId12" cstate="email">
            <a:biLevel thresh="75000"/>
            <a:extLst>
              <a:ext uri="{28A0092B-C50C-407E-A947-70E740481C1C}">
                <a14:useLocalDpi xmlns:a14="http://schemas.microsoft.com/office/drawing/2010/main"/>
              </a:ext>
            </a:extLst>
          </a:blip>
          <a:stretch>
            <a:fillRect/>
          </a:stretch>
        </p:blipFill>
        <p:spPr>
          <a:xfrm>
            <a:off x="10656211" y="1856558"/>
            <a:ext cx="298396" cy="298396"/>
          </a:xfrm>
          <a:prstGeom prst="rect">
            <a:avLst/>
          </a:prstGeom>
        </p:spPr>
      </p:pic>
      <p:sp>
        <p:nvSpPr>
          <p:cNvPr id="158" name="TextBox 157">
            <a:extLst>
              <a:ext uri="{FF2B5EF4-FFF2-40B4-BE49-F238E27FC236}">
                <a16:creationId xmlns:a16="http://schemas.microsoft.com/office/drawing/2014/main" id="{C29942B9-BC58-4B08-88C8-E08B31098F62}"/>
              </a:ext>
            </a:extLst>
          </p:cNvPr>
          <p:cNvSpPr txBox="1"/>
          <p:nvPr/>
        </p:nvSpPr>
        <p:spPr>
          <a:xfrm>
            <a:off x="10496523" y="2132232"/>
            <a:ext cx="611639" cy="230772"/>
          </a:xfrm>
          <a:prstGeom prst="rect">
            <a:avLst/>
          </a:prstGeom>
          <a:noFill/>
        </p:spPr>
        <p:txBody>
          <a:bodyPr wrap="square" rtlCol="0">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Storage</a:t>
            </a:r>
          </a:p>
        </p:txBody>
      </p:sp>
      <p:sp>
        <p:nvSpPr>
          <p:cNvPr id="159" name="TextBox 158">
            <a:extLst>
              <a:ext uri="{FF2B5EF4-FFF2-40B4-BE49-F238E27FC236}">
                <a16:creationId xmlns:a16="http://schemas.microsoft.com/office/drawing/2014/main" id="{5CB7E9EB-58ED-4A98-91C3-7C2770EED054}"/>
              </a:ext>
            </a:extLst>
          </p:cNvPr>
          <p:cNvSpPr txBox="1"/>
          <p:nvPr/>
        </p:nvSpPr>
        <p:spPr>
          <a:xfrm>
            <a:off x="10461554" y="6394839"/>
            <a:ext cx="611732" cy="230832"/>
          </a:xfrm>
          <a:prstGeom prst="rect">
            <a:avLst/>
          </a:prstGeom>
          <a:noFill/>
        </p:spPr>
        <p:txBody>
          <a:bodyPr wrap="square" rtlCol="0">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Power BI</a:t>
            </a:r>
          </a:p>
        </p:txBody>
      </p:sp>
      <p:sp>
        <p:nvSpPr>
          <p:cNvPr id="160" name="TextBox 159">
            <a:extLst>
              <a:ext uri="{FF2B5EF4-FFF2-40B4-BE49-F238E27FC236}">
                <a16:creationId xmlns:a16="http://schemas.microsoft.com/office/drawing/2014/main" id="{6670AEC3-92B8-4A04-8368-07E8DBA2E619}"/>
              </a:ext>
            </a:extLst>
          </p:cNvPr>
          <p:cNvSpPr txBox="1"/>
          <p:nvPr/>
        </p:nvSpPr>
        <p:spPr>
          <a:xfrm>
            <a:off x="10363605" y="5177961"/>
            <a:ext cx="821498" cy="230832"/>
          </a:xfrm>
          <a:prstGeom prst="rect">
            <a:avLst/>
          </a:prstGeom>
          <a:noFill/>
        </p:spPr>
        <p:txBody>
          <a:bodyPr wrap="square" rtlCol="0">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Log Analytics</a:t>
            </a:r>
          </a:p>
        </p:txBody>
      </p:sp>
      <p:pic>
        <p:nvPicPr>
          <p:cNvPr id="161" name="Picture 160">
            <a:extLst>
              <a:ext uri="{FF2B5EF4-FFF2-40B4-BE49-F238E27FC236}">
                <a16:creationId xmlns:a16="http://schemas.microsoft.com/office/drawing/2014/main" id="{70C51375-345D-4DB4-AE67-1E1E12A8A389}"/>
              </a:ext>
            </a:extLst>
          </p:cNvPr>
          <p:cNvPicPr>
            <a:picLocks noChangeAspect="1"/>
          </p:cNvPicPr>
          <p:nvPr/>
        </p:nvPicPr>
        <p:blipFill>
          <a:blip r:embed="rId13" cstate="email">
            <a:biLevel thresh="75000"/>
            <a:extLst>
              <a:ext uri="{28A0092B-C50C-407E-A947-70E740481C1C}">
                <a14:useLocalDpi xmlns:a14="http://schemas.microsoft.com/office/drawing/2010/main"/>
              </a:ext>
            </a:extLst>
          </a:blip>
          <a:stretch>
            <a:fillRect/>
          </a:stretch>
        </p:blipFill>
        <p:spPr>
          <a:xfrm>
            <a:off x="10614725" y="4869753"/>
            <a:ext cx="281037" cy="281037"/>
          </a:xfrm>
          <a:prstGeom prst="rect">
            <a:avLst/>
          </a:prstGeom>
        </p:spPr>
      </p:pic>
      <p:pic>
        <p:nvPicPr>
          <p:cNvPr id="162" name="Picture 2" descr="Image result for azure active directory">
            <a:extLst>
              <a:ext uri="{FF2B5EF4-FFF2-40B4-BE49-F238E27FC236}">
                <a16:creationId xmlns:a16="http://schemas.microsoft.com/office/drawing/2014/main" id="{769D5414-DF93-43F3-90F0-0A4086135514}"/>
              </a:ext>
            </a:extLst>
          </p:cNvPr>
          <p:cNvPicPr>
            <a:picLocks noChangeAspect="1" noChangeArrowheads="1"/>
          </p:cNvPicPr>
          <p:nvPr/>
        </p:nvPicPr>
        <p:blipFill>
          <a:blip r:embed="rId14" cstate="email">
            <a:biLevel thresh="75000"/>
            <a:extLst>
              <a:ext uri="{28A0092B-C50C-407E-A947-70E740481C1C}">
                <a14:useLocalDpi xmlns:a14="http://schemas.microsoft.com/office/drawing/2010/main"/>
              </a:ext>
            </a:extLst>
          </a:blip>
          <a:srcRect/>
          <a:stretch>
            <a:fillRect/>
          </a:stretch>
        </p:blipFill>
        <p:spPr bwMode="auto">
          <a:xfrm>
            <a:off x="10634884" y="1192857"/>
            <a:ext cx="291205" cy="291205"/>
          </a:xfrm>
          <a:prstGeom prst="rect">
            <a:avLst/>
          </a:prstGeom>
          <a:noFill/>
          <a:extLst>
            <a:ext uri="{909E8E84-426E-40DD-AFC4-6F175D3DCCD1}">
              <a14:hiddenFill xmlns:a14="http://schemas.microsoft.com/office/drawing/2010/main">
                <a:solidFill>
                  <a:srgbClr val="FFFFFF"/>
                </a:solidFill>
              </a14:hiddenFill>
            </a:ext>
          </a:extLst>
        </p:spPr>
      </p:pic>
      <p:sp>
        <p:nvSpPr>
          <p:cNvPr id="163" name="TextBox 162">
            <a:extLst>
              <a:ext uri="{FF2B5EF4-FFF2-40B4-BE49-F238E27FC236}">
                <a16:creationId xmlns:a16="http://schemas.microsoft.com/office/drawing/2014/main" id="{89FFFDF2-1194-4F3A-B2B4-ADFF876F3B0E}"/>
              </a:ext>
            </a:extLst>
          </p:cNvPr>
          <p:cNvSpPr txBox="1"/>
          <p:nvPr/>
        </p:nvSpPr>
        <p:spPr>
          <a:xfrm>
            <a:off x="10304903" y="1410061"/>
            <a:ext cx="975922" cy="420038"/>
          </a:xfrm>
          <a:prstGeom prst="rect">
            <a:avLst/>
          </a:prstGeom>
          <a:noFill/>
        </p:spPr>
        <p:txBody>
          <a:bodyPr wrap="square" lIns="182832" tIns="146266" rIns="182832" bIns="146266" rtlCol="0">
            <a:spAutoFit/>
          </a:bodyPr>
          <a:lstStyle/>
          <a:p>
            <a:pPr marL="0" marR="0" lvl="0" indent="0" algn="ctr" defTabSz="914126" rtl="0" eaLnBrk="1" fontAlgn="auto" latinLnBrk="0" hangingPunct="1">
              <a:lnSpc>
                <a:spcPct val="90000"/>
              </a:lnSpc>
              <a:spcBef>
                <a:spcPts val="0"/>
              </a:spcBef>
              <a:spcAft>
                <a:spcPts val="600"/>
              </a:spcAft>
              <a:buClrTx/>
              <a:buSzTx/>
              <a:buFontTx/>
              <a:buNone/>
              <a:tabLst/>
              <a:defRPr/>
            </a:pPr>
            <a:r>
              <a:rPr kumimoji="0" lang="en-US" sz="9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Azure AD</a:t>
            </a:r>
          </a:p>
        </p:txBody>
      </p:sp>
      <p:sp>
        <p:nvSpPr>
          <p:cNvPr id="164" name="TextBox 163">
            <a:extLst>
              <a:ext uri="{FF2B5EF4-FFF2-40B4-BE49-F238E27FC236}">
                <a16:creationId xmlns:a16="http://schemas.microsoft.com/office/drawing/2014/main" id="{F8E0ACE3-A3DB-4D27-806B-501EC191AD4B}"/>
              </a:ext>
            </a:extLst>
          </p:cNvPr>
          <p:cNvSpPr txBox="1"/>
          <p:nvPr/>
        </p:nvSpPr>
        <p:spPr>
          <a:xfrm>
            <a:off x="10121358" y="5684322"/>
            <a:ext cx="1294955" cy="42011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900" b="0" i="0" u="none" strike="noStrike" kern="1200" cap="none" spc="0" normalizeH="0" baseline="0" noProof="0">
                <a:ln>
                  <a:noFill/>
                </a:ln>
                <a:gradFill>
                  <a:gsLst>
                    <a:gs pos="2917">
                      <a:srgbClr val="353535"/>
                    </a:gs>
                    <a:gs pos="30000">
                      <a:srgbClr val="353535"/>
                    </a:gs>
                  </a:gsLst>
                  <a:lin ang="5400000" scaled="0"/>
                </a:gradFill>
                <a:effectLst/>
                <a:uLnTx/>
                <a:uFillTx/>
                <a:latin typeface="Segoe UI Light"/>
                <a:ea typeface="+mn-ea"/>
                <a:cs typeface="Segoe UI Light" panose="020B0502040204020203" pitchFamily="34" charset="0"/>
              </a:rPr>
              <a:t>Key Vault</a:t>
            </a:r>
          </a:p>
        </p:txBody>
      </p:sp>
      <p:pic>
        <p:nvPicPr>
          <p:cNvPr id="165" name="Picture 2" descr="Image result for azure key vault icon">
            <a:extLst>
              <a:ext uri="{FF2B5EF4-FFF2-40B4-BE49-F238E27FC236}">
                <a16:creationId xmlns:a16="http://schemas.microsoft.com/office/drawing/2014/main" id="{E39012C1-8453-4295-813C-AA30E3058632}"/>
              </a:ext>
            </a:extLst>
          </p:cNvPr>
          <p:cNvPicPr>
            <a:picLocks noChangeAspect="1" noChangeArrowheads="1"/>
          </p:cNvPicPr>
          <p:nvPr/>
        </p:nvPicPr>
        <p:blipFill>
          <a:blip r:embed="rId15" cstate="print">
            <a:biLevel thresh="75000"/>
            <a:extLst>
              <a:ext uri="{28A0092B-C50C-407E-A947-70E740481C1C}">
                <a14:useLocalDpi xmlns:a14="http://schemas.microsoft.com/office/drawing/2010/main" val="0"/>
              </a:ext>
            </a:extLst>
          </a:blip>
          <a:srcRect/>
          <a:stretch>
            <a:fillRect/>
          </a:stretch>
        </p:blipFill>
        <p:spPr bwMode="auto">
          <a:xfrm>
            <a:off x="10461724" y="5473028"/>
            <a:ext cx="587471" cy="308422"/>
          </a:xfrm>
          <a:prstGeom prst="rect">
            <a:avLst/>
          </a:prstGeom>
          <a:noFill/>
          <a:extLst>
            <a:ext uri="{909E8E84-426E-40DD-AFC4-6F175D3DCCD1}">
              <a14:hiddenFill xmlns:a14="http://schemas.microsoft.com/office/drawing/2010/main">
                <a:solidFill>
                  <a:srgbClr val="FFFFFF"/>
                </a:solidFill>
              </a14:hiddenFill>
            </a:ext>
          </a:extLst>
        </p:spPr>
      </p:pic>
      <p:pic>
        <p:nvPicPr>
          <p:cNvPr id="166" name="Picture 2" descr="Image result for azure netapp files icon">
            <a:extLst>
              <a:ext uri="{FF2B5EF4-FFF2-40B4-BE49-F238E27FC236}">
                <a16:creationId xmlns:a16="http://schemas.microsoft.com/office/drawing/2014/main" id="{FC6ED740-5D99-4749-9CF1-439E5ABF4D8E}"/>
              </a:ext>
            </a:extLst>
          </p:cNvPr>
          <p:cNvPicPr>
            <a:picLocks noChangeAspect="1" noChangeArrowheads="1"/>
          </p:cNvPicPr>
          <p:nvPr/>
        </p:nvPicPr>
        <p:blipFill>
          <a:blip r:embed="rId16" cstate="print">
            <a:biLevel thresh="75000"/>
            <a:extLst>
              <a:ext uri="{28A0092B-C50C-407E-A947-70E740481C1C}">
                <a14:useLocalDpi xmlns:a14="http://schemas.microsoft.com/office/drawing/2010/main" val="0"/>
              </a:ext>
            </a:extLst>
          </a:blip>
          <a:srcRect/>
          <a:stretch>
            <a:fillRect/>
          </a:stretch>
        </p:blipFill>
        <p:spPr bwMode="auto">
          <a:xfrm>
            <a:off x="10616347" y="3524974"/>
            <a:ext cx="320889" cy="320889"/>
          </a:xfrm>
          <a:prstGeom prst="rect">
            <a:avLst/>
          </a:prstGeom>
          <a:noFill/>
          <a:extLst>
            <a:ext uri="{909E8E84-426E-40DD-AFC4-6F175D3DCCD1}">
              <a14:hiddenFill xmlns:a14="http://schemas.microsoft.com/office/drawing/2010/main">
                <a:solidFill>
                  <a:srgbClr val="FFFFFF"/>
                </a:solidFill>
              </a14:hiddenFill>
            </a:ext>
          </a:extLst>
        </p:spPr>
      </p:pic>
      <p:sp>
        <p:nvSpPr>
          <p:cNvPr id="167" name="TextBox 166">
            <a:extLst>
              <a:ext uri="{FF2B5EF4-FFF2-40B4-BE49-F238E27FC236}">
                <a16:creationId xmlns:a16="http://schemas.microsoft.com/office/drawing/2014/main" id="{7202CC67-788F-415A-86CD-6DAF3D0FA5E4}"/>
              </a:ext>
            </a:extLst>
          </p:cNvPr>
          <p:cNvSpPr txBox="1"/>
          <p:nvPr/>
        </p:nvSpPr>
        <p:spPr>
          <a:xfrm>
            <a:off x="10287537" y="3825669"/>
            <a:ext cx="975921" cy="369332"/>
          </a:xfrm>
          <a:prstGeom prst="rect">
            <a:avLst/>
          </a:prstGeom>
          <a:noFill/>
        </p:spPr>
        <p:txBody>
          <a:bodyPr wrap="square" rtlCol="0">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Azure </a:t>
            </a:r>
            <a:br>
              <a:rPr kumimoji="0" lang="en-US" sz="900" b="0" i="0" u="none" strike="noStrike" kern="0" cap="none" spc="0" normalizeH="0" baseline="0" noProof="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br>
            <a:r>
              <a:rPr kumimoji="0" lang="en-US" sz="900" b="0" i="0" u="none" strike="noStrike" kern="0" cap="none" spc="0" normalizeH="0" baseline="0" noProof="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NetApp Files</a:t>
            </a:r>
          </a:p>
        </p:txBody>
      </p:sp>
      <p:pic>
        <p:nvPicPr>
          <p:cNvPr id="168" name="Picture 4" descr="Image result for azure files">
            <a:extLst>
              <a:ext uri="{FF2B5EF4-FFF2-40B4-BE49-F238E27FC236}">
                <a16:creationId xmlns:a16="http://schemas.microsoft.com/office/drawing/2014/main" id="{7B94546D-F500-4755-B426-5E9B9358E293}"/>
              </a:ext>
            </a:extLst>
          </p:cNvPr>
          <p:cNvPicPr>
            <a:picLocks noChangeAspect="1" noChangeArrowheads="1"/>
          </p:cNvPicPr>
          <p:nvPr/>
        </p:nvPicPr>
        <p:blipFill>
          <a:blip r:embed="rId17" cstate="print">
            <a:biLevel thresh="75000"/>
            <a:extLst>
              <a:ext uri="{28A0092B-C50C-407E-A947-70E740481C1C}">
                <a14:useLocalDpi xmlns:a14="http://schemas.microsoft.com/office/drawing/2010/main" val="0"/>
              </a:ext>
            </a:extLst>
          </a:blip>
          <a:srcRect/>
          <a:stretch>
            <a:fillRect/>
          </a:stretch>
        </p:blipFill>
        <p:spPr bwMode="auto">
          <a:xfrm>
            <a:off x="10617240" y="4271284"/>
            <a:ext cx="327069" cy="327069"/>
          </a:xfrm>
          <a:prstGeom prst="rect">
            <a:avLst/>
          </a:prstGeom>
          <a:noFill/>
          <a:extLst>
            <a:ext uri="{909E8E84-426E-40DD-AFC4-6F175D3DCCD1}">
              <a14:hiddenFill xmlns:a14="http://schemas.microsoft.com/office/drawing/2010/main">
                <a:solidFill>
                  <a:srgbClr val="FFFFFF"/>
                </a:solidFill>
              </a14:hiddenFill>
            </a:ext>
          </a:extLst>
        </p:spPr>
      </p:pic>
      <p:sp>
        <p:nvSpPr>
          <p:cNvPr id="169" name="TextBox 168">
            <a:extLst>
              <a:ext uri="{FF2B5EF4-FFF2-40B4-BE49-F238E27FC236}">
                <a16:creationId xmlns:a16="http://schemas.microsoft.com/office/drawing/2014/main" id="{B6DC5019-8DAE-4A53-95BC-33386B23DE77}"/>
              </a:ext>
            </a:extLst>
          </p:cNvPr>
          <p:cNvSpPr txBox="1"/>
          <p:nvPr/>
        </p:nvSpPr>
        <p:spPr>
          <a:xfrm>
            <a:off x="10275526" y="4562242"/>
            <a:ext cx="975921" cy="230832"/>
          </a:xfrm>
          <a:prstGeom prst="rect">
            <a:avLst/>
          </a:prstGeom>
          <a:noFill/>
        </p:spPr>
        <p:txBody>
          <a:bodyPr wrap="square" rtlCol="0">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Azure Files</a:t>
            </a:r>
          </a:p>
        </p:txBody>
      </p:sp>
      <p:pic>
        <p:nvPicPr>
          <p:cNvPr id="170" name="Picture 6" descr="Image result for Power BI icon">
            <a:extLst>
              <a:ext uri="{FF2B5EF4-FFF2-40B4-BE49-F238E27FC236}">
                <a16:creationId xmlns:a16="http://schemas.microsoft.com/office/drawing/2014/main" id="{0E59B8E7-CCE7-4B11-B744-8F01C933CFC7}"/>
              </a:ext>
            </a:extLst>
          </p:cNvPr>
          <p:cNvPicPr>
            <a:picLocks noChangeAspect="1" noChangeArrowheads="1"/>
          </p:cNvPicPr>
          <p:nvPr/>
        </p:nvPicPr>
        <p:blipFill>
          <a:blip r:embed="rId18" cstate="print">
            <a:biLevel thresh="75000"/>
            <a:extLst>
              <a:ext uri="{28A0092B-C50C-407E-A947-70E740481C1C}">
                <a14:useLocalDpi xmlns:a14="http://schemas.microsoft.com/office/drawing/2010/main" val="0"/>
              </a:ext>
            </a:extLst>
          </a:blip>
          <a:srcRect/>
          <a:stretch>
            <a:fillRect/>
          </a:stretch>
        </p:blipFill>
        <p:spPr bwMode="auto">
          <a:xfrm>
            <a:off x="10620724" y="6110738"/>
            <a:ext cx="316087" cy="316087"/>
          </a:xfrm>
          <a:prstGeom prst="rect">
            <a:avLst/>
          </a:prstGeom>
          <a:noFill/>
          <a:extLst>
            <a:ext uri="{909E8E84-426E-40DD-AFC4-6F175D3DCCD1}">
              <a14:hiddenFill xmlns:a14="http://schemas.microsoft.com/office/drawing/2010/main">
                <a:solidFill>
                  <a:srgbClr val="FFFFFF"/>
                </a:solidFill>
              </a14:hiddenFill>
            </a:ext>
          </a:extLst>
        </p:spPr>
      </p:pic>
      <p:sp>
        <p:nvSpPr>
          <p:cNvPr id="149" name="Rectangular Callout 172">
            <a:extLst>
              <a:ext uri="{FF2B5EF4-FFF2-40B4-BE49-F238E27FC236}">
                <a16:creationId xmlns:a16="http://schemas.microsoft.com/office/drawing/2014/main" id="{9B8F7609-F3F1-4DB7-BCD0-0539796D43C1}"/>
              </a:ext>
            </a:extLst>
          </p:cNvPr>
          <p:cNvSpPr/>
          <p:nvPr/>
        </p:nvSpPr>
        <p:spPr>
          <a:xfrm>
            <a:off x="10496523" y="380327"/>
            <a:ext cx="1297560" cy="548228"/>
          </a:xfrm>
          <a:prstGeom prst="wedgeRectCallout">
            <a:avLst>
              <a:gd name="adj1" fmla="val -39537"/>
              <a:gd name="adj2" fmla="val 80958"/>
            </a:avLst>
          </a:prstGeom>
          <a:solidFill>
            <a:schemeClr val="accent5">
              <a:lumMod val="10000"/>
              <a:lumOff val="90000"/>
            </a:schemeClr>
          </a:solidFill>
          <a:ln w="6350" cap="flat" cmpd="sng" algn="ctr">
            <a:solidFill>
              <a:srgbClr val="5B9BD5"/>
            </a:solidFill>
            <a:prstDash val="solid"/>
            <a:miter lim="800000"/>
          </a:ln>
          <a:effectLst/>
        </p:spPr>
        <p:txBody>
          <a:bodyPr rtlCol="0" anchor="ctr"/>
          <a:lstStyle/>
          <a:p>
            <a:pPr algn="ctr" defTabSz="932597">
              <a:defRPr/>
            </a:pPr>
            <a:r>
              <a:rPr lang="en-US" sz="1122" kern="0" dirty="0">
                <a:solidFill>
                  <a:sysClr val="windowText" lastClr="000000"/>
                </a:solidFill>
                <a:latin typeface="Calibri Light" panose="020F0302020204030204"/>
              </a:rPr>
              <a:t>OMS Log Analytics,</a:t>
            </a:r>
            <a:br>
              <a:rPr lang="en-US" sz="1122" kern="0" dirty="0">
                <a:solidFill>
                  <a:sysClr val="windowText" lastClr="000000"/>
                </a:solidFill>
                <a:latin typeface="Calibri Light" panose="020F0302020204030204"/>
              </a:rPr>
            </a:br>
            <a:r>
              <a:rPr lang="en-US" sz="1122" kern="0" dirty="0">
                <a:solidFill>
                  <a:sysClr val="windowText" lastClr="000000"/>
                </a:solidFill>
                <a:latin typeface="Calibri Light" panose="020F0302020204030204"/>
              </a:rPr>
              <a:t>Backup </a:t>
            </a:r>
          </a:p>
        </p:txBody>
      </p:sp>
      <p:sp>
        <p:nvSpPr>
          <p:cNvPr id="150" name="Oval 149">
            <a:extLst>
              <a:ext uri="{FF2B5EF4-FFF2-40B4-BE49-F238E27FC236}">
                <a16:creationId xmlns:a16="http://schemas.microsoft.com/office/drawing/2014/main" id="{22F227C4-EFCF-4A48-99F8-12EA8DD58F1F}"/>
              </a:ext>
            </a:extLst>
          </p:cNvPr>
          <p:cNvSpPr/>
          <p:nvPr/>
        </p:nvSpPr>
        <p:spPr>
          <a:xfrm>
            <a:off x="11598024" y="1008866"/>
            <a:ext cx="196059" cy="197795"/>
          </a:xfrm>
          <a:prstGeom prst="ellipse">
            <a:avLst/>
          </a:prstGeom>
          <a:solidFill>
            <a:schemeClr val="accent5">
              <a:lumMod val="10000"/>
              <a:lumOff val="90000"/>
            </a:schemeClr>
          </a:solidFill>
          <a:ln w="9525" cap="flat" cmpd="sng" algn="ctr">
            <a:solidFill>
              <a:srgbClr val="5B9BD5">
                <a:shade val="50000"/>
              </a:srgbClr>
            </a:solidFill>
            <a:prstDash val="solid"/>
            <a:miter lim="800000"/>
          </a:ln>
          <a:effectLst/>
        </p:spPr>
        <p:txBody>
          <a:bodyPr rtlCol="0" anchor="ctr"/>
          <a:lstStyle/>
          <a:p>
            <a:pPr algn="ctr" defTabSz="932597">
              <a:defRPr/>
            </a:pPr>
            <a:r>
              <a:rPr lang="en-US" sz="1428" kern="0" dirty="0">
                <a:solidFill>
                  <a:sysClr val="windowText" lastClr="000000"/>
                </a:solidFill>
                <a:latin typeface="Segoe UI Light" panose="020B0502040204020203" pitchFamily="34" charset="0"/>
                <a:cs typeface="Segoe UI Light" panose="020B0502040204020203" pitchFamily="34" charset="0"/>
              </a:rPr>
              <a:t>5</a:t>
            </a:r>
          </a:p>
        </p:txBody>
      </p:sp>
      <p:sp>
        <p:nvSpPr>
          <p:cNvPr id="173" name="Thought Bubble: Cloud 172">
            <a:extLst>
              <a:ext uri="{FF2B5EF4-FFF2-40B4-BE49-F238E27FC236}">
                <a16:creationId xmlns:a16="http://schemas.microsoft.com/office/drawing/2014/main" id="{54737E2F-ACB4-4CC3-B77B-8990582D761B}"/>
              </a:ext>
            </a:extLst>
          </p:cNvPr>
          <p:cNvSpPr/>
          <p:nvPr/>
        </p:nvSpPr>
        <p:spPr>
          <a:xfrm>
            <a:off x="2064731" y="2683782"/>
            <a:ext cx="601525" cy="2645353"/>
          </a:xfrm>
          <a:prstGeom prst="cloudCallout">
            <a:avLst>
              <a:gd name="adj1" fmla="val -13147"/>
              <a:gd name="adj2" fmla="val 21447"/>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75" name="TextBox 174">
            <a:extLst>
              <a:ext uri="{FF2B5EF4-FFF2-40B4-BE49-F238E27FC236}">
                <a16:creationId xmlns:a16="http://schemas.microsoft.com/office/drawing/2014/main" id="{26D7AC26-09A0-4120-9FDC-C7429123D5C4}"/>
              </a:ext>
            </a:extLst>
          </p:cNvPr>
          <p:cNvSpPr txBox="1"/>
          <p:nvPr/>
        </p:nvSpPr>
        <p:spPr>
          <a:xfrm>
            <a:off x="2075492" y="3742677"/>
            <a:ext cx="549522" cy="553998"/>
          </a:xfrm>
          <a:prstGeom prst="rect">
            <a:avLst/>
          </a:prstGeom>
          <a:noFill/>
        </p:spPr>
        <p:txBody>
          <a:bodyPr wrap="square" lIns="0" tIns="0" rIns="0" bIns="0" rtlCol="0">
            <a:spAutoFit/>
          </a:bodyPr>
          <a:lstStyle/>
          <a:p>
            <a:pPr marL="0" marR="0" lvl="0" indent="0" algn="ctr" defTabSz="1088449" rtl="0" eaLnBrk="1" fontAlgn="base" latinLnBrk="0" hangingPunct="1">
              <a:lnSpc>
                <a:spcPct val="100000"/>
              </a:lnSpc>
              <a:spcBef>
                <a:spcPct val="50000"/>
              </a:spcBef>
              <a:spcAft>
                <a:spcPct val="0"/>
              </a:spcAft>
              <a:buClr>
                <a:srgbClr val="F0AB00"/>
              </a:buClr>
              <a:buSzPct val="80000"/>
              <a:buFontTx/>
              <a:buNone/>
              <a:tabLst/>
              <a:defRPr/>
            </a:pPr>
            <a:r>
              <a:rPr kumimoji="0" lang="en-US" sz="1200" b="0" i="0" u="none" strike="noStrike" kern="0" cap="none" spc="0" normalizeH="0" baseline="0" noProof="0" dirty="0">
                <a:ln>
                  <a:noFill/>
                </a:ln>
                <a:effectLst/>
                <a:uLnTx/>
                <a:uFillTx/>
                <a:latin typeface="Segoe UI Light" panose="020B0502040204020203" pitchFamily="34" charset="0"/>
                <a:ea typeface="Arial Unicode MS" pitchFamily="34" charset="-128"/>
                <a:cs typeface="Segoe UI Light" panose="020B0502040204020203" pitchFamily="34" charset="0"/>
              </a:rPr>
              <a:t>MPLS+</a:t>
            </a:r>
            <a:br>
              <a:rPr kumimoji="0" lang="en-US" sz="1200" b="0" i="0" u="none" strike="noStrike" kern="0" cap="none" spc="0" normalizeH="0" baseline="0" noProof="0" dirty="0">
                <a:ln>
                  <a:noFill/>
                </a:ln>
                <a:effectLst/>
                <a:uLnTx/>
                <a:uFillTx/>
                <a:latin typeface="Segoe UI Light" panose="020B0502040204020203" pitchFamily="34" charset="0"/>
                <a:ea typeface="Arial Unicode MS" pitchFamily="34" charset="-128"/>
                <a:cs typeface="Segoe UI Light" panose="020B0502040204020203" pitchFamily="34" charset="0"/>
              </a:rPr>
            </a:br>
            <a:r>
              <a:rPr kumimoji="0" lang="en-US" sz="1200" b="0" i="0" u="none" strike="noStrike" kern="0" cap="none" spc="0" normalizeH="0" baseline="0" noProof="0" dirty="0">
                <a:ln>
                  <a:noFill/>
                </a:ln>
                <a:effectLst/>
                <a:uLnTx/>
                <a:uFillTx/>
                <a:latin typeface="Segoe UI Light" panose="020B0502040204020203" pitchFamily="34" charset="0"/>
                <a:ea typeface="Arial Unicode MS" pitchFamily="34" charset="-128"/>
                <a:cs typeface="Segoe UI Light" panose="020B0502040204020203" pitchFamily="34" charset="0"/>
              </a:rPr>
              <a:t>Express</a:t>
            </a:r>
            <a:br>
              <a:rPr kumimoji="0" lang="en-US" sz="1200" b="0" i="0" u="none" strike="noStrike" kern="0" cap="none" spc="0" normalizeH="0" baseline="0" noProof="0" dirty="0">
                <a:ln>
                  <a:noFill/>
                </a:ln>
                <a:effectLst/>
                <a:uLnTx/>
                <a:uFillTx/>
                <a:latin typeface="Segoe UI Light" panose="020B0502040204020203" pitchFamily="34" charset="0"/>
                <a:ea typeface="Arial Unicode MS" pitchFamily="34" charset="-128"/>
                <a:cs typeface="Segoe UI Light" panose="020B0502040204020203" pitchFamily="34" charset="0"/>
              </a:rPr>
            </a:br>
            <a:r>
              <a:rPr kumimoji="0" lang="en-US" sz="1200" b="0" i="0" u="none" strike="noStrike" kern="0" cap="none" spc="0" normalizeH="0" baseline="0" noProof="0" dirty="0">
                <a:ln>
                  <a:noFill/>
                </a:ln>
                <a:effectLst/>
                <a:uLnTx/>
                <a:uFillTx/>
                <a:latin typeface="Segoe UI Light" panose="020B0502040204020203" pitchFamily="34" charset="0"/>
                <a:ea typeface="Arial Unicode MS" pitchFamily="34" charset="-128"/>
                <a:cs typeface="Segoe UI Light" panose="020B0502040204020203" pitchFamily="34" charset="0"/>
              </a:rPr>
              <a:t>Route</a:t>
            </a:r>
          </a:p>
        </p:txBody>
      </p:sp>
      <p:pic>
        <p:nvPicPr>
          <p:cNvPr id="183" name="Picture 182">
            <a:extLst>
              <a:ext uri="{FF2B5EF4-FFF2-40B4-BE49-F238E27FC236}">
                <a16:creationId xmlns:a16="http://schemas.microsoft.com/office/drawing/2014/main" id="{D3A8CED4-651B-402D-832D-D4C0FF9127BC}"/>
              </a:ext>
            </a:extLst>
          </p:cNvPr>
          <p:cNvPicPr>
            <a:picLocks noChangeAspect="1"/>
          </p:cNvPicPr>
          <p:nvPr/>
        </p:nvPicPr>
        <p:blipFill>
          <a:blip r:embed="rId19" cstate="email">
            <a:extLst>
              <a:ext uri="{28A0092B-C50C-407E-A947-70E740481C1C}">
                <a14:useLocalDpi xmlns:a14="http://schemas.microsoft.com/office/drawing/2010/main"/>
              </a:ext>
            </a:extLst>
          </a:blip>
          <a:stretch>
            <a:fillRect/>
          </a:stretch>
        </p:blipFill>
        <p:spPr>
          <a:xfrm>
            <a:off x="2974641" y="2385136"/>
            <a:ext cx="332173" cy="332173"/>
          </a:xfrm>
          <a:prstGeom prst="rect">
            <a:avLst/>
          </a:prstGeom>
        </p:spPr>
      </p:pic>
      <p:pic>
        <p:nvPicPr>
          <p:cNvPr id="185" name="Picture 184">
            <a:extLst>
              <a:ext uri="{FF2B5EF4-FFF2-40B4-BE49-F238E27FC236}">
                <a16:creationId xmlns:a16="http://schemas.microsoft.com/office/drawing/2014/main" id="{8650CC75-AFF6-4EE5-A215-FCCADA234D81}"/>
              </a:ext>
            </a:extLst>
          </p:cNvPr>
          <p:cNvPicPr>
            <a:picLocks noChangeAspect="1"/>
          </p:cNvPicPr>
          <p:nvPr/>
        </p:nvPicPr>
        <p:blipFill>
          <a:blip r:embed="rId19" cstate="email">
            <a:extLst>
              <a:ext uri="{28A0092B-C50C-407E-A947-70E740481C1C}">
                <a14:useLocalDpi xmlns:a14="http://schemas.microsoft.com/office/drawing/2010/main"/>
              </a:ext>
            </a:extLst>
          </a:blip>
          <a:stretch>
            <a:fillRect/>
          </a:stretch>
        </p:blipFill>
        <p:spPr>
          <a:xfrm>
            <a:off x="2974641" y="5361352"/>
            <a:ext cx="332173" cy="332173"/>
          </a:xfrm>
          <a:prstGeom prst="rect">
            <a:avLst/>
          </a:prstGeom>
        </p:spPr>
      </p:pic>
      <p:cxnSp>
        <p:nvCxnSpPr>
          <p:cNvPr id="186" name="Connector: Elbow 185">
            <a:extLst>
              <a:ext uri="{FF2B5EF4-FFF2-40B4-BE49-F238E27FC236}">
                <a16:creationId xmlns:a16="http://schemas.microsoft.com/office/drawing/2014/main" id="{16657C6D-286C-4960-B1EE-3665D964F210}"/>
              </a:ext>
            </a:extLst>
          </p:cNvPr>
          <p:cNvCxnSpPr>
            <a:cxnSpLocks/>
            <a:stCxn id="173" idx="2"/>
            <a:endCxn id="183" idx="1"/>
          </p:cNvCxnSpPr>
          <p:nvPr/>
        </p:nvCxnSpPr>
        <p:spPr>
          <a:xfrm flipV="1">
            <a:off x="2665755" y="2551223"/>
            <a:ext cx="308886" cy="1455236"/>
          </a:xfrm>
          <a:prstGeom prst="bentConnector3">
            <a:avLst>
              <a:gd name="adj1" fmla="val 50000"/>
            </a:avLst>
          </a:prstGeom>
          <a:noFill/>
          <a:ln w="19050" cap="flat" cmpd="sng" algn="ctr">
            <a:solidFill>
              <a:srgbClr val="FFFF00"/>
            </a:solidFill>
            <a:prstDash val="solid"/>
            <a:miter lim="800000"/>
            <a:tailEnd type="none"/>
          </a:ln>
          <a:effectLst/>
        </p:spPr>
      </p:cxnSp>
      <p:cxnSp>
        <p:nvCxnSpPr>
          <p:cNvPr id="188" name="Connector: Elbow 187">
            <a:extLst>
              <a:ext uri="{FF2B5EF4-FFF2-40B4-BE49-F238E27FC236}">
                <a16:creationId xmlns:a16="http://schemas.microsoft.com/office/drawing/2014/main" id="{26EB27F7-C601-4812-B74A-EFE776749BAB}"/>
              </a:ext>
            </a:extLst>
          </p:cNvPr>
          <p:cNvCxnSpPr>
            <a:cxnSpLocks/>
            <a:stCxn id="183" idx="3"/>
            <a:endCxn id="38" idx="1"/>
          </p:cNvCxnSpPr>
          <p:nvPr/>
        </p:nvCxnSpPr>
        <p:spPr>
          <a:xfrm>
            <a:off x="3306814" y="2551223"/>
            <a:ext cx="718897" cy="2164"/>
          </a:xfrm>
          <a:prstGeom prst="bentConnector3">
            <a:avLst>
              <a:gd name="adj1" fmla="val 50000"/>
            </a:avLst>
          </a:prstGeom>
          <a:noFill/>
          <a:ln w="19050" cap="flat" cmpd="sng" algn="ctr">
            <a:solidFill>
              <a:srgbClr val="FFFF00"/>
            </a:solidFill>
            <a:prstDash val="solid"/>
            <a:miter lim="800000"/>
            <a:tailEnd type="none"/>
          </a:ln>
          <a:effectLst/>
        </p:spPr>
      </p:cxnSp>
      <p:cxnSp>
        <p:nvCxnSpPr>
          <p:cNvPr id="191" name="Connector: Elbow 190">
            <a:extLst>
              <a:ext uri="{FF2B5EF4-FFF2-40B4-BE49-F238E27FC236}">
                <a16:creationId xmlns:a16="http://schemas.microsoft.com/office/drawing/2014/main" id="{9EE9367C-4D16-4CE5-9B9C-2CBFF32BB6F5}"/>
              </a:ext>
            </a:extLst>
          </p:cNvPr>
          <p:cNvCxnSpPr>
            <a:cxnSpLocks/>
            <a:stCxn id="173" idx="2"/>
            <a:endCxn id="185" idx="1"/>
          </p:cNvCxnSpPr>
          <p:nvPr/>
        </p:nvCxnSpPr>
        <p:spPr>
          <a:xfrm>
            <a:off x="2665755" y="4006459"/>
            <a:ext cx="308886" cy="1520980"/>
          </a:xfrm>
          <a:prstGeom prst="bentConnector3">
            <a:avLst>
              <a:gd name="adj1" fmla="val 50000"/>
            </a:avLst>
          </a:prstGeom>
          <a:noFill/>
          <a:ln w="19050" cap="flat" cmpd="sng" algn="ctr">
            <a:solidFill>
              <a:srgbClr val="FFFF00"/>
            </a:solidFill>
            <a:prstDash val="solid"/>
            <a:miter lim="800000"/>
            <a:tailEnd type="none"/>
          </a:ln>
          <a:effectLst/>
        </p:spPr>
      </p:cxnSp>
      <p:cxnSp>
        <p:nvCxnSpPr>
          <p:cNvPr id="194" name="Connector: Elbow 193">
            <a:extLst>
              <a:ext uri="{FF2B5EF4-FFF2-40B4-BE49-F238E27FC236}">
                <a16:creationId xmlns:a16="http://schemas.microsoft.com/office/drawing/2014/main" id="{6FCDAEA7-F620-42F5-A3A6-7780907CB9B8}"/>
              </a:ext>
            </a:extLst>
          </p:cNvPr>
          <p:cNvCxnSpPr>
            <a:cxnSpLocks/>
            <a:stCxn id="185" idx="3"/>
            <a:endCxn id="86" idx="1"/>
          </p:cNvCxnSpPr>
          <p:nvPr/>
        </p:nvCxnSpPr>
        <p:spPr>
          <a:xfrm flipV="1">
            <a:off x="3306814" y="5523645"/>
            <a:ext cx="725218" cy="3794"/>
          </a:xfrm>
          <a:prstGeom prst="bentConnector3">
            <a:avLst>
              <a:gd name="adj1" fmla="val 50000"/>
            </a:avLst>
          </a:prstGeom>
          <a:noFill/>
          <a:ln w="19050" cap="flat" cmpd="sng" algn="ctr">
            <a:solidFill>
              <a:srgbClr val="FFFF00"/>
            </a:solidFill>
            <a:prstDash val="solid"/>
            <a:miter lim="800000"/>
            <a:tailEnd type="none"/>
          </a:ln>
          <a:effectLst/>
        </p:spPr>
      </p:cxnSp>
      <p:sp>
        <p:nvSpPr>
          <p:cNvPr id="200" name="Oval 199">
            <a:extLst>
              <a:ext uri="{FF2B5EF4-FFF2-40B4-BE49-F238E27FC236}">
                <a16:creationId xmlns:a16="http://schemas.microsoft.com/office/drawing/2014/main" id="{4A1DFE7D-78CE-4523-8EA3-93F089D0DDEA}"/>
              </a:ext>
            </a:extLst>
          </p:cNvPr>
          <p:cNvSpPr/>
          <p:nvPr/>
        </p:nvSpPr>
        <p:spPr>
          <a:xfrm>
            <a:off x="8667830" y="3710146"/>
            <a:ext cx="196059" cy="197795"/>
          </a:xfrm>
          <a:prstGeom prst="ellipse">
            <a:avLst/>
          </a:prstGeom>
          <a:solidFill>
            <a:schemeClr val="accent5">
              <a:lumMod val="10000"/>
              <a:lumOff val="90000"/>
            </a:schemeClr>
          </a:solidFill>
          <a:ln w="9525" cap="flat" cmpd="sng" algn="ctr">
            <a:solidFill>
              <a:srgbClr val="5B9BD5">
                <a:shade val="50000"/>
              </a:srgbClr>
            </a:solidFill>
            <a:prstDash val="solid"/>
            <a:miter lim="800000"/>
          </a:ln>
          <a:effectLst/>
        </p:spPr>
        <p:txBody>
          <a:bodyPr rtlCol="0" anchor="ctr"/>
          <a:lstStyle/>
          <a:p>
            <a:pPr algn="ctr" defTabSz="932597">
              <a:defRPr/>
            </a:pPr>
            <a:r>
              <a:rPr lang="en-US" sz="1428" kern="0" dirty="0">
                <a:solidFill>
                  <a:sysClr val="windowText" lastClr="000000"/>
                </a:solidFill>
                <a:latin typeface="Segoe UI Light" panose="020B0502040204020203" pitchFamily="34" charset="0"/>
                <a:cs typeface="Segoe UI Light" panose="020B0502040204020203" pitchFamily="34" charset="0"/>
              </a:rPr>
              <a:t>4</a:t>
            </a:r>
          </a:p>
        </p:txBody>
      </p:sp>
      <p:sp>
        <p:nvSpPr>
          <p:cNvPr id="201" name="Rectangle 200">
            <a:extLst>
              <a:ext uri="{FF2B5EF4-FFF2-40B4-BE49-F238E27FC236}">
                <a16:creationId xmlns:a16="http://schemas.microsoft.com/office/drawing/2014/main" id="{51199D19-D44F-49A4-8843-A74702EC8D6E}"/>
              </a:ext>
            </a:extLst>
          </p:cNvPr>
          <p:cNvSpPr/>
          <p:nvPr/>
        </p:nvSpPr>
        <p:spPr>
          <a:xfrm>
            <a:off x="284713" y="1307926"/>
            <a:ext cx="1562922" cy="5419174"/>
          </a:xfrm>
          <a:prstGeom prst="rect">
            <a:avLst/>
          </a:prstGeom>
          <a:solidFill>
            <a:srgbClr val="FFFFFF">
              <a:lumMod val="95000"/>
            </a:srgbClr>
          </a:solidFill>
          <a:ln w="10795" cap="flat" cmpd="sng" algn="ctr">
            <a:solidFill>
              <a:srgbClr val="002060">
                <a:shade val="50000"/>
              </a:srgbClr>
            </a:solidFill>
            <a:prstDash val="solid"/>
          </a:ln>
          <a:effectLst/>
        </p:spPr>
        <p:txBody>
          <a:bodyPr rtlCol="0" anchor="t" anchorCtr="0"/>
          <a:lstStyle/>
          <a:p>
            <a:pPr marL="0" marR="0" lvl="0" indent="0" algn="ctr" defTabSz="914093" rtl="0" eaLnBrk="1" fontAlgn="auto" latinLnBrk="0" hangingPunct="1">
              <a:lnSpc>
                <a:spcPct val="100000"/>
              </a:lnSpc>
              <a:spcBef>
                <a:spcPts val="0"/>
              </a:spcBef>
              <a:spcAft>
                <a:spcPts val="0"/>
              </a:spcAft>
              <a:buClrTx/>
              <a:buSzTx/>
              <a:buFontTx/>
              <a:buNone/>
              <a:tabLst/>
              <a:defRPr/>
            </a:pPr>
            <a:r>
              <a:rPr kumimoji="0" lang="en-US" altLang="ja-JP" sz="1400" b="0" i="0" u="none" strike="noStrike" kern="0" cap="none" spc="0" normalizeH="0" baseline="0" noProof="0" dirty="0">
                <a:ln>
                  <a:noFill/>
                </a:ln>
                <a:solidFill>
                  <a:srgbClr val="353535"/>
                </a:solidFill>
                <a:effectLst/>
                <a:uLnTx/>
                <a:uFillTx/>
                <a:latin typeface="Segoe UI Light" panose="020B0502040204020203" pitchFamily="34" charset="0"/>
                <a:ea typeface="ＭＳ Ｐゴシック" panose="020B0600070205080204" pitchFamily="34" charset="-128"/>
                <a:cs typeface="Segoe UI Light" panose="020B0502040204020203" pitchFamily="34" charset="0"/>
              </a:rPr>
              <a:t>Customer Corporate Network</a:t>
            </a:r>
            <a:br>
              <a:rPr kumimoji="0" lang="en-US" altLang="ja-JP" sz="1400" b="0" i="0" u="none" strike="noStrike" kern="0" cap="none" spc="0" normalizeH="0" baseline="0" noProof="0" dirty="0">
                <a:ln>
                  <a:noFill/>
                </a:ln>
                <a:solidFill>
                  <a:srgbClr val="353535"/>
                </a:solidFill>
                <a:effectLst/>
                <a:uLnTx/>
                <a:uFillTx/>
                <a:latin typeface="Calibri" panose="020F0502020204030204"/>
                <a:ea typeface="ＭＳ Ｐゴシック" panose="020B0600070205080204" pitchFamily="34" charset="-128"/>
                <a:cs typeface="+mn-cs"/>
              </a:rPr>
            </a:br>
            <a:br>
              <a:rPr kumimoji="0" lang="en-US" altLang="ja-JP" sz="1400" b="0" i="0" u="none" strike="noStrike" kern="0" cap="none" spc="0" normalizeH="0" baseline="0" noProof="0" dirty="0">
                <a:ln>
                  <a:noFill/>
                </a:ln>
                <a:solidFill>
                  <a:srgbClr val="353535"/>
                </a:solidFill>
                <a:effectLst/>
                <a:uLnTx/>
                <a:uFillTx/>
                <a:latin typeface="Calibri" panose="020F0502020204030204"/>
                <a:ea typeface="ＭＳ Ｐゴシック" panose="020B0600070205080204" pitchFamily="34" charset="-128"/>
                <a:cs typeface="+mn-cs"/>
              </a:rPr>
            </a:br>
            <a:br>
              <a:rPr kumimoji="0" lang="en-US" altLang="ja-JP" sz="1799" b="0" i="0" u="none" strike="noStrike" kern="0" cap="none" spc="0" normalizeH="0" baseline="0" noProof="0" dirty="0">
                <a:ln>
                  <a:noFill/>
                </a:ln>
                <a:solidFill>
                  <a:srgbClr val="353535"/>
                </a:solidFill>
                <a:effectLst/>
                <a:uLnTx/>
                <a:uFillTx/>
                <a:latin typeface="Calibri" panose="020F0502020204030204"/>
                <a:ea typeface="ＭＳ Ｐゴシック" panose="020B0600070205080204" pitchFamily="34" charset="-128"/>
                <a:cs typeface="+mn-cs"/>
              </a:rPr>
            </a:br>
            <a:br>
              <a:rPr kumimoji="0" lang="en-US" altLang="ja-JP" sz="1799" b="0" i="0" u="none" strike="noStrike" kern="0" cap="none" spc="0" normalizeH="0" baseline="0" noProof="0" dirty="0">
                <a:ln>
                  <a:noFill/>
                </a:ln>
                <a:solidFill>
                  <a:srgbClr val="353535"/>
                </a:solidFill>
                <a:effectLst/>
                <a:uLnTx/>
                <a:uFillTx/>
                <a:latin typeface="Calibri" panose="020F0502020204030204"/>
                <a:ea typeface="ＭＳ Ｐゴシック" panose="020B0600070205080204" pitchFamily="34" charset="-128"/>
                <a:cs typeface="+mn-cs"/>
              </a:rPr>
            </a:br>
            <a:br>
              <a:rPr kumimoji="0" lang="en-US" altLang="ja-JP" sz="1799" b="0" i="0" u="none" strike="noStrike" kern="0" cap="none" spc="0" normalizeH="0" baseline="0" noProof="0" dirty="0">
                <a:ln>
                  <a:noFill/>
                </a:ln>
                <a:solidFill>
                  <a:srgbClr val="353535"/>
                </a:solidFill>
                <a:effectLst/>
                <a:uLnTx/>
                <a:uFillTx/>
                <a:latin typeface="Calibri" panose="020F0502020204030204"/>
                <a:ea typeface="ＭＳ Ｐゴシック" panose="020B0600070205080204" pitchFamily="34" charset="-128"/>
                <a:cs typeface="+mn-cs"/>
              </a:rPr>
            </a:br>
            <a:br>
              <a:rPr kumimoji="0" lang="en-US" altLang="ja-JP" sz="1799" b="0" i="0" u="none" strike="noStrike" kern="0" cap="none" spc="0" normalizeH="0" baseline="0" noProof="0" dirty="0">
                <a:ln>
                  <a:noFill/>
                </a:ln>
                <a:solidFill>
                  <a:srgbClr val="353535"/>
                </a:solidFill>
                <a:effectLst/>
                <a:uLnTx/>
                <a:uFillTx/>
                <a:latin typeface="Calibri" panose="020F0502020204030204"/>
                <a:ea typeface="ＭＳ Ｐゴシック" panose="020B0600070205080204" pitchFamily="34" charset="-128"/>
                <a:cs typeface="+mn-cs"/>
              </a:rPr>
            </a:br>
            <a:br>
              <a:rPr kumimoji="0" lang="en-US" altLang="ja-JP" sz="1799" b="0" i="0" u="none" strike="noStrike" kern="0" cap="none" spc="0" normalizeH="0" baseline="0" noProof="0" dirty="0">
                <a:ln>
                  <a:noFill/>
                </a:ln>
                <a:solidFill>
                  <a:srgbClr val="353535"/>
                </a:solidFill>
                <a:effectLst/>
                <a:uLnTx/>
                <a:uFillTx/>
                <a:latin typeface="Calibri" panose="020F0502020204030204"/>
                <a:ea typeface="ＭＳ Ｐゴシック" panose="020B0600070205080204" pitchFamily="34" charset="-128"/>
                <a:cs typeface="+mn-cs"/>
              </a:rPr>
            </a:br>
            <a:endParaRPr kumimoji="0" lang="en-US" sz="1799" b="0" i="0" u="none" strike="noStrike" kern="0" cap="none" spc="0" normalizeH="0" baseline="0" noProof="0" dirty="0">
              <a:ln>
                <a:noFill/>
              </a:ln>
              <a:solidFill>
                <a:srgbClr val="353535"/>
              </a:solidFill>
              <a:effectLst/>
              <a:uLnTx/>
              <a:uFillTx/>
              <a:latin typeface="Calibri" panose="020F0502020204030204"/>
              <a:ea typeface="+mn-ea"/>
              <a:cs typeface="+mn-cs"/>
            </a:endParaRPr>
          </a:p>
        </p:txBody>
      </p:sp>
      <p:pic>
        <p:nvPicPr>
          <p:cNvPr id="202" name="Picture 201" descr="A picture containing vector graphics&#10;&#10;Description automatically generated">
            <a:extLst>
              <a:ext uri="{FF2B5EF4-FFF2-40B4-BE49-F238E27FC236}">
                <a16:creationId xmlns:a16="http://schemas.microsoft.com/office/drawing/2014/main" id="{3D6497F3-C8AA-48B0-8F63-124D3B36F90E}"/>
              </a:ext>
            </a:extLst>
          </p:cNvPr>
          <p:cNvPicPr>
            <a:picLocks noChangeAspect="1"/>
          </p:cNvPicPr>
          <p:nvPr/>
        </p:nvPicPr>
        <p:blipFill>
          <a:blip r:embed="rId20" cstate="print">
            <a:grayscl/>
            <a:extLst>
              <a:ext uri="{28A0092B-C50C-407E-A947-70E740481C1C}">
                <a14:useLocalDpi xmlns:a14="http://schemas.microsoft.com/office/drawing/2010/main" val="0"/>
              </a:ext>
            </a:extLst>
          </a:blip>
          <a:stretch>
            <a:fillRect/>
          </a:stretch>
        </p:blipFill>
        <p:spPr>
          <a:xfrm>
            <a:off x="681158" y="5799959"/>
            <a:ext cx="267518" cy="267518"/>
          </a:xfrm>
          <a:prstGeom prst="rect">
            <a:avLst/>
          </a:prstGeom>
        </p:spPr>
      </p:pic>
      <p:pic>
        <p:nvPicPr>
          <p:cNvPr id="203" name="Picture 202" descr="A picture containing vector graphics&#10;&#10;Description automatically generated">
            <a:extLst>
              <a:ext uri="{FF2B5EF4-FFF2-40B4-BE49-F238E27FC236}">
                <a16:creationId xmlns:a16="http://schemas.microsoft.com/office/drawing/2014/main" id="{92E51FD3-B989-4673-9A51-EBEBC358561A}"/>
              </a:ext>
            </a:extLst>
          </p:cNvPr>
          <p:cNvPicPr>
            <a:picLocks noChangeAspect="1"/>
          </p:cNvPicPr>
          <p:nvPr/>
        </p:nvPicPr>
        <p:blipFill>
          <a:blip r:embed="rId20" cstate="print">
            <a:grayscl/>
            <a:extLst>
              <a:ext uri="{28A0092B-C50C-407E-A947-70E740481C1C}">
                <a14:useLocalDpi xmlns:a14="http://schemas.microsoft.com/office/drawing/2010/main" val="0"/>
              </a:ext>
            </a:extLst>
          </a:blip>
          <a:stretch>
            <a:fillRect/>
          </a:stretch>
        </p:blipFill>
        <p:spPr>
          <a:xfrm>
            <a:off x="971418" y="5791656"/>
            <a:ext cx="267518" cy="267518"/>
          </a:xfrm>
          <a:prstGeom prst="rect">
            <a:avLst/>
          </a:prstGeom>
        </p:spPr>
      </p:pic>
      <p:pic>
        <p:nvPicPr>
          <p:cNvPr id="204" name="Picture 203" descr="A picture containing vector graphics&#10;&#10;Description automatically generated">
            <a:extLst>
              <a:ext uri="{FF2B5EF4-FFF2-40B4-BE49-F238E27FC236}">
                <a16:creationId xmlns:a16="http://schemas.microsoft.com/office/drawing/2014/main" id="{37ECB263-FC87-43B7-8D10-0C5955A4A77D}"/>
              </a:ext>
            </a:extLst>
          </p:cNvPr>
          <p:cNvPicPr>
            <a:picLocks noChangeAspect="1"/>
          </p:cNvPicPr>
          <p:nvPr/>
        </p:nvPicPr>
        <p:blipFill>
          <a:blip r:embed="rId20" cstate="print">
            <a:grayscl/>
            <a:extLst>
              <a:ext uri="{28A0092B-C50C-407E-A947-70E740481C1C}">
                <a14:useLocalDpi xmlns:a14="http://schemas.microsoft.com/office/drawing/2010/main" val="0"/>
              </a:ext>
            </a:extLst>
          </a:blip>
          <a:stretch>
            <a:fillRect/>
          </a:stretch>
        </p:blipFill>
        <p:spPr>
          <a:xfrm>
            <a:off x="1261206" y="5796888"/>
            <a:ext cx="267518" cy="267518"/>
          </a:xfrm>
          <a:prstGeom prst="rect">
            <a:avLst/>
          </a:prstGeom>
        </p:spPr>
      </p:pic>
      <p:pic>
        <p:nvPicPr>
          <p:cNvPr id="205" name="Picture 204">
            <a:extLst>
              <a:ext uri="{FF2B5EF4-FFF2-40B4-BE49-F238E27FC236}">
                <a16:creationId xmlns:a16="http://schemas.microsoft.com/office/drawing/2014/main" id="{A8B4B2F1-24CB-42CA-8467-797BFFDA3606}"/>
              </a:ext>
            </a:extLst>
          </p:cNvPr>
          <p:cNvPicPr>
            <a:picLocks noChangeAspect="1"/>
          </p:cNvPicPr>
          <p:nvPr/>
        </p:nvPicPr>
        <p:blipFill>
          <a:blip r:embed="rId21" cstate="print">
            <a:grayscl/>
            <a:extLst>
              <a:ext uri="{28A0092B-C50C-407E-A947-70E740481C1C}">
                <a14:useLocalDpi xmlns:a14="http://schemas.microsoft.com/office/drawing/2010/main" val="0"/>
              </a:ext>
            </a:extLst>
          </a:blip>
          <a:stretch>
            <a:fillRect/>
          </a:stretch>
        </p:blipFill>
        <p:spPr>
          <a:xfrm>
            <a:off x="706042" y="6086287"/>
            <a:ext cx="362334" cy="362334"/>
          </a:xfrm>
          <a:prstGeom prst="rect">
            <a:avLst/>
          </a:prstGeom>
        </p:spPr>
      </p:pic>
      <p:pic>
        <p:nvPicPr>
          <p:cNvPr id="206" name="Picture 205">
            <a:extLst>
              <a:ext uri="{FF2B5EF4-FFF2-40B4-BE49-F238E27FC236}">
                <a16:creationId xmlns:a16="http://schemas.microsoft.com/office/drawing/2014/main" id="{968E4CE9-567E-4E69-A0F0-F0CE960F101E}"/>
              </a:ext>
            </a:extLst>
          </p:cNvPr>
          <p:cNvPicPr>
            <a:picLocks noChangeAspect="1"/>
          </p:cNvPicPr>
          <p:nvPr/>
        </p:nvPicPr>
        <p:blipFill>
          <a:blip r:embed="rId21" cstate="print">
            <a:grayscl/>
            <a:extLst>
              <a:ext uri="{28A0092B-C50C-407E-A947-70E740481C1C}">
                <a14:useLocalDpi xmlns:a14="http://schemas.microsoft.com/office/drawing/2010/main" val="0"/>
              </a:ext>
            </a:extLst>
          </a:blip>
          <a:stretch>
            <a:fillRect/>
          </a:stretch>
        </p:blipFill>
        <p:spPr>
          <a:xfrm>
            <a:off x="1118330" y="6085160"/>
            <a:ext cx="362334" cy="362334"/>
          </a:xfrm>
          <a:prstGeom prst="rect">
            <a:avLst/>
          </a:prstGeom>
        </p:spPr>
      </p:pic>
      <p:pic>
        <p:nvPicPr>
          <p:cNvPr id="207" name="Picture 206">
            <a:extLst>
              <a:ext uri="{FF2B5EF4-FFF2-40B4-BE49-F238E27FC236}">
                <a16:creationId xmlns:a16="http://schemas.microsoft.com/office/drawing/2014/main" id="{9EF45A6E-7660-42F9-BF95-60F91705512A}"/>
              </a:ext>
            </a:extLst>
          </p:cNvPr>
          <p:cNvPicPr>
            <a:picLocks noChangeAspect="1"/>
          </p:cNvPicPr>
          <p:nvPr/>
        </p:nvPicPr>
        <p:blipFill>
          <a:blip r:embed="rId22" cstate="print">
            <a:grayscl/>
            <a:extLst>
              <a:ext uri="{28A0092B-C50C-407E-A947-70E740481C1C}">
                <a14:useLocalDpi xmlns:a14="http://schemas.microsoft.com/office/drawing/2010/main" val="0"/>
              </a:ext>
            </a:extLst>
          </a:blip>
          <a:stretch>
            <a:fillRect/>
          </a:stretch>
        </p:blipFill>
        <p:spPr>
          <a:xfrm>
            <a:off x="517424" y="2362084"/>
            <a:ext cx="698701" cy="698701"/>
          </a:xfrm>
          <a:prstGeom prst="rect">
            <a:avLst/>
          </a:prstGeom>
        </p:spPr>
      </p:pic>
      <p:pic>
        <p:nvPicPr>
          <p:cNvPr id="208" name="Picture 207">
            <a:extLst>
              <a:ext uri="{FF2B5EF4-FFF2-40B4-BE49-F238E27FC236}">
                <a16:creationId xmlns:a16="http://schemas.microsoft.com/office/drawing/2014/main" id="{5937EF5F-2ADA-4E46-8CD5-AADCD077A30C}"/>
              </a:ext>
            </a:extLst>
          </p:cNvPr>
          <p:cNvPicPr>
            <a:picLocks noChangeAspect="1"/>
          </p:cNvPicPr>
          <p:nvPr/>
        </p:nvPicPr>
        <p:blipFill>
          <a:blip r:embed="rId22" cstate="print">
            <a:grayscl/>
            <a:extLst>
              <a:ext uri="{28A0092B-C50C-407E-A947-70E740481C1C}">
                <a14:useLocalDpi xmlns:a14="http://schemas.microsoft.com/office/drawing/2010/main" val="0"/>
              </a:ext>
            </a:extLst>
          </a:blip>
          <a:stretch>
            <a:fillRect/>
          </a:stretch>
        </p:blipFill>
        <p:spPr>
          <a:xfrm>
            <a:off x="525128" y="4433919"/>
            <a:ext cx="693357" cy="693357"/>
          </a:xfrm>
          <a:prstGeom prst="rect">
            <a:avLst/>
          </a:prstGeom>
        </p:spPr>
      </p:pic>
      <p:pic>
        <p:nvPicPr>
          <p:cNvPr id="209" name="Picture 208">
            <a:extLst>
              <a:ext uri="{FF2B5EF4-FFF2-40B4-BE49-F238E27FC236}">
                <a16:creationId xmlns:a16="http://schemas.microsoft.com/office/drawing/2014/main" id="{EAAF5E10-60C3-4BD2-8E63-DCC34C679C5F}"/>
              </a:ext>
            </a:extLst>
          </p:cNvPr>
          <p:cNvPicPr>
            <a:picLocks noChangeAspect="1"/>
          </p:cNvPicPr>
          <p:nvPr/>
        </p:nvPicPr>
        <p:blipFill>
          <a:blip r:embed="rId23"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1282399" y="2489846"/>
            <a:ext cx="461086" cy="461086"/>
          </a:xfrm>
          <a:prstGeom prst="rect">
            <a:avLst/>
          </a:prstGeom>
        </p:spPr>
      </p:pic>
      <p:pic>
        <p:nvPicPr>
          <p:cNvPr id="210" name="Picture 209">
            <a:extLst>
              <a:ext uri="{FF2B5EF4-FFF2-40B4-BE49-F238E27FC236}">
                <a16:creationId xmlns:a16="http://schemas.microsoft.com/office/drawing/2014/main" id="{5FA69212-9274-4AB3-8A9C-1815C3858486}"/>
              </a:ext>
            </a:extLst>
          </p:cNvPr>
          <p:cNvPicPr>
            <a:picLocks noChangeAspect="1"/>
          </p:cNvPicPr>
          <p:nvPr/>
        </p:nvPicPr>
        <p:blipFill>
          <a:blip r:embed="rId23"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1271574" y="4554342"/>
            <a:ext cx="461086" cy="461086"/>
          </a:xfrm>
          <a:prstGeom prst="rect">
            <a:avLst/>
          </a:prstGeom>
        </p:spPr>
      </p:pic>
      <p:sp>
        <p:nvSpPr>
          <p:cNvPr id="211" name="TextBox 210">
            <a:extLst>
              <a:ext uri="{FF2B5EF4-FFF2-40B4-BE49-F238E27FC236}">
                <a16:creationId xmlns:a16="http://schemas.microsoft.com/office/drawing/2014/main" id="{40D39680-5D50-4C77-AD06-2086C275A01D}"/>
              </a:ext>
            </a:extLst>
          </p:cNvPr>
          <p:cNvSpPr txBox="1"/>
          <p:nvPr/>
        </p:nvSpPr>
        <p:spPr>
          <a:xfrm>
            <a:off x="199122" y="4108411"/>
            <a:ext cx="1731101" cy="48936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Production</a:t>
            </a:r>
          </a:p>
        </p:txBody>
      </p:sp>
      <p:sp>
        <p:nvSpPr>
          <p:cNvPr id="212" name="TextBox 211">
            <a:extLst>
              <a:ext uri="{FF2B5EF4-FFF2-40B4-BE49-F238E27FC236}">
                <a16:creationId xmlns:a16="http://schemas.microsoft.com/office/drawing/2014/main" id="{5ED9A470-5502-47C0-BEDC-C0A40D339968}"/>
              </a:ext>
            </a:extLst>
          </p:cNvPr>
          <p:cNvSpPr txBox="1"/>
          <p:nvPr/>
        </p:nvSpPr>
        <p:spPr>
          <a:xfrm>
            <a:off x="220545" y="2063744"/>
            <a:ext cx="1731101" cy="48936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Non-Production</a:t>
            </a:r>
          </a:p>
        </p:txBody>
      </p:sp>
      <p:sp>
        <p:nvSpPr>
          <p:cNvPr id="148" name="Oval 147">
            <a:extLst>
              <a:ext uri="{FF2B5EF4-FFF2-40B4-BE49-F238E27FC236}">
                <a16:creationId xmlns:a16="http://schemas.microsoft.com/office/drawing/2014/main" id="{D09A9A36-1CC7-4277-86CC-9837EE69E2CF}"/>
              </a:ext>
            </a:extLst>
          </p:cNvPr>
          <p:cNvSpPr/>
          <p:nvPr/>
        </p:nvSpPr>
        <p:spPr>
          <a:xfrm>
            <a:off x="1746875" y="1819131"/>
            <a:ext cx="196059" cy="197795"/>
          </a:xfrm>
          <a:prstGeom prst="ellipse">
            <a:avLst/>
          </a:prstGeom>
          <a:solidFill>
            <a:schemeClr val="accent5">
              <a:lumMod val="10000"/>
              <a:lumOff val="90000"/>
            </a:schemeClr>
          </a:solidFill>
          <a:ln w="9525" cap="flat" cmpd="sng" algn="ctr">
            <a:solidFill>
              <a:srgbClr val="5B9BD5">
                <a:shade val="50000"/>
              </a:srgbClr>
            </a:solidFill>
            <a:prstDash val="solid"/>
            <a:miter lim="800000"/>
          </a:ln>
          <a:effectLst/>
        </p:spPr>
        <p:txBody>
          <a:bodyPr rtlCol="0" anchor="ctr"/>
          <a:lstStyle/>
          <a:p>
            <a:pPr algn="ctr" defTabSz="932597">
              <a:defRPr/>
            </a:pPr>
            <a:r>
              <a:rPr lang="en-US" sz="1428" kern="0" dirty="0">
                <a:solidFill>
                  <a:sysClr val="windowText" lastClr="000000"/>
                </a:solidFill>
                <a:latin typeface="Segoe UI Light" panose="020B0502040204020203" pitchFamily="34" charset="0"/>
                <a:cs typeface="Segoe UI Light" panose="020B0502040204020203" pitchFamily="34" charset="0"/>
              </a:rPr>
              <a:t>1</a:t>
            </a:r>
          </a:p>
        </p:txBody>
      </p:sp>
      <p:cxnSp>
        <p:nvCxnSpPr>
          <p:cNvPr id="221" name="Connector: Elbow 220">
            <a:extLst>
              <a:ext uri="{FF2B5EF4-FFF2-40B4-BE49-F238E27FC236}">
                <a16:creationId xmlns:a16="http://schemas.microsoft.com/office/drawing/2014/main" id="{10585C94-73BF-4F5A-809E-E0AC5A136289}"/>
              </a:ext>
            </a:extLst>
          </p:cNvPr>
          <p:cNvCxnSpPr>
            <a:cxnSpLocks/>
            <a:stCxn id="201" idx="3"/>
            <a:endCxn id="175" idx="1"/>
          </p:cNvCxnSpPr>
          <p:nvPr/>
        </p:nvCxnSpPr>
        <p:spPr>
          <a:xfrm>
            <a:off x="1847635" y="4017513"/>
            <a:ext cx="227857" cy="2163"/>
          </a:xfrm>
          <a:prstGeom prst="bentConnector3">
            <a:avLst>
              <a:gd name="adj1" fmla="val 50000"/>
            </a:avLst>
          </a:prstGeom>
          <a:noFill/>
          <a:ln w="19050" cap="flat" cmpd="sng" algn="ctr">
            <a:solidFill>
              <a:srgbClr val="FFFF00"/>
            </a:solidFill>
            <a:prstDash val="solid"/>
            <a:miter lim="800000"/>
            <a:tailEnd type="none"/>
          </a:ln>
          <a:effectLst/>
        </p:spPr>
      </p:cxnSp>
    </p:spTree>
    <p:extLst>
      <p:ext uri="{BB962C8B-B14F-4D97-AF65-F5344CB8AC3E}">
        <p14:creationId xmlns:p14="http://schemas.microsoft.com/office/powerpoint/2010/main" val="825552329"/>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1: Review the customer case study</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2597634"/>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Analyze your customer needs</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10 minutes</a:t>
            </a:r>
          </a:p>
        </p:txBody>
      </p:sp>
    </p:spTree>
    <p:extLst>
      <p:ext uri="{BB962C8B-B14F-4D97-AF65-F5344CB8AC3E}">
        <p14:creationId xmlns:p14="http://schemas.microsoft.com/office/powerpoint/2010/main" val="20712892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985C08F-63CF-4850-9463-FBE609758EA6}"/>
              </a:ext>
            </a:extLst>
          </p:cNvPr>
          <p:cNvSpPr>
            <a:spLocks noGrp="1"/>
          </p:cNvSpPr>
          <p:nvPr>
            <p:ph type="title" idx="4294967295"/>
          </p:nvPr>
        </p:nvSpPr>
        <p:spPr>
          <a:xfrm>
            <a:off x="0" y="76200"/>
            <a:ext cx="11183938" cy="369888"/>
          </a:xfrm>
        </p:spPr>
        <p:txBody>
          <a:bodyPr>
            <a:noAutofit/>
          </a:bodyPr>
          <a:lstStyle/>
          <a:p>
            <a:r>
              <a:rPr lang="en-US" sz="3600" dirty="0">
                <a:solidFill>
                  <a:schemeClr val="bg1"/>
                </a:solidFill>
                <a:latin typeface="Segoe UI Light" panose="020B0502040204020203" pitchFamily="34" charset="0"/>
                <a:cs typeface="Segoe UI Light" panose="020B0502040204020203" pitchFamily="34" charset="0"/>
              </a:rPr>
              <a:t>Baseline knowledge for SAP as a service on Azure</a:t>
            </a:r>
          </a:p>
        </p:txBody>
      </p:sp>
      <p:graphicFrame>
        <p:nvGraphicFramePr>
          <p:cNvPr id="6" name="Table 5">
            <a:extLst>
              <a:ext uri="{FF2B5EF4-FFF2-40B4-BE49-F238E27FC236}">
                <a16:creationId xmlns:a16="http://schemas.microsoft.com/office/drawing/2014/main" id="{54E6780F-E54B-4E36-97B6-307B4FC151E0}"/>
              </a:ext>
            </a:extLst>
          </p:cNvPr>
          <p:cNvGraphicFramePr>
            <a:graphicFrameLocks noGrp="1"/>
          </p:cNvGraphicFramePr>
          <p:nvPr/>
        </p:nvGraphicFramePr>
        <p:xfrm>
          <a:off x="484174" y="668316"/>
          <a:ext cx="11244587" cy="6164510"/>
        </p:xfrm>
        <a:graphic>
          <a:graphicData uri="http://schemas.openxmlformats.org/drawingml/2006/table">
            <a:tbl>
              <a:tblPr firstRow="1" bandRow="1">
                <a:tableStyleId>{5C22544A-7EE6-4342-B048-85BDC9FD1C3A}</a:tableStyleId>
              </a:tblPr>
              <a:tblGrid>
                <a:gridCol w="1471736">
                  <a:extLst>
                    <a:ext uri="{9D8B030D-6E8A-4147-A177-3AD203B41FA5}">
                      <a16:colId xmlns:a16="http://schemas.microsoft.com/office/drawing/2014/main" val="1049247679"/>
                    </a:ext>
                  </a:extLst>
                </a:gridCol>
                <a:gridCol w="2095893">
                  <a:extLst>
                    <a:ext uri="{9D8B030D-6E8A-4147-A177-3AD203B41FA5}">
                      <a16:colId xmlns:a16="http://schemas.microsoft.com/office/drawing/2014/main" val="3413664423"/>
                    </a:ext>
                  </a:extLst>
                </a:gridCol>
                <a:gridCol w="7676958">
                  <a:extLst>
                    <a:ext uri="{9D8B030D-6E8A-4147-A177-3AD203B41FA5}">
                      <a16:colId xmlns:a16="http://schemas.microsoft.com/office/drawing/2014/main" val="1113270253"/>
                    </a:ext>
                  </a:extLst>
                </a:gridCol>
              </a:tblGrid>
              <a:tr h="168184">
                <a:tc>
                  <a:txBody>
                    <a:bodyPr/>
                    <a:lstStyle/>
                    <a:p>
                      <a:r>
                        <a:rPr lang="en-US" sz="1100" dirty="0">
                          <a:latin typeface="Calibri" panose="020F0502020204030204" pitchFamily="34" charset="0"/>
                          <a:cs typeface="Calibri" panose="020F0502020204030204" pitchFamily="34" charset="0"/>
                        </a:rPr>
                        <a:t>Icon</a:t>
                      </a:r>
                    </a:p>
                  </a:txBody>
                  <a:tcPr marL="91416" marR="91416" marT="45708" marB="45708"/>
                </a:tc>
                <a:tc>
                  <a:txBody>
                    <a:bodyPr/>
                    <a:lstStyle/>
                    <a:p>
                      <a:r>
                        <a:rPr lang="en-US" sz="1100" dirty="0">
                          <a:latin typeface="Calibri" panose="020F0502020204030204" pitchFamily="34" charset="0"/>
                          <a:cs typeface="Calibri" panose="020F0502020204030204" pitchFamily="34" charset="0"/>
                        </a:rPr>
                        <a:t>Name</a:t>
                      </a:r>
                    </a:p>
                  </a:txBody>
                  <a:tcPr marL="91416" marR="91416" marT="45708" marB="45708"/>
                </a:tc>
                <a:tc>
                  <a:txBody>
                    <a:bodyPr/>
                    <a:lstStyle/>
                    <a:p>
                      <a:r>
                        <a:rPr lang="en-US" sz="1100" dirty="0">
                          <a:latin typeface="Calibri" panose="020F0502020204030204" pitchFamily="34" charset="0"/>
                          <a:cs typeface="Calibri" panose="020F0502020204030204" pitchFamily="34" charset="0"/>
                        </a:rPr>
                        <a:t>Description</a:t>
                      </a:r>
                    </a:p>
                  </a:txBody>
                  <a:tcPr marL="91416" marR="91416" marT="45708" marB="45708"/>
                </a:tc>
                <a:extLst>
                  <a:ext uri="{0D108BD9-81ED-4DB2-BD59-A6C34878D82A}">
                    <a16:rowId xmlns:a16="http://schemas.microsoft.com/office/drawing/2014/main" val="2911493486"/>
                  </a:ext>
                </a:extLst>
              </a:tr>
              <a:tr h="168184">
                <a:tc>
                  <a:txBody>
                    <a:bodyPr/>
                    <a:lstStyle/>
                    <a:p>
                      <a:endParaRPr lang="en-US" sz="1100" dirty="0">
                        <a:latin typeface="Calibri" panose="020F0502020204030204" pitchFamily="34" charset="0"/>
                        <a:cs typeface="Calibri" panose="020F0502020204030204" pitchFamily="34" charset="0"/>
                      </a:endParaRPr>
                    </a:p>
                  </a:txBody>
                  <a:tcPr marL="91416" marR="91416" marT="45708" marB="45708"/>
                </a:tc>
                <a:tc>
                  <a:txBody>
                    <a:bodyPr/>
                    <a:lstStyle/>
                    <a:p>
                      <a:r>
                        <a:rPr lang="en-US" sz="1100" dirty="0">
                          <a:latin typeface="Calibri" panose="020F0502020204030204" pitchFamily="34" charset="0"/>
                          <a:cs typeface="Calibri" panose="020F0502020204030204" pitchFamily="34" charset="0"/>
                        </a:rPr>
                        <a:t>Region</a:t>
                      </a:r>
                    </a:p>
                  </a:txBody>
                  <a:tcPr marL="91416" marR="91416" marT="45708" marB="45708"/>
                </a:tc>
                <a:tc>
                  <a:txBody>
                    <a:bodyPr/>
                    <a:lstStyle/>
                    <a:p>
                      <a:r>
                        <a:rPr lang="en-US" sz="1100" dirty="0">
                          <a:latin typeface="Calibri" panose="020F0502020204030204" pitchFamily="34" charset="0"/>
                          <a:cs typeface="Calibri" panose="020F0502020204030204" pitchFamily="34" charset="0"/>
                        </a:rPr>
                        <a:t>An area within a geo that does not cross national borders and contains one or more datacenters. </a:t>
                      </a:r>
                    </a:p>
                  </a:txBody>
                  <a:tcPr marL="91416" marR="91416" marT="45708" marB="45708"/>
                </a:tc>
                <a:extLst>
                  <a:ext uri="{0D108BD9-81ED-4DB2-BD59-A6C34878D82A}">
                    <a16:rowId xmlns:a16="http://schemas.microsoft.com/office/drawing/2014/main" val="202217402"/>
                  </a:ext>
                </a:extLst>
              </a:tr>
              <a:tr h="276962">
                <a:tc>
                  <a:txBody>
                    <a:bodyPr/>
                    <a:lstStyle/>
                    <a:p>
                      <a:endParaRPr lang="en-US" sz="1100" dirty="0">
                        <a:latin typeface="Calibri" panose="020F0502020204030204" pitchFamily="34" charset="0"/>
                        <a:cs typeface="Calibri" panose="020F0502020204030204" pitchFamily="34" charset="0"/>
                      </a:endParaRPr>
                    </a:p>
                  </a:txBody>
                  <a:tcPr marL="91416" marR="91416" marT="45708" marB="45708"/>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lang="en-US" sz="1100" dirty="0">
                          <a:latin typeface="Calibri" panose="020F0502020204030204" pitchFamily="34" charset="0"/>
                          <a:cs typeface="Calibri" panose="020F0502020204030204" pitchFamily="34" charset="0"/>
                        </a:rPr>
                        <a:t>Subscription</a:t>
                      </a:r>
                    </a:p>
                  </a:txBody>
                  <a:tcPr marL="91416" marR="91416" marT="45708" marB="45708"/>
                </a:tc>
                <a:tc>
                  <a:txBody>
                    <a:bodyPr/>
                    <a:lstStyle/>
                    <a:p>
                      <a:r>
                        <a:rPr lang="en-US" sz="1100" dirty="0">
                          <a:latin typeface="Calibri" panose="020F0502020204030204" pitchFamily="34" charset="0"/>
                          <a:cs typeface="Calibri" panose="020F0502020204030204" pitchFamily="34" charset="0"/>
                        </a:rPr>
                        <a:t>A customer's agreement with Microsoft that enables them to obtain Azure services.</a:t>
                      </a:r>
                    </a:p>
                  </a:txBody>
                  <a:tcPr marL="91416" marR="91416" marT="45708" marB="45708"/>
                </a:tc>
                <a:extLst>
                  <a:ext uri="{0D108BD9-81ED-4DB2-BD59-A6C34878D82A}">
                    <a16:rowId xmlns:a16="http://schemas.microsoft.com/office/drawing/2014/main" val="2277290873"/>
                  </a:ext>
                </a:extLst>
              </a:tr>
              <a:tr h="277018">
                <a:tc>
                  <a:txBody>
                    <a:bodyPr/>
                    <a:lstStyle/>
                    <a:p>
                      <a:endParaRPr lang="en-US" sz="1100" dirty="0">
                        <a:latin typeface="Calibri" panose="020F0502020204030204" pitchFamily="34" charset="0"/>
                        <a:cs typeface="Calibri" panose="020F0502020204030204" pitchFamily="34" charset="0"/>
                      </a:endParaRPr>
                    </a:p>
                  </a:txBody>
                  <a:tcPr marL="91416" marR="91416" marT="45708" marB="45708"/>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lang="en-US" sz="1100" dirty="0">
                          <a:latin typeface="Calibri" panose="020F0502020204030204" pitchFamily="34" charset="0"/>
                          <a:cs typeface="Calibri" panose="020F0502020204030204" pitchFamily="34" charset="0"/>
                        </a:rPr>
                        <a:t>Azure Active Directory (Tenant)</a:t>
                      </a:r>
                    </a:p>
                  </a:txBody>
                  <a:tcPr marL="91416" marR="91416" marT="45708" marB="45708"/>
                </a:tc>
                <a:tc>
                  <a:txBody>
                    <a:bodyPr/>
                    <a:lstStyle/>
                    <a:p>
                      <a:r>
                        <a:rPr lang="en-US" sz="1100" dirty="0">
                          <a:latin typeface="Calibri" panose="020F0502020204030204" pitchFamily="34" charset="0"/>
                          <a:cs typeface="Calibri" panose="020F0502020204030204" pitchFamily="34" charset="0"/>
                        </a:rPr>
                        <a:t>Azure Active Directory  helps you manage user identities and create intelligence-driven access policies to secure your resources. </a:t>
                      </a:r>
                    </a:p>
                  </a:txBody>
                  <a:tcPr marL="91416" marR="91416" marT="45708" marB="45708"/>
                </a:tc>
                <a:extLst>
                  <a:ext uri="{0D108BD9-81ED-4DB2-BD59-A6C34878D82A}">
                    <a16:rowId xmlns:a16="http://schemas.microsoft.com/office/drawing/2014/main" val="2895600761"/>
                  </a:ext>
                </a:extLst>
              </a:tr>
              <a:tr h="168184">
                <a:tc>
                  <a:txBody>
                    <a:bodyPr/>
                    <a:lstStyle/>
                    <a:p>
                      <a:endParaRPr lang="en-US" sz="1100" dirty="0">
                        <a:latin typeface="Calibri" panose="020F0502020204030204" pitchFamily="34" charset="0"/>
                        <a:cs typeface="Calibri" panose="020F0502020204030204" pitchFamily="34" charset="0"/>
                      </a:endParaRPr>
                    </a:p>
                  </a:txBody>
                  <a:tcPr marL="91416" marR="91416" marT="45708" marB="45708"/>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lang="en-US" sz="1100" dirty="0">
                          <a:latin typeface="Calibri" panose="020F0502020204030204" pitchFamily="34" charset="0"/>
                          <a:cs typeface="Calibri" panose="020F0502020204030204" pitchFamily="34" charset="0"/>
                        </a:rPr>
                        <a:t>ExpressRoute </a:t>
                      </a:r>
                    </a:p>
                  </a:txBody>
                  <a:tcPr marL="91416" marR="91416" marT="45708" marB="45708"/>
                </a:tc>
                <a:tc>
                  <a:txBody>
                    <a:bodyPr/>
                    <a:lstStyle/>
                    <a:p>
                      <a:r>
                        <a:rPr lang="en-US" sz="1100" dirty="0">
                          <a:latin typeface="Calibri" panose="020F0502020204030204" pitchFamily="34" charset="0"/>
                          <a:cs typeface="Calibri" panose="020F0502020204030204" pitchFamily="34" charset="0"/>
                        </a:rPr>
                        <a:t>Direct Connectivity from customer network to Microsoft Enterprise Edge (MSEE)</a:t>
                      </a:r>
                    </a:p>
                  </a:txBody>
                  <a:tcPr marL="91416" marR="91416" marT="45708" marB="45708"/>
                </a:tc>
                <a:extLst>
                  <a:ext uri="{0D108BD9-81ED-4DB2-BD59-A6C34878D82A}">
                    <a16:rowId xmlns:a16="http://schemas.microsoft.com/office/drawing/2014/main" val="425693496"/>
                  </a:ext>
                </a:extLst>
              </a:tr>
              <a:tr h="277018">
                <a:tc>
                  <a:txBody>
                    <a:bodyPr/>
                    <a:lstStyle/>
                    <a:p>
                      <a:endParaRPr lang="en-US" sz="1100" dirty="0">
                        <a:latin typeface="Calibri" panose="020F0502020204030204" pitchFamily="34" charset="0"/>
                        <a:cs typeface="Calibri" panose="020F0502020204030204" pitchFamily="34" charset="0"/>
                      </a:endParaRPr>
                    </a:p>
                  </a:txBody>
                  <a:tcPr marL="91416" marR="91416" marT="45708" marB="45708"/>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lang="en-US" sz="1100" dirty="0">
                          <a:latin typeface="Calibri" panose="020F0502020204030204" pitchFamily="34" charset="0"/>
                          <a:cs typeface="Calibri" panose="020F0502020204030204" pitchFamily="34" charset="0"/>
                        </a:rPr>
                        <a:t>MSEE (Enterprise Edge)</a:t>
                      </a:r>
                    </a:p>
                  </a:txBody>
                  <a:tcPr marL="91416" marR="91416" marT="45708" marB="45708"/>
                </a:tc>
                <a:tc>
                  <a:txBody>
                    <a:bodyPr/>
                    <a:lstStyle/>
                    <a:p>
                      <a:r>
                        <a:rPr lang="en-US" sz="1100" dirty="0">
                          <a:latin typeface="Calibri" panose="020F0502020204030204" pitchFamily="34" charset="0"/>
                          <a:cs typeface="Calibri" panose="020F0502020204030204" pitchFamily="34" charset="0"/>
                        </a:rPr>
                        <a:t>Each ExpressRoute circuit consists of two connections to two Microsoft Enterprise edge routers (MSEEs) from the connectivity provider/your network edge.</a:t>
                      </a:r>
                    </a:p>
                  </a:txBody>
                  <a:tcPr marL="91416" marR="91416" marT="45708" marB="45708"/>
                </a:tc>
                <a:extLst>
                  <a:ext uri="{0D108BD9-81ED-4DB2-BD59-A6C34878D82A}">
                    <a16:rowId xmlns:a16="http://schemas.microsoft.com/office/drawing/2014/main" val="267975655"/>
                  </a:ext>
                </a:extLst>
              </a:tr>
              <a:tr h="168184">
                <a:tc>
                  <a:txBody>
                    <a:bodyPr/>
                    <a:lstStyle/>
                    <a:p>
                      <a:endParaRPr lang="en-US" sz="1100" dirty="0">
                        <a:latin typeface="Calibri" panose="020F0502020204030204" pitchFamily="34" charset="0"/>
                        <a:cs typeface="Calibri" panose="020F0502020204030204" pitchFamily="34" charset="0"/>
                      </a:endParaRPr>
                    </a:p>
                  </a:txBody>
                  <a:tcPr marL="91416" marR="91416" marT="45708" marB="45708"/>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lang="en-US" sz="1100" dirty="0">
                          <a:latin typeface="Calibri" panose="020F0502020204030204" pitchFamily="34" charset="0"/>
                          <a:cs typeface="Calibri" panose="020F0502020204030204" pitchFamily="34" charset="0"/>
                        </a:rPr>
                        <a:t>Virtual Network</a:t>
                      </a:r>
                    </a:p>
                  </a:txBody>
                  <a:tcPr marL="91416" marR="91416" marT="45708" marB="45708"/>
                </a:tc>
                <a:tc>
                  <a:txBody>
                    <a:bodyPr/>
                    <a:lstStyle/>
                    <a:p>
                      <a:r>
                        <a:rPr lang="en-US" sz="1100" dirty="0">
                          <a:latin typeface="Calibri" panose="020F0502020204030204" pitchFamily="34" charset="0"/>
                          <a:cs typeface="Calibri" panose="020F0502020204030204" pitchFamily="34" charset="0"/>
                        </a:rPr>
                        <a:t>A network that provides connectivity between your Azure resources that is isolated from all other Azure tenants.</a:t>
                      </a:r>
                    </a:p>
                  </a:txBody>
                  <a:tcPr marL="91416" marR="91416" marT="45708" marB="45708"/>
                </a:tc>
                <a:extLst>
                  <a:ext uri="{0D108BD9-81ED-4DB2-BD59-A6C34878D82A}">
                    <a16:rowId xmlns:a16="http://schemas.microsoft.com/office/drawing/2014/main" val="1087866780"/>
                  </a:ext>
                </a:extLst>
              </a:tr>
              <a:tr h="168184">
                <a:tc>
                  <a:txBody>
                    <a:bodyPr/>
                    <a:lstStyle/>
                    <a:p>
                      <a:endParaRPr lang="en-US" sz="1100">
                        <a:latin typeface="Calibri" panose="020F0502020204030204" pitchFamily="34" charset="0"/>
                        <a:cs typeface="Calibri" panose="020F0502020204030204" pitchFamily="34" charset="0"/>
                      </a:endParaRPr>
                    </a:p>
                  </a:txBody>
                  <a:tcPr marL="91416" marR="91416" marT="45708" marB="45708"/>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lang="en-US" sz="1100" dirty="0">
                          <a:latin typeface="Calibri" panose="020F0502020204030204" pitchFamily="34" charset="0"/>
                          <a:cs typeface="Calibri" panose="020F0502020204030204" pitchFamily="34" charset="0"/>
                        </a:rPr>
                        <a:t>Subnet</a:t>
                      </a:r>
                    </a:p>
                  </a:txBody>
                  <a:tcPr marL="91416" marR="91416" marT="45708" marB="45708"/>
                </a:tc>
                <a:tc>
                  <a:txBody>
                    <a:bodyPr/>
                    <a:lstStyle/>
                    <a:p>
                      <a:r>
                        <a:rPr lang="en-US" sz="1100" dirty="0">
                          <a:latin typeface="Calibri" panose="020F0502020204030204" pitchFamily="34" charset="0"/>
                          <a:cs typeface="Calibri" panose="020F0502020204030204" pitchFamily="34" charset="0"/>
                        </a:rPr>
                        <a:t>A subnetwork or subnet is a logical subdivision of an IP network. </a:t>
                      </a:r>
                    </a:p>
                  </a:txBody>
                  <a:tcPr marL="91416" marR="91416" marT="45708" marB="45708"/>
                </a:tc>
                <a:extLst>
                  <a:ext uri="{0D108BD9-81ED-4DB2-BD59-A6C34878D82A}">
                    <a16:rowId xmlns:a16="http://schemas.microsoft.com/office/drawing/2014/main" val="346462807"/>
                  </a:ext>
                </a:extLst>
              </a:tr>
              <a:tr h="276962">
                <a:tc>
                  <a:txBody>
                    <a:bodyPr/>
                    <a:lstStyle/>
                    <a:p>
                      <a:endParaRPr lang="en-US" sz="1100" dirty="0">
                        <a:latin typeface="Calibri" panose="020F0502020204030204" pitchFamily="34" charset="0"/>
                        <a:cs typeface="Calibri" panose="020F0502020204030204" pitchFamily="34" charset="0"/>
                      </a:endParaRPr>
                    </a:p>
                  </a:txBody>
                  <a:tcPr marL="91416" marR="91416" marT="45708" marB="45708"/>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lang="en-US" sz="1100" dirty="0">
                          <a:latin typeface="Calibri" panose="020F0502020204030204" pitchFamily="34" charset="0"/>
                          <a:cs typeface="Calibri" panose="020F0502020204030204" pitchFamily="34" charset="0"/>
                        </a:rPr>
                        <a:t>Network Security Group</a:t>
                      </a:r>
                    </a:p>
                  </a:txBody>
                  <a:tcPr marL="91416" marR="91416" marT="45708" marB="45708"/>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lang="en-US" sz="1100" dirty="0">
                          <a:latin typeface="Calibri" panose="020F0502020204030204" pitchFamily="34" charset="0"/>
                          <a:cs typeface="Calibri" panose="020F0502020204030204" pitchFamily="34" charset="0"/>
                        </a:rPr>
                        <a:t>NSG contains a list of security rules that allow or deny network traffic to resources connected to Azure Virtual Networks (</a:t>
                      </a:r>
                      <a:r>
                        <a:rPr lang="en-US" sz="1100" dirty="0" err="1">
                          <a:latin typeface="Calibri" panose="020F0502020204030204" pitchFamily="34" charset="0"/>
                          <a:cs typeface="Calibri" panose="020F0502020204030204" pitchFamily="34" charset="0"/>
                        </a:rPr>
                        <a:t>VNet</a:t>
                      </a:r>
                      <a:r>
                        <a:rPr lang="en-US" sz="1100" dirty="0">
                          <a:latin typeface="Calibri" panose="020F0502020204030204" pitchFamily="34" charset="0"/>
                          <a:cs typeface="Calibri" panose="020F0502020204030204" pitchFamily="34" charset="0"/>
                        </a:rPr>
                        <a:t>)</a:t>
                      </a:r>
                    </a:p>
                  </a:txBody>
                  <a:tcPr marL="91416" marR="91416" marT="45708" marB="45708"/>
                </a:tc>
                <a:extLst>
                  <a:ext uri="{0D108BD9-81ED-4DB2-BD59-A6C34878D82A}">
                    <a16:rowId xmlns:a16="http://schemas.microsoft.com/office/drawing/2014/main" val="4228822772"/>
                  </a:ext>
                </a:extLst>
              </a:tr>
              <a:tr h="277018">
                <a:tc>
                  <a:txBody>
                    <a:bodyPr/>
                    <a:lstStyle/>
                    <a:p>
                      <a:endParaRPr lang="en-US" sz="1100" dirty="0">
                        <a:latin typeface="Calibri" panose="020F0502020204030204" pitchFamily="34" charset="0"/>
                        <a:cs typeface="Calibri" panose="020F0502020204030204" pitchFamily="34" charset="0"/>
                      </a:endParaRPr>
                    </a:p>
                  </a:txBody>
                  <a:tcPr marL="91416" marR="91416" marT="45708" marB="45708"/>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lang="en-US" sz="1100" dirty="0">
                          <a:latin typeface="Calibri" panose="020F0502020204030204" pitchFamily="34" charset="0"/>
                          <a:cs typeface="Calibri" panose="020F0502020204030204" pitchFamily="34" charset="0"/>
                        </a:rPr>
                        <a:t>VPN Gateway</a:t>
                      </a:r>
                    </a:p>
                  </a:txBody>
                  <a:tcPr marL="91416" marR="91416" marT="45708" marB="45708"/>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lang="en-US" sz="1100" dirty="0">
                          <a:latin typeface="Calibri" panose="020F0502020204030204" pitchFamily="34" charset="0"/>
                          <a:cs typeface="Calibri" panose="020F0502020204030204" pitchFamily="34" charset="0"/>
                        </a:rPr>
                        <a:t>A specific type of virtual network gateway that is used to send encrypted traffic between an Azure virtual network and an on-premises location over internet.</a:t>
                      </a:r>
                    </a:p>
                  </a:txBody>
                  <a:tcPr marL="91416" marR="91416" marT="45708" marB="45708"/>
                </a:tc>
                <a:extLst>
                  <a:ext uri="{0D108BD9-81ED-4DB2-BD59-A6C34878D82A}">
                    <a16:rowId xmlns:a16="http://schemas.microsoft.com/office/drawing/2014/main" val="1135347303"/>
                  </a:ext>
                </a:extLst>
              </a:tr>
              <a:tr h="277018">
                <a:tc>
                  <a:txBody>
                    <a:bodyPr/>
                    <a:lstStyle/>
                    <a:p>
                      <a:endParaRPr lang="en-US" sz="1100" dirty="0">
                        <a:latin typeface="Calibri" panose="020F0502020204030204" pitchFamily="34" charset="0"/>
                        <a:cs typeface="Calibri" panose="020F0502020204030204" pitchFamily="34" charset="0"/>
                      </a:endParaRPr>
                    </a:p>
                  </a:txBody>
                  <a:tcPr marL="91416" marR="91416" marT="45708" marB="45708"/>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lang="en-US" sz="1100" dirty="0">
                          <a:latin typeface="Calibri" panose="020F0502020204030204" pitchFamily="34" charset="0"/>
                          <a:cs typeface="Calibri" panose="020F0502020204030204" pitchFamily="34" charset="0"/>
                        </a:rPr>
                        <a:t>ExpressRoute Gateway</a:t>
                      </a:r>
                    </a:p>
                  </a:txBody>
                  <a:tcPr marL="91416" marR="91416" marT="45708" marB="45708"/>
                </a:tc>
                <a:tc>
                  <a:txBody>
                    <a:bodyPr/>
                    <a:lstStyle/>
                    <a:p>
                      <a:r>
                        <a:rPr lang="en-US" sz="1100" dirty="0">
                          <a:latin typeface="Calibri" panose="020F0502020204030204" pitchFamily="34" charset="0"/>
                          <a:cs typeface="Calibri" panose="020F0502020204030204" pitchFamily="34" charset="0"/>
                        </a:rPr>
                        <a:t>A specific type of virtual network gateway that is used to send traffic between an Azure virtual network and an on-premises location over ExpressRoute/Direct Peering.</a:t>
                      </a:r>
                    </a:p>
                  </a:txBody>
                  <a:tcPr marL="91416" marR="91416" marT="45708" marB="45708"/>
                </a:tc>
                <a:extLst>
                  <a:ext uri="{0D108BD9-81ED-4DB2-BD59-A6C34878D82A}">
                    <a16:rowId xmlns:a16="http://schemas.microsoft.com/office/drawing/2014/main" val="1358234828"/>
                  </a:ext>
                </a:extLst>
              </a:tr>
              <a:tr h="168184">
                <a:tc>
                  <a:txBody>
                    <a:bodyPr/>
                    <a:lstStyle/>
                    <a:p>
                      <a:endParaRPr lang="en-US" sz="1100">
                        <a:latin typeface="Calibri" panose="020F0502020204030204" pitchFamily="34" charset="0"/>
                        <a:cs typeface="Calibri" panose="020F0502020204030204" pitchFamily="34" charset="0"/>
                      </a:endParaRPr>
                    </a:p>
                  </a:txBody>
                  <a:tcPr marL="91416" marR="91416" marT="45708" marB="45708"/>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lang="en-US" sz="1100" dirty="0">
                          <a:latin typeface="Calibri" panose="020F0502020204030204" pitchFamily="34" charset="0"/>
                          <a:cs typeface="Calibri" panose="020F0502020204030204" pitchFamily="34" charset="0"/>
                        </a:rPr>
                        <a:t>Virtual Machines</a:t>
                      </a:r>
                    </a:p>
                  </a:txBody>
                  <a:tcPr marL="91416" marR="91416" marT="45708" marB="45708"/>
                </a:tc>
                <a:tc>
                  <a:txBody>
                    <a:bodyPr/>
                    <a:lstStyle/>
                    <a:p>
                      <a:r>
                        <a:rPr lang="en-US" sz="1100" dirty="0">
                          <a:latin typeface="Calibri" panose="020F0502020204030204" pitchFamily="34" charset="0"/>
                          <a:cs typeface="Calibri" panose="020F0502020204030204" pitchFamily="34" charset="0"/>
                        </a:rPr>
                        <a:t>The software implementation of a physical computer that runs an operating system. </a:t>
                      </a:r>
                    </a:p>
                  </a:txBody>
                  <a:tcPr marL="91416" marR="91416" marT="45708" marB="45708"/>
                </a:tc>
                <a:extLst>
                  <a:ext uri="{0D108BD9-81ED-4DB2-BD59-A6C34878D82A}">
                    <a16:rowId xmlns:a16="http://schemas.microsoft.com/office/drawing/2014/main" val="2868883729"/>
                  </a:ext>
                </a:extLst>
              </a:tr>
              <a:tr h="168184">
                <a:tc>
                  <a:txBody>
                    <a:bodyPr/>
                    <a:lstStyle/>
                    <a:p>
                      <a:endParaRPr lang="en-US" sz="1100">
                        <a:latin typeface="Calibri" panose="020F0502020204030204" pitchFamily="34" charset="0"/>
                        <a:cs typeface="Calibri" panose="020F0502020204030204" pitchFamily="34" charset="0"/>
                      </a:endParaRPr>
                    </a:p>
                  </a:txBody>
                  <a:tcPr marL="91416" marR="91416" marT="45708" marB="45708"/>
                </a:tc>
                <a:tc>
                  <a:txBody>
                    <a:bodyPr/>
                    <a:lstStyle/>
                    <a:p>
                      <a:r>
                        <a:rPr lang="en-US" sz="1100" dirty="0">
                          <a:latin typeface="Calibri" panose="020F0502020204030204" pitchFamily="34" charset="0"/>
                          <a:cs typeface="Calibri" panose="020F0502020204030204" pitchFamily="34" charset="0"/>
                        </a:rPr>
                        <a:t>Azure Premium Storage and Managed Disks</a:t>
                      </a:r>
                    </a:p>
                  </a:txBody>
                  <a:tcPr marL="91416" marR="91416" marT="45708" marB="45708"/>
                </a:tc>
                <a:tc>
                  <a:txBody>
                    <a:bodyPr/>
                    <a:lstStyle/>
                    <a:p>
                      <a:r>
                        <a:rPr lang="en-US" sz="1100" dirty="0">
                          <a:latin typeface="Calibri" panose="020F0502020204030204" pitchFamily="34" charset="0"/>
                          <a:cs typeface="Calibri" panose="020F0502020204030204" pitchFamily="34" charset="0"/>
                        </a:rPr>
                        <a:t>Azure Storage offers a massively scalable object store for data objects, a file system service for the cloud</a:t>
                      </a:r>
                    </a:p>
                  </a:txBody>
                  <a:tcPr marL="91416" marR="91416" marT="45708" marB="45708"/>
                </a:tc>
                <a:extLst>
                  <a:ext uri="{0D108BD9-81ED-4DB2-BD59-A6C34878D82A}">
                    <a16:rowId xmlns:a16="http://schemas.microsoft.com/office/drawing/2014/main" val="1503502531"/>
                  </a:ext>
                </a:extLst>
              </a:tr>
              <a:tr h="168184">
                <a:tc>
                  <a:txBody>
                    <a:bodyPr/>
                    <a:lstStyle/>
                    <a:p>
                      <a:endParaRPr lang="en-US" sz="1100">
                        <a:latin typeface="Calibri" panose="020F0502020204030204" pitchFamily="34" charset="0"/>
                        <a:cs typeface="Calibri" panose="020F0502020204030204" pitchFamily="34" charset="0"/>
                      </a:endParaRPr>
                    </a:p>
                  </a:txBody>
                  <a:tcPr marL="91416" marR="91416" marT="45708" marB="45708"/>
                </a:tc>
                <a:tc>
                  <a:txBody>
                    <a:bodyPr/>
                    <a:lstStyle/>
                    <a:p>
                      <a:r>
                        <a:rPr lang="en-US" sz="1100">
                          <a:latin typeface="Calibri" panose="020F0502020204030204" pitchFamily="34" charset="0"/>
                          <a:cs typeface="Calibri" panose="020F0502020204030204" pitchFamily="34" charset="0"/>
                        </a:rPr>
                        <a:t>Availability Set</a:t>
                      </a:r>
                      <a:endParaRPr lang="en-US" sz="1100" dirty="0">
                        <a:latin typeface="Calibri" panose="020F0502020204030204" pitchFamily="34" charset="0"/>
                        <a:cs typeface="Calibri" panose="020F0502020204030204" pitchFamily="34" charset="0"/>
                      </a:endParaRPr>
                    </a:p>
                  </a:txBody>
                  <a:tcPr marL="91416" marR="91416" marT="45708" marB="45708"/>
                </a:tc>
                <a:tc>
                  <a:txBody>
                    <a:bodyPr/>
                    <a:lstStyle/>
                    <a:p>
                      <a:r>
                        <a:rPr lang="en-US" sz="1100" dirty="0">
                          <a:latin typeface="Calibri" panose="020F0502020204030204" pitchFamily="34" charset="0"/>
                          <a:cs typeface="Calibri" panose="020F0502020204030204" pitchFamily="34" charset="0"/>
                        </a:rPr>
                        <a:t>A collection of virtual machines that are managed together to provide application redundancy and reliability.</a:t>
                      </a:r>
                    </a:p>
                  </a:txBody>
                  <a:tcPr marL="91416" marR="91416" marT="45708" marB="45708"/>
                </a:tc>
                <a:extLst>
                  <a:ext uri="{0D108BD9-81ED-4DB2-BD59-A6C34878D82A}">
                    <a16:rowId xmlns:a16="http://schemas.microsoft.com/office/drawing/2014/main" val="250547079"/>
                  </a:ext>
                </a:extLst>
              </a:tr>
              <a:tr h="168184">
                <a:tc>
                  <a:txBody>
                    <a:bodyPr/>
                    <a:lstStyle/>
                    <a:p>
                      <a:endParaRPr lang="en-US" sz="1100" dirty="0">
                        <a:latin typeface="Calibri" panose="020F0502020204030204" pitchFamily="34" charset="0"/>
                        <a:cs typeface="Calibri" panose="020F0502020204030204" pitchFamily="34" charset="0"/>
                      </a:endParaRPr>
                    </a:p>
                  </a:txBody>
                  <a:tcPr marL="91416" marR="91416" marT="45708" marB="45708"/>
                </a:tc>
                <a:tc>
                  <a:txBody>
                    <a:bodyPr/>
                    <a:lstStyle/>
                    <a:p>
                      <a:r>
                        <a:rPr lang="en-US" sz="1100" dirty="0">
                          <a:latin typeface="Calibri" panose="020F0502020204030204" pitchFamily="34" charset="0"/>
                          <a:cs typeface="Calibri" panose="020F0502020204030204" pitchFamily="34" charset="0"/>
                        </a:rPr>
                        <a:t>Internal Load Balancer</a:t>
                      </a:r>
                    </a:p>
                  </a:txBody>
                  <a:tcPr marL="91416" marR="91416" marT="45708" marB="45708"/>
                </a:tc>
                <a:tc>
                  <a:txBody>
                    <a:bodyPr/>
                    <a:lstStyle/>
                    <a:p>
                      <a:r>
                        <a:rPr lang="en-US" sz="1100" dirty="0">
                          <a:latin typeface="Calibri" panose="020F0502020204030204" pitchFamily="34" charset="0"/>
                          <a:cs typeface="Calibri" panose="020F0502020204030204" pitchFamily="34" charset="0"/>
                        </a:rPr>
                        <a:t>ILB directs traffic only to resources that are inside a virtual network or that use a VPN to access Azure infrastructure. (Layer 4)</a:t>
                      </a:r>
                    </a:p>
                  </a:txBody>
                  <a:tcPr marL="91416" marR="91416" marT="45708" marB="45708"/>
                </a:tc>
                <a:extLst>
                  <a:ext uri="{0D108BD9-81ED-4DB2-BD59-A6C34878D82A}">
                    <a16:rowId xmlns:a16="http://schemas.microsoft.com/office/drawing/2014/main" val="4101572074"/>
                  </a:ext>
                </a:extLst>
              </a:tr>
              <a:tr h="168184">
                <a:tc>
                  <a:txBody>
                    <a:bodyPr/>
                    <a:lstStyle/>
                    <a:p>
                      <a:endParaRPr lang="en-US" sz="1100" dirty="0">
                        <a:latin typeface="Calibri" panose="020F0502020204030204" pitchFamily="34" charset="0"/>
                        <a:cs typeface="Calibri" panose="020F0502020204030204" pitchFamily="34" charset="0"/>
                      </a:endParaRPr>
                    </a:p>
                  </a:txBody>
                  <a:tcPr marL="91416" marR="91416" marT="45708" marB="45708"/>
                </a:tc>
                <a:tc>
                  <a:txBody>
                    <a:bodyPr/>
                    <a:lstStyle/>
                    <a:p>
                      <a:r>
                        <a:rPr lang="en-US" sz="1100" dirty="0">
                          <a:latin typeface="Calibri" panose="020F0502020204030204" pitchFamily="34" charset="0"/>
                          <a:cs typeface="Calibri" panose="020F0502020204030204" pitchFamily="34" charset="0"/>
                        </a:rPr>
                        <a:t>HANA on Azure Large Instances</a:t>
                      </a:r>
                    </a:p>
                  </a:txBody>
                  <a:tcPr marL="91416" marR="91416" marT="45708" marB="45708"/>
                </a:tc>
                <a:tc>
                  <a:txBody>
                    <a:bodyPr/>
                    <a:lstStyle/>
                    <a:p>
                      <a:r>
                        <a:rPr lang="en-US" sz="1100" dirty="0">
                          <a:latin typeface="Calibri" panose="020F0502020204030204" pitchFamily="34" charset="0"/>
                          <a:cs typeface="Calibri" panose="020F0502020204030204" pitchFamily="34" charset="0"/>
                        </a:rPr>
                        <a:t>HANA tailored data center integration (TDI) certified server hardware infrastructure</a:t>
                      </a:r>
                    </a:p>
                  </a:txBody>
                  <a:tcPr marL="91416" marR="91416" marT="45708" marB="45708"/>
                </a:tc>
                <a:extLst>
                  <a:ext uri="{0D108BD9-81ED-4DB2-BD59-A6C34878D82A}">
                    <a16:rowId xmlns:a16="http://schemas.microsoft.com/office/drawing/2014/main" val="2265226417"/>
                  </a:ext>
                </a:extLst>
              </a:tr>
              <a:tr h="168184">
                <a:tc>
                  <a:txBody>
                    <a:bodyPr/>
                    <a:lstStyle/>
                    <a:p>
                      <a:endParaRPr lang="en-US" sz="1100" dirty="0">
                        <a:latin typeface="Calibri" panose="020F0502020204030204" pitchFamily="34" charset="0"/>
                        <a:cs typeface="Calibri" panose="020F0502020204030204" pitchFamily="34" charset="0"/>
                      </a:endParaRPr>
                    </a:p>
                  </a:txBody>
                  <a:tcPr marL="91416" marR="91416" marT="45708" marB="45708"/>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lang="en-US" sz="1100" dirty="0">
                          <a:latin typeface="Calibri" panose="020F0502020204030204" pitchFamily="34" charset="0"/>
                          <a:cs typeface="Calibri" panose="020F0502020204030204" pitchFamily="34" charset="0"/>
                        </a:rPr>
                        <a:t>NFS Storage</a:t>
                      </a:r>
                    </a:p>
                  </a:txBody>
                  <a:tcPr marL="91416" marR="91416" marT="45708" marB="45708"/>
                </a:tc>
                <a:tc>
                  <a:txBody>
                    <a:bodyPr/>
                    <a:lstStyle/>
                    <a:p>
                      <a:r>
                        <a:rPr lang="en-US" sz="1100" dirty="0">
                          <a:latin typeface="Calibri" panose="020F0502020204030204" pitchFamily="34" charset="0"/>
                          <a:cs typeface="Calibri" panose="020F0502020204030204" pitchFamily="34" charset="0"/>
                        </a:rPr>
                        <a:t>HANA tailored data center integration (TDI) certified storage infrastructure </a:t>
                      </a:r>
                    </a:p>
                  </a:txBody>
                  <a:tcPr marL="91416" marR="91416" marT="45708" marB="45708"/>
                </a:tc>
                <a:extLst>
                  <a:ext uri="{0D108BD9-81ED-4DB2-BD59-A6C34878D82A}">
                    <a16:rowId xmlns:a16="http://schemas.microsoft.com/office/drawing/2014/main" val="654320410"/>
                  </a:ext>
                </a:extLst>
              </a:tr>
              <a:tr h="168184">
                <a:tc>
                  <a:txBody>
                    <a:bodyPr/>
                    <a:lstStyle/>
                    <a:p>
                      <a:endParaRPr lang="en-US" sz="1100" dirty="0">
                        <a:latin typeface="Calibri" panose="020F0502020204030204" pitchFamily="34" charset="0"/>
                        <a:cs typeface="Calibri" panose="020F0502020204030204" pitchFamily="34" charset="0"/>
                      </a:endParaRPr>
                    </a:p>
                  </a:txBody>
                  <a:tcPr marL="91416" marR="91416" marT="45708" marB="45708"/>
                </a:tc>
                <a:tc>
                  <a:txBody>
                    <a:bodyPr/>
                    <a:lstStyle/>
                    <a:p>
                      <a:r>
                        <a:rPr lang="en-US" sz="1100" dirty="0">
                          <a:latin typeface="Calibri" panose="020F0502020204030204" pitchFamily="34" charset="0"/>
                          <a:cs typeface="Calibri" panose="020F0502020204030204" pitchFamily="34" charset="0"/>
                        </a:rPr>
                        <a:t>High Availability Pair</a:t>
                      </a:r>
                    </a:p>
                  </a:txBody>
                  <a:tcPr marL="91416" marR="91416" marT="45708" marB="45708"/>
                </a:tc>
                <a:tc>
                  <a:txBody>
                    <a:bodyPr/>
                    <a:lstStyle/>
                    <a:p>
                      <a:r>
                        <a:rPr lang="en-US" sz="1100" dirty="0">
                          <a:latin typeface="Calibri" panose="020F0502020204030204" pitchFamily="34" charset="0"/>
                          <a:cs typeface="Calibri" panose="020F0502020204030204" pitchFamily="34" charset="0"/>
                        </a:rPr>
                        <a:t>two or more identical HANA large instances deployed in the same region and configured by the customer for system replication</a:t>
                      </a:r>
                    </a:p>
                  </a:txBody>
                  <a:tcPr marL="91416" marR="91416" marT="45708" marB="45708"/>
                </a:tc>
                <a:extLst>
                  <a:ext uri="{0D108BD9-81ED-4DB2-BD59-A6C34878D82A}">
                    <a16:rowId xmlns:a16="http://schemas.microsoft.com/office/drawing/2014/main" val="3350652303"/>
                  </a:ext>
                </a:extLst>
              </a:tr>
              <a:tr h="168184">
                <a:tc>
                  <a:txBody>
                    <a:bodyPr/>
                    <a:lstStyle/>
                    <a:p>
                      <a:endParaRPr lang="en-US" sz="1100" dirty="0">
                        <a:latin typeface="Calibri" panose="020F0502020204030204" pitchFamily="34" charset="0"/>
                        <a:cs typeface="Calibri" panose="020F0502020204030204" pitchFamily="34" charset="0"/>
                      </a:endParaRPr>
                    </a:p>
                  </a:txBody>
                  <a:tcPr marL="91416" marR="91416" marT="45708" marB="45708"/>
                </a:tc>
                <a:tc>
                  <a:txBody>
                    <a:bodyPr/>
                    <a:lstStyle/>
                    <a:p>
                      <a:r>
                        <a:rPr lang="en-US" sz="1100" dirty="0">
                          <a:latin typeface="Calibri" panose="020F0502020204030204" pitchFamily="34" charset="0"/>
                          <a:cs typeface="Calibri" panose="020F0502020204030204" pitchFamily="34" charset="0"/>
                        </a:rPr>
                        <a:t>Backend ExpressRoute</a:t>
                      </a:r>
                    </a:p>
                  </a:txBody>
                  <a:tcPr marL="91416" marR="91416" marT="45708" marB="45708"/>
                </a:tc>
                <a:tc>
                  <a:txBody>
                    <a:bodyPr/>
                    <a:lstStyle/>
                    <a:p>
                      <a:r>
                        <a:rPr lang="en-US" sz="1100" dirty="0">
                          <a:latin typeface="Calibri" panose="020F0502020204030204" pitchFamily="34" charset="0"/>
                          <a:cs typeface="Calibri" panose="020F0502020204030204" pitchFamily="34" charset="0"/>
                        </a:rPr>
                        <a:t>Backend network to connect Azure Virtual Network and HANA Large Instances stamp</a:t>
                      </a:r>
                    </a:p>
                  </a:txBody>
                  <a:tcPr marL="91416" marR="91416" marT="45708" marB="45708"/>
                </a:tc>
                <a:extLst>
                  <a:ext uri="{0D108BD9-81ED-4DB2-BD59-A6C34878D82A}">
                    <a16:rowId xmlns:a16="http://schemas.microsoft.com/office/drawing/2014/main" val="2317371423"/>
                  </a:ext>
                </a:extLst>
              </a:tr>
              <a:tr h="168184">
                <a:tc>
                  <a:txBody>
                    <a:bodyPr/>
                    <a:lstStyle/>
                    <a:p>
                      <a:endParaRPr lang="en-US" sz="1100" dirty="0">
                        <a:latin typeface="Calibri" panose="020F0502020204030204" pitchFamily="34" charset="0"/>
                        <a:cs typeface="Calibri" panose="020F0502020204030204" pitchFamily="34" charset="0"/>
                      </a:endParaRPr>
                    </a:p>
                  </a:txBody>
                  <a:tcPr marL="91416" marR="91416" marT="45708" marB="45708"/>
                </a:tc>
                <a:tc>
                  <a:txBody>
                    <a:bodyPr/>
                    <a:lstStyle/>
                    <a:p>
                      <a:r>
                        <a:rPr lang="en-US" sz="1100" dirty="0">
                          <a:latin typeface="Calibri" panose="020F0502020204030204" pitchFamily="34" charset="0"/>
                          <a:cs typeface="Calibri" panose="020F0502020204030204" pitchFamily="34" charset="0"/>
                        </a:rPr>
                        <a:t>Azure Backbone Network</a:t>
                      </a:r>
                    </a:p>
                  </a:txBody>
                  <a:tcPr marL="91416" marR="91416" marT="45708" marB="45708"/>
                </a:tc>
                <a:tc>
                  <a:txBody>
                    <a:bodyPr/>
                    <a:lstStyle/>
                    <a:p>
                      <a:r>
                        <a:rPr lang="en-US" sz="1100" dirty="0">
                          <a:latin typeface="Calibri" panose="020F0502020204030204" pitchFamily="34" charset="0"/>
                          <a:cs typeface="Calibri" panose="020F0502020204030204" pitchFamily="34" charset="0"/>
                        </a:rPr>
                        <a:t>Microsoft owned global fiber network linking all Azure datacenters</a:t>
                      </a:r>
                    </a:p>
                  </a:txBody>
                  <a:tcPr marL="91416" marR="91416" marT="45708" marB="45708"/>
                </a:tc>
                <a:extLst>
                  <a:ext uri="{0D108BD9-81ED-4DB2-BD59-A6C34878D82A}">
                    <a16:rowId xmlns:a16="http://schemas.microsoft.com/office/drawing/2014/main" val="1466128262"/>
                  </a:ext>
                </a:extLst>
              </a:tr>
              <a:tr h="168184">
                <a:tc>
                  <a:txBody>
                    <a:bodyPr/>
                    <a:lstStyle/>
                    <a:p>
                      <a:endParaRPr lang="en-US" sz="1100" dirty="0">
                        <a:latin typeface="Calibri" panose="020F0502020204030204" pitchFamily="34" charset="0"/>
                        <a:cs typeface="Calibri" panose="020F0502020204030204" pitchFamily="34" charset="0"/>
                      </a:endParaRPr>
                    </a:p>
                  </a:txBody>
                  <a:tcPr marL="91416" marR="91416" marT="45708" marB="45708"/>
                </a:tc>
                <a:tc>
                  <a:txBody>
                    <a:bodyPr/>
                    <a:lstStyle/>
                    <a:p>
                      <a:r>
                        <a:rPr lang="en-US" sz="1100" dirty="0">
                          <a:latin typeface="Calibri" panose="020F0502020204030204" pitchFamily="34" charset="0"/>
                          <a:cs typeface="Calibri" panose="020F0502020204030204" pitchFamily="34" charset="0"/>
                        </a:rPr>
                        <a:t>Regional Pairs</a:t>
                      </a:r>
                    </a:p>
                  </a:txBody>
                  <a:tcPr marL="91416" marR="91416" marT="45708" marB="45708"/>
                </a:tc>
                <a:tc>
                  <a:txBody>
                    <a:bodyPr/>
                    <a:lstStyle/>
                    <a:p>
                      <a:r>
                        <a:rPr lang="en-US" sz="1100" dirty="0">
                          <a:latin typeface="Calibri" panose="020F0502020204030204" pitchFamily="34" charset="0"/>
                          <a:cs typeface="Calibri" panose="020F0502020204030204" pitchFamily="34" charset="0"/>
                        </a:rPr>
                        <a:t>Regional protection within data residency boundaries  </a:t>
                      </a:r>
                    </a:p>
                  </a:txBody>
                  <a:tcPr marL="91416" marR="91416" marT="45708" marB="45708"/>
                </a:tc>
                <a:extLst>
                  <a:ext uri="{0D108BD9-81ED-4DB2-BD59-A6C34878D82A}">
                    <a16:rowId xmlns:a16="http://schemas.microsoft.com/office/drawing/2014/main" val="985698810"/>
                  </a:ext>
                </a:extLst>
              </a:tr>
            </a:tbl>
          </a:graphicData>
        </a:graphic>
      </p:graphicFrame>
      <p:sp>
        <p:nvSpPr>
          <p:cNvPr id="7" name="Rectangle 6">
            <a:extLst>
              <a:ext uri="{FF2B5EF4-FFF2-40B4-BE49-F238E27FC236}">
                <a16:creationId xmlns:a16="http://schemas.microsoft.com/office/drawing/2014/main" id="{B8BC9201-E9CC-4801-AFD3-A25A2D47CD90}"/>
              </a:ext>
            </a:extLst>
          </p:cNvPr>
          <p:cNvSpPr/>
          <p:nvPr/>
        </p:nvSpPr>
        <p:spPr>
          <a:xfrm>
            <a:off x="898568" y="987270"/>
            <a:ext cx="698920" cy="165343"/>
          </a:xfrm>
          <a:prstGeom prst="rect">
            <a:avLst/>
          </a:prstGeom>
          <a:solidFill>
            <a:srgbClr val="002060">
              <a:lumMod val="10000"/>
              <a:lumOff val="90000"/>
            </a:srgbClr>
          </a:solidFill>
          <a:ln w="10795" cap="flat" cmpd="sng" algn="ctr">
            <a:solidFill>
              <a:srgbClr val="002060">
                <a:shade val="50000"/>
              </a:srgbClr>
            </a:solidFill>
            <a:prstDash val="solid"/>
          </a:ln>
          <a:effectLst/>
        </p:spPr>
        <p:txBody>
          <a:bodyPr lIns="27425" rtlCol="0" anchor="t" anchorCtr="0"/>
          <a:lstStyle/>
          <a:p>
            <a:pPr marL="0" marR="0" lvl="0" indent="0" algn="r" defTabSz="914126" rtl="0" eaLnBrk="1" fontAlgn="auto" latinLnBrk="0" hangingPunct="1">
              <a:lnSpc>
                <a:spcPct val="100000"/>
              </a:lnSpc>
              <a:spcBef>
                <a:spcPts val="0"/>
              </a:spcBef>
              <a:spcAft>
                <a:spcPts val="0"/>
              </a:spcAft>
              <a:buClrTx/>
              <a:buSzTx/>
              <a:buFontTx/>
              <a:buNone/>
              <a:tabLst/>
              <a:defRPr/>
            </a:pPr>
            <a:endParaRPr kumimoji="0" lang="en-US" sz="1999" b="0" i="0" u="none" strike="noStrike" kern="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endParaRPr>
          </a:p>
        </p:txBody>
      </p:sp>
      <p:pic>
        <p:nvPicPr>
          <p:cNvPr id="8" name="Picture 2" descr="Image result for azure active directory">
            <a:extLst>
              <a:ext uri="{FF2B5EF4-FFF2-40B4-BE49-F238E27FC236}">
                <a16:creationId xmlns:a16="http://schemas.microsoft.com/office/drawing/2014/main" id="{83E7D49D-26C2-49CE-ADCA-C62DEB7F80EE}"/>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146195" y="1478266"/>
            <a:ext cx="247595" cy="24759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C172539F-46BB-4B6E-BD2B-EA67835A7B89}"/>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30689" y="1705186"/>
            <a:ext cx="281831" cy="281831"/>
          </a:xfrm>
          <a:prstGeom prst="rect">
            <a:avLst/>
          </a:prstGeom>
        </p:spPr>
      </p:pic>
      <p:sp>
        <p:nvSpPr>
          <p:cNvPr id="10" name="Rectangle 9">
            <a:extLst>
              <a:ext uri="{FF2B5EF4-FFF2-40B4-BE49-F238E27FC236}">
                <a16:creationId xmlns:a16="http://schemas.microsoft.com/office/drawing/2014/main" id="{575BCF6E-8311-4CF7-9F77-BC17FAAB34D5}"/>
              </a:ext>
            </a:extLst>
          </p:cNvPr>
          <p:cNvSpPr/>
          <p:nvPr/>
        </p:nvSpPr>
        <p:spPr>
          <a:xfrm>
            <a:off x="1102940" y="2122991"/>
            <a:ext cx="309580" cy="156729"/>
          </a:xfrm>
          <a:prstGeom prst="rect">
            <a:avLst/>
          </a:prstGeom>
          <a:solidFill>
            <a:srgbClr val="FFFFFF">
              <a:lumMod val="65000"/>
            </a:srgbClr>
          </a:solidFill>
          <a:ln w="10795" cap="flat" cmpd="sng" algn="ctr">
            <a:solidFill>
              <a:srgbClr val="002060">
                <a:shade val="50000"/>
              </a:srgbClr>
            </a:solidFill>
            <a:prstDash val="solid"/>
          </a:ln>
          <a:effectLst/>
        </p:spPr>
        <p:txBody>
          <a:bodyPr lIns="0" tIns="0" rIns="0" bIns="0"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MSEE</a:t>
            </a:r>
          </a:p>
        </p:txBody>
      </p:sp>
      <p:sp>
        <p:nvSpPr>
          <p:cNvPr id="11" name="Rectangle 10">
            <a:extLst>
              <a:ext uri="{FF2B5EF4-FFF2-40B4-BE49-F238E27FC236}">
                <a16:creationId xmlns:a16="http://schemas.microsoft.com/office/drawing/2014/main" id="{0D894CCE-364E-4007-AF9D-14833421C216}"/>
              </a:ext>
            </a:extLst>
          </p:cNvPr>
          <p:cNvSpPr/>
          <p:nvPr/>
        </p:nvSpPr>
        <p:spPr>
          <a:xfrm>
            <a:off x="906488" y="2724447"/>
            <a:ext cx="707519" cy="181027"/>
          </a:xfrm>
          <a:prstGeom prst="rect">
            <a:avLst/>
          </a:prstGeom>
          <a:solidFill>
            <a:schemeClr val="accent1">
              <a:lumMod val="20000"/>
              <a:lumOff val="80000"/>
            </a:schemeClr>
          </a:solidFill>
          <a:ln w="10795" cap="flat" cmpd="sng" algn="ctr">
            <a:solidFill>
              <a:srgbClr val="002060">
                <a:shade val="50000"/>
              </a:srgbClr>
            </a:solidFill>
            <a:prstDash val="solid"/>
          </a:ln>
          <a:effectLst/>
        </p:spPr>
        <p:txBody>
          <a:bodyPr lIns="27425" tIns="27425" rIns="27425" bIns="27425" rtlCol="0" anchor="t" anchorCtr="0"/>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endParaRPr>
          </a:p>
        </p:txBody>
      </p:sp>
      <p:pic>
        <p:nvPicPr>
          <p:cNvPr id="12" name="Picture 11">
            <a:extLst>
              <a:ext uri="{FF2B5EF4-FFF2-40B4-BE49-F238E27FC236}">
                <a16:creationId xmlns:a16="http://schemas.microsoft.com/office/drawing/2014/main" id="{455F02F1-8C47-4682-8749-920170CC9DDC}"/>
              </a:ext>
            </a:extLst>
          </p:cNvPr>
          <p:cNvPicPr>
            <a:picLocks noChangeAspect="1"/>
          </p:cNvPicPr>
          <p:nvPr/>
        </p:nvPicPr>
        <p:blipFill>
          <a:blip r:embed="rId5" cstate="email">
            <a:duotone>
              <a:schemeClr val="accent4">
                <a:shade val="45000"/>
                <a:satMod val="135000"/>
              </a:schemeClr>
              <a:prstClr val="white"/>
            </a:duotone>
            <a:extLst>
              <a:ext uri="{28A0092B-C50C-407E-A947-70E740481C1C}">
                <a14:useLocalDpi xmlns:a14="http://schemas.microsoft.com/office/drawing/2010/main"/>
              </a:ext>
            </a:extLst>
          </a:blip>
          <a:stretch>
            <a:fillRect/>
          </a:stretch>
        </p:blipFill>
        <p:spPr>
          <a:xfrm>
            <a:off x="1125941" y="3299430"/>
            <a:ext cx="239350" cy="239350"/>
          </a:xfrm>
          <a:prstGeom prst="rect">
            <a:avLst/>
          </a:prstGeom>
        </p:spPr>
      </p:pic>
      <p:pic>
        <p:nvPicPr>
          <p:cNvPr id="13" name="Picture 12">
            <a:extLst>
              <a:ext uri="{FF2B5EF4-FFF2-40B4-BE49-F238E27FC236}">
                <a16:creationId xmlns:a16="http://schemas.microsoft.com/office/drawing/2014/main" id="{6EE79049-5B78-4DE0-AF5D-31E94255501B}"/>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154892" y="4095988"/>
            <a:ext cx="213648" cy="210984"/>
          </a:xfrm>
          <a:prstGeom prst="rect">
            <a:avLst/>
          </a:prstGeom>
        </p:spPr>
      </p:pic>
      <p:pic>
        <p:nvPicPr>
          <p:cNvPr id="14" name="Picture 13">
            <a:extLst>
              <a:ext uri="{FF2B5EF4-FFF2-40B4-BE49-F238E27FC236}">
                <a16:creationId xmlns:a16="http://schemas.microsoft.com/office/drawing/2014/main" id="{19AB680B-71A3-4971-A91C-660B6707FFB8}"/>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175228" y="4413725"/>
            <a:ext cx="239350" cy="239350"/>
          </a:xfrm>
          <a:prstGeom prst="rect">
            <a:avLst/>
          </a:prstGeom>
        </p:spPr>
      </p:pic>
      <p:sp>
        <p:nvSpPr>
          <p:cNvPr id="15" name="Rectangle 14">
            <a:extLst>
              <a:ext uri="{FF2B5EF4-FFF2-40B4-BE49-F238E27FC236}">
                <a16:creationId xmlns:a16="http://schemas.microsoft.com/office/drawing/2014/main" id="{054F3E77-C073-4C1A-9A3D-643A7F9907E8}"/>
              </a:ext>
            </a:extLst>
          </p:cNvPr>
          <p:cNvSpPr/>
          <p:nvPr/>
        </p:nvSpPr>
        <p:spPr>
          <a:xfrm>
            <a:off x="917845" y="4791372"/>
            <a:ext cx="687564" cy="181027"/>
          </a:xfrm>
          <a:prstGeom prst="rect">
            <a:avLst/>
          </a:prstGeom>
          <a:noFill/>
          <a:ln w="10795" cap="flat" cmpd="sng" algn="ctr">
            <a:solidFill>
              <a:srgbClr val="002060">
                <a:shade val="50000"/>
              </a:srgbClr>
            </a:solidFill>
            <a:prstDash val="dash"/>
          </a:ln>
          <a:effectLst/>
        </p:spPr>
        <p:txBody>
          <a:bodyPr lIns="27425" tIns="27425" rIns="27425" bIns="27425" rtlCol="0" anchor="t" anchorCtr="0"/>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endParaRPr>
          </a:p>
        </p:txBody>
      </p:sp>
      <p:sp>
        <p:nvSpPr>
          <p:cNvPr id="16" name="Rectangle 15">
            <a:extLst>
              <a:ext uri="{FF2B5EF4-FFF2-40B4-BE49-F238E27FC236}">
                <a16:creationId xmlns:a16="http://schemas.microsoft.com/office/drawing/2014/main" id="{FB0D4622-30C1-498B-9DDB-A9D581695F16}"/>
              </a:ext>
            </a:extLst>
          </p:cNvPr>
          <p:cNvSpPr/>
          <p:nvPr/>
        </p:nvSpPr>
        <p:spPr>
          <a:xfrm>
            <a:off x="672424" y="6595323"/>
            <a:ext cx="462840" cy="181028"/>
          </a:xfrm>
          <a:prstGeom prst="rect">
            <a:avLst/>
          </a:prstGeom>
          <a:solidFill>
            <a:srgbClr val="002060">
              <a:lumMod val="10000"/>
              <a:lumOff val="90000"/>
            </a:srgbClr>
          </a:solidFill>
          <a:ln w="10795" cap="flat" cmpd="sng" algn="ctr">
            <a:solidFill>
              <a:srgbClr val="002060">
                <a:shade val="50000"/>
              </a:srgbClr>
            </a:solidFill>
            <a:prstDash val="solid"/>
          </a:ln>
          <a:effectLst/>
        </p:spPr>
        <p:txBody>
          <a:bodyPr lIns="27425" rtlCol="0" anchor="t" anchorCtr="0"/>
          <a:lstStyle/>
          <a:p>
            <a:pPr marL="0" marR="0" lvl="0" indent="0" algn="r" defTabSz="914126" rtl="0" eaLnBrk="1" fontAlgn="auto" latinLnBrk="0" hangingPunct="1">
              <a:lnSpc>
                <a:spcPct val="100000"/>
              </a:lnSpc>
              <a:spcBef>
                <a:spcPts val="0"/>
              </a:spcBef>
              <a:spcAft>
                <a:spcPts val="0"/>
              </a:spcAft>
              <a:buClrTx/>
              <a:buSzTx/>
              <a:buFontTx/>
              <a:buNone/>
              <a:tabLst/>
              <a:defRPr/>
            </a:pPr>
            <a:endParaRPr kumimoji="0" lang="en-US" sz="1999" b="0" i="0" u="none" strike="noStrike" kern="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endParaRPr>
          </a:p>
        </p:txBody>
      </p:sp>
      <p:sp>
        <p:nvSpPr>
          <p:cNvPr id="17" name="Rectangle 16">
            <a:extLst>
              <a:ext uri="{FF2B5EF4-FFF2-40B4-BE49-F238E27FC236}">
                <a16:creationId xmlns:a16="http://schemas.microsoft.com/office/drawing/2014/main" id="{AB8F0895-A6FE-46D8-BF78-AFB0CA35C5CF}"/>
              </a:ext>
            </a:extLst>
          </p:cNvPr>
          <p:cNvSpPr/>
          <p:nvPr/>
        </p:nvSpPr>
        <p:spPr>
          <a:xfrm>
            <a:off x="1365291" y="6590724"/>
            <a:ext cx="462840" cy="181028"/>
          </a:xfrm>
          <a:prstGeom prst="rect">
            <a:avLst/>
          </a:prstGeom>
          <a:solidFill>
            <a:srgbClr val="002060">
              <a:lumMod val="10000"/>
              <a:lumOff val="90000"/>
            </a:srgbClr>
          </a:solidFill>
          <a:ln w="10795" cap="flat" cmpd="sng" algn="ctr">
            <a:solidFill>
              <a:srgbClr val="002060">
                <a:shade val="50000"/>
              </a:srgbClr>
            </a:solidFill>
            <a:prstDash val="solid"/>
          </a:ln>
          <a:effectLst/>
        </p:spPr>
        <p:txBody>
          <a:bodyPr lIns="27425" rtlCol="0" anchor="t" anchorCtr="0"/>
          <a:lstStyle/>
          <a:p>
            <a:pPr marL="0" marR="0" lvl="0" indent="0" algn="r" defTabSz="914126" rtl="0" eaLnBrk="1" fontAlgn="auto" latinLnBrk="0" hangingPunct="1">
              <a:lnSpc>
                <a:spcPct val="100000"/>
              </a:lnSpc>
              <a:spcBef>
                <a:spcPts val="0"/>
              </a:spcBef>
              <a:spcAft>
                <a:spcPts val="0"/>
              </a:spcAft>
              <a:buClrTx/>
              <a:buSzTx/>
              <a:buFontTx/>
              <a:buNone/>
              <a:tabLst/>
              <a:defRPr/>
            </a:pPr>
            <a:endParaRPr kumimoji="0" lang="en-US" sz="1999" b="0" i="0" u="none" strike="noStrike" kern="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endParaRPr>
          </a:p>
        </p:txBody>
      </p:sp>
      <p:sp>
        <p:nvSpPr>
          <p:cNvPr id="18" name="Rectangle 17">
            <a:extLst>
              <a:ext uri="{FF2B5EF4-FFF2-40B4-BE49-F238E27FC236}">
                <a16:creationId xmlns:a16="http://schemas.microsoft.com/office/drawing/2014/main" id="{290BFFE0-239F-40A4-983C-1C4736386116}"/>
              </a:ext>
            </a:extLst>
          </p:cNvPr>
          <p:cNvSpPr/>
          <p:nvPr/>
        </p:nvSpPr>
        <p:spPr>
          <a:xfrm>
            <a:off x="909163" y="6354028"/>
            <a:ext cx="704928" cy="178490"/>
          </a:xfrm>
          <a:prstGeom prst="rect">
            <a:avLst/>
          </a:prstGeom>
          <a:solidFill>
            <a:schemeClr val="bg1">
              <a:lumMod val="95000"/>
            </a:schemeClr>
          </a:solidFill>
          <a:ln w="10795" cap="flat" cmpd="sng" algn="ctr">
            <a:solidFill>
              <a:srgbClr val="002060">
                <a:shade val="50000"/>
              </a:srgbClr>
            </a:solidFill>
            <a:prstDash val="solid"/>
          </a:ln>
          <a:effectLst/>
        </p:spPr>
        <p:txBody>
          <a:bodyPr lIns="0" tIns="45708" rIns="0" bIns="0" rtlCol="0" anchor="t" anchorCtr="0"/>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endParaRPr>
          </a:p>
        </p:txBody>
      </p:sp>
      <p:sp>
        <p:nvSpPr>
          <p:cNvPr id="19" name="Rectangle 18">
            <a:extLst>
              <a:ext uri="{FF2B5EF4-FFF2-40B4-BE49-F238E27FC236}">
                <a16:creationId xmlns:a16="http://schemas.microsoft.com/office/drawing/2014/main" id="{76726AE2-BD25-42AA-B8FB-061C3EF627D5}"/>
              </a:ext>
            </a:extLst>
          </p:cNvPr>
          <p:cNvSpPr/>
          <p:nvPr/>
        </p:nvSpPr>
        <p:spPr>
          <a:xfrm>
            <a:off x="906488" y="2449235"/>
            <a:ext cx="707519" cy="181027"/>
          </a:xfrm>
          <a:prstGeom prst="rect">
            <a:avLst/>
          </a:prstGeom>
          <a:solidFill>
            <a:srgbClr val="0070C0"/>
          </a:solidFill>
          <a:ln w="12700" cap="flat" cmpd="sng" algn="ctr">
            <a:solidFill>
              <a:srgbClr val="002060">
                <a:shade val="50000"/>
              </a:srgbClr>
            </a:solidFill>
            <a:prstDash val="solid"/>
          </a:ln>
          <a:effectLst/>
        </p:spPr>
        <p:txBody>
          <a:bodyPr lIns="27425" tIns="27425" rIns="27425" bIns="27425" rtlCol="0" anchor="t" anchorCtr="0"/>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endParaRPr>
          </a:p>
        </p:txBody>
      </p:sp>
      <p:pic>
        <p:nvPicPr>
          <p:cNvPr id="20" name="Picture 19">
            <a:extLst>
              <a:ext uri="{FF2B5EF4-FFF2-40B4-BE49-F238E27FC236}">
                <a16:creationId xmlns:a16="http://schemas.microsoft.com/office/drawing/2014/main" id="{B795296D-E18D-4A73-BFD9-A168F0A8102D}"/>
              </a:ext>
            </a:extLst>
          </p:cNvPr>
          <p:cNvPicPr>
            <a:picLocks noChangeAspect="1"/>
          </p:cNvPicPr>
          <p:nvPr/>
        </p:nvPicPr>
        <p:blipFill>
          <a:blip r:embed="rId8" cstate="email">
            <a:biLevel thresh="25000"/>
            <a:extLst>
              <a:ext uri="{28A0092B-C50C-407E-A947-70E740481C1C}">
                <a14:useLocalDpi xmlns:a14="http://schemas.microsoft.com/office/drawing/2010/main"/>
              </a:ext>
            </a:extLst>
          </a:blip>
          <a:stretch>
            <a:fillRect/>
          </a:stretch>
        </p:blipFill>
        <p:spPr>
          <a:xfrm>
            <a:off x="1095653" y="2402317"/>
            <a:ext cx="301658" cy="301658"/>
          </a:xfrm>
          <a:prstGeom prst="rect">
            <a:avLst/>
          </a:prstGeom>
        </p:spPr>
      </p:pic>
      <p:pic>
        <p:nvPicPr>
          <p:cNvPr id="21" name="Picture 20">
            <a:extLst>
              <a:ext uri="{FF2B5EF4-FFF2-40B4-BE49-F238E27FC236}">
                <a16:creationId xmlns:a16="http://schemas.microsoft.com/office/drawing/2014/main" id="{2A7C3A01-E603-4D3C-956F-AF4306CFE32B}"/>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134638" y="3730058"/>
            <a:ext cx="239350" cy="239350"/>
          </a:xfrm>
          <a:prstGeom prst="rect">
            <a:avLst/>
          </a:prstGeom>
        </p:spPr>
      </p:pic>
      <p:cxnSp>
        <p:nvCxnSpPr>
          <p:cNvPr id="22" name="Straight Arrow Connector 21">
            <a:extLst>
              <a:ext uri="{FF2B5EF4-FFF2-40B4-BE49-F238E27FC236}">
                <a16:creationId xmlns:a16="http://schemas.microsoft.com/office/drawing/2014/main" id="{5E18A774-72C0-46A2-BA73-E08F2483C944}"/>
              </a:ext>
            </a:extLst>
          </p:cNvPr>
          <p:cNvCxnSpPr>
            <a:cxnSpLocks/>
            <a:stCxn id="16" idx="3"/>
            <a:endCxn id="17" idx="1"/>
          </p:cNvCxnSpPr>
          <p:nvPr/>
        </p:nvCxnSpPr>
        <p:spPr>
          <a:xfrm flipV="1">
            <a:off x="1135264" y="6681238"/>
            <a:ext cx="230027" cy="4600"/>
          </a:xfrm>
          <a:prstGeom prst="straightConnector1">
            <a:avLst/>
          </a:prstGeom>
          <a:ln w="9525">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9194E7B4-A51E-46E4-AAEF-83143F467154}"/>
              </a:ext>
            </a:extLst>
          </p:cNvPr>
          <p:cNvSpPr/>
          <p:nvPr/>
        </p:nvSpPr>
        <p:spPr>
          <a:xfrm>
            <a:off x="897791" y="1244832"/>
            <a:ext cx="698920" cy="165343"/>
          </a:xfrm>
          <a:prstGeom prst="rect">
            <a:avLst/>
          </a:prstGeom>
          <a:solidFill>
            <a:srgbClr val="89CBFF"/>
          </a:solidFill>
          <a:ln w="10795" cap="flat" cmpd="sng" algn="ctr">
            <a:solidFill>
              <a:srgbClr val="002060">
                <a:shade val="50000"/>
              </a:srgbClr>
            </a:solidFill>
            <a:prstDash val="solid"/>
          </a:ln>
          <a:effectLst/>
        </p:spPr>
        <p:txBody>
          <a:bodyPr lIns="27425" rtlCol="0" anchor="t" anchorCtr="0"/>
          <a:lstStyle/>
          <a:p>
            <a:pPr marL="0" marR="0" lvl="0" indent="0" algn="r" defTabSz="914126" rtl="0" eaLnBrk="1" fontAlgn="auto" latinLnBrk="0" hangingPunct="1">
              <a:lnSpc>
                <a:spcPct val="100000"/>
              </a:lnSpc>
              <a:spcBef>
                <a:spcPts val="0"/>
              </a:spcBef>
              <a:spcAft>
                <a:spcPts val="0"/>
              </a:spcAft>
              <a:buClrTx/>
              <a:buSzTx/>
              <a:buFontTx/>
              <a:buNone/>
              <a:tabLst/>
              <a:defRPr/>
            </a:pPr>
            <a:endParaRPr kumimoji="0" lang="en-US" sz="1999" b="0" i="0" u="none" strike="noStrike" kern="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endParaRPr>
          </a:p>
        </p:txBody>
      </p:sp>
      <p:pic>
        <p:nvPicPr>
          <p:cNvPr id="24" name="Picture 23">
            <a:extLst>
              <a:ext uri="{FF2B5EF4-FFF2-40B4-BE49-F238E27FC236}">
                <a16:creationId xmlns:a16="http://schemas.microsoft.com/office/drawing/2014/main" id="{89F92FD8-0FE3-4B7B-B98B-0A848E84732B}"/>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146300" y="4994135"/>
            <a:ext cx="230653" cy="230653"/>
          </a:xfrm>
          <a:prstGeom prst="rect">
            <a:avLst/>
          </a:prstGeom>
        </p:spPr>
      </p:pic>
      <p:pic>
        <p:nvPicPr>
          <p:cNvPr id="25" name="Picture 24">
            <a:extLst>
              <a:ext uri="{FF2B5EF4-FFF2-40B4-BE49-F238E27FC236}">
                <a16:creationId xmlns:a16="http://schemas.microsoft.com/office/drawing/2014/main" id="{A46726CB-BDE0-4D43-98F9-50F269C9087D}"/>
              </a:ext>
            </a:extLst>
          </p:cNvPr>
          <p:cNvPicPr>
            <a:picLocks noChangeAspect="1"/>
          </p:cNvPicPr>
          <p:nvPr/>
        </p:nvPicPr>
        <p:blipFill>
          <a:blip r:embed="rId10" cstate="email">
            <a:grayscl/>
            <a:extLst>
              <a:ext uri="{28A0092B-C50C-407E-A947-70E740481C1C}">
                <a14:useLocalDpi xmlns:a14="http://schemas.microsoft.com/office/drawing/2010/main"/>
              </a:ext>
            </a:extLst>
          </a:blip>
          <a:stretch>
            <a:fillRect/>
          </a:stretch>
        </p:blipFill>
        <p:spPr>
          <a:xfrm>
            <a:off x="954026" y="5072739"/>
            <a:ext cx="637145" cy="637145"/>
          </a:xfrm>
          <a:prstGeom prst="rect">
            <a:avLst/>
          </a:prstGeom>
        </p:spPr>
      </p:pic>
      <p:pic>
        <p:nvPicPr>
          <p:cNvPr id="26" name="Picture 25">
            <a:extLst>
              <a:ext uri="{FF2B5EF4-FFF2-40B4-BE49-F238E27FC236}">
                <a16:creationId xmlns:a16="http://schemas.microsoft.com/office/drawing/2014/main" id="{3BF7AB7E-4C7A-4C3E-AF5D-9B56D1A73CA6}"/>
              </a:ext>
            </a:extLst>
          </p:cNvPr>
          <p:cNvPicPr>
            <a:picLocks noChangeAspect="1"/>
          </p:cNvPicPr>
          <p:nvPr/>
        </p:nvPicPr>
        <p:blipFill>
          <a:blip r:embed="rId11" cstate="email">
            <a:grayscl/>
            <a:extLst>
              <a:ext uri="{28A0092B-C50C-407E-A947-70E740481C1C}">
                <a14:useLocalDpi xmlns:a14="http://schemas.microsoft.com/office/drawing/2010/main"/>
              </a:ext>
            </a:extLst>
          </a:blip>
          <a:stretch>
            <a:fillRect/>
          </a:stretch>
        </p:blipFill>
        <p:spPr>
          <a:xfrm>
            <a:off x="1124854" y="5529387"/>
            <a:ext cx="251217" cy="251217"/>
          </a:xfrm>
          <a:prstGeom prst="rect">
            <a:avLst/>
          </a:prstGeom>
        </p:spPr>
      </p:pic>
      <p:sp>
        <p:nvSpPr>
          <p:cNvPr id="27" name="Rectangle 26">
            <a:extLst>
              <a:ext uri="{FF2B5EF4-FFF2-40B4-BE49-F238E27FC236}">
                <a16:creationId xmlns:a16="http://schemas.microsoft.com/office/drawing/2014/main" id="{69100DA5-1F6F-4F5D-93DC-0EA667D4C2E0}"/>
              </a:ext>
            </a:extLst>
          </p:cNvPr>
          <p:cNvSpPr/>
          <p:nvPr/>
        </p:nvSpPr>
        <p:spPr>
          <a:xfrm>
            <a:off x="906488" y="5831986"/>
            <a:ext cx="707519" cy="181027"/>
          </a:xfrm>
          <a:prstGeom prst="rect">
            <a:avLst/>
          </a:prstGeom>
          <a:solidFill>
            <a:srgbClr val="0070C0"/>
          </a:solidFill>
          <a:ln w="10795" cap="flat" cmpd="sng" algn="ctr">
            <a:solidFill>
              <a:srgbClr val="002060">
                <a:shade val="50000"/>
              </a:srgbClr>
            </a:solidFill>
            <a:prstDash val="dash"/>
          </a:ln>
          <a:effectLst/>
        </p:spPr>
        <p:txBody>
          <a:bodyPr lIns="27425" tIns="27425" rIns="27425" bIns="27425" rtlCol="0" anchor="t" anchorCtr="0"/>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endParaRPr>
          </a:p>
        </p:txBody>
      </p:sp>
      <p:pic>
        <p:nvPicPr>
          <p:cNvPr id="28" name="Picture 27">
            <a:extLst>
              <a:ext uri="{FF2B5EF4-FFF2-40B4-BE49-F238E27FC236}">
                <a16:creationId xmlns:a16="http://schemas.microsoft.com/office/drawing/2014/main" id="{7CC73B5C-1A01-4A12-B865-0BDE57D5D990}"/>
              </a:ext>
            </a:extLst>
          </p:cNvPr>
          <p:cNvPicPr>
            <a:picLocks noChangeAspect="1"/>
          </p:cNvPicPr>
          <p:nvPr/>
        </p:nvPicPr>
        <p:blipFill>
          <a:blip r:embed="rId4" cstate="email">
            <a:biLevel thresh="25000"/>
            <a:extLst>
              <a:ext uri="{28A0092B-C50C-407E-A947-70E740481C1C}">
                <a14:useLocalDpi xmlns:a14="http://schemas.microsoft.com/office/drawing/2010/main"/>
              </a:ext>
            </a:extLst>
          </a:blip>
          <a:stretch>
            <a:fillRect/>
          </a:stretch>
        </p:blipFill>
        <p:spPr>
          <a:xfrm>
            <a:off x="1115480" y="6058752"/>
            <a:ext cx="281831" cy="281831"/>
          </a:xfrm>
          <a:prstGeom prst="rect">
            <a:avLst/>
          </a:prstGeom>
        </p:spPr>
      </p:pic>
      <p:pic>
        <p:nvPicPr>
          <p:cNvPr id="29" name="Picture 28">
            <a:extLst>
              <a:ext uri="{FF2B5EF4-FFF2-40B4-BE49-F238E27FC236}">
                <a16:creationId xmlns:a16="http://schemas.microsoft.com/office/drawing/2014/main" id="{8D8260A1-C343-4A63-B0DE-754210F5A7AE}"/>
              </a:ext>
            </a:extLst>
          </p:cNvPr>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1134638" y="2941781"/>
            <a:ext cx="234376" cy="234376"/>
          </a:xfrm>
          <a:prstGeom prst="rect">
            <a:avLst/>
          </a:prstGeom>
        </p:spPr>
      </p:pic>
      <p:pic>
        <p:nvPicPr>
          <p:cNvPr id="30" name="Picture 29">
            <a:extLst>
              <a:ext uri="{FF2B5EF4-FFF2-40B4-BE49-F238E27FC236}">
                <a16:creationId xmlns:a16="http://schemas.microsoft.com/office/drawing/2014/main" id="{E29DF892-DCE7-4F64-A933-EB0DE2ABDEFD}"/>
              </a:ext>
            </a:extLst>
          </p:cNvPr>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1149538" y="1227043"/>
            <a:ext cx="192155" cy="192155"/>
          </a:xfrm>
          <a:prstGeom prst="rect">
            <a:avLst/>
          </a:prstGeom>
        </p:spPr>
      </p:pic>
    </p:spTree>
    <p:extLst>
      <p:ext uri="{BB962C8B-B14F-4D97-AF65-F5344CB8AC3E}">
        <p14:creationId xmlns:p14="http://schemas.microsoft.com/office/powerpoint/2010/main" val="3513639175"/>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09F8F69F-2C8B-4A77-AC0C-BC418F8FD72B}"/>
              </a:ext>
            </a:extLst>
          </p:cNvPr>
          <p:cNvGraphicFramePr>
            <a:graphicFrameLocks noGrp="1"/>
          </p:cNvGraphicFramePr>
          <p:nvPr>
            <p:ph idx="4294967295"/>
            <p:extLst>
              <p:ext uri="{D42A27DB-BD31-4B8C-83A1-F6EECF244321}">
                <p14:modId xmlns:p14="http://schemas.microsoft.com/office/powerpoint/2010/main" val="2112188476"/>
              </p:ext>
            </p:extLst>
          </p:nvPr>
        </p:nvGraphicFramePr>
        <p:xfrm>
          <a:off x="700490" y="1852519"/>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itle 1">
            <a:extLst>
              <a:ext uri="{FF2B5EF4-FFF2-40B4-BE49-F238E27FC236}">
                <a16:creationId xmlns:a16="http://schemas.microsoft.com/office/drawing/2014/main" id="{194201D9-918F-4540-A791-B323B8F621F9}"/>
              </a:ext>
            </a:extLst>
          </p:cNvPr>
          <p:cNvSpPr>
            <a:spLocks noGrp="1"/>
          </p:cNvSpPr>
          <p:nvPr>
            <p:ph type="title" idx="4294967295"/>
          </p:nvPr>
        </p:nvSpPr>
        <p:spPr>
          <a:xfrm>
            <a:off x="536575" y="288925"/>
            <a:ext cx="11655425" cy="900113"/>
          </a:xfrm>
        </p:spPr>
        <p:txBody>
          <a:bodyPr/>
          <a:lstStyle/>
          <a:p>
            <a:r>
              <a:rPr lang="en-US" dirty="0"/>
              <a:t>Azure VM Design Tips</a:t>
            </a:r>
          </a:p>
        </p:txBody>
      </p:sp>
      <p:pic>
        <p:nvPicPr>
          <p:cNvPr id="3074" name="Picture 2" descr="Hasil gambar untuk azure VM">
            <a:extLst>
              <a:ext uri="{FF2B5EF4-FFF2-40B4-BE49-F238E27FC236}">
                <a16:creationId xmlns:a16="http://schemas.microsoft.com/office/drawing/2014/main" id="{F7D015E0-0A4A-49E3-A70B-3B0520ED1B08}"/>
              </a:ext>
            </a:extLst>
          </p:cNvPr>
          <p:cNvPicPr>
            <a:picLocks noChangeAspect="1" noChangeArrowheads="1"/>
          </p:cNvPicPr>
          <p:nvPr/>
        </p:nvPicPr>
        <p:blipFill>
          <a:blip r:embed="rId8" cstate="email">
            <a:biLevel thresh="25000"/>
            <a:extLst>
              <a:ext uri="{28A0092B-C50C-407E-A947-70E740481C1C}">
                <a14:useLocalDpi xmlns:a14="http://schemas.microsoft.com/office/drawing/2010/main"/>
              </a:ext>
            </a:extLst>
          </a:blip>
          <a:srcRect/>
          <a:stretch>
            <a:fillRect/>
          </a:stretch>
        </p:blipFill>
        <p:spPr bwMode="auto">
          <a:xfrm>
            <a:off x="8687972" y="4259190"/>
            <a:ext cx="1792458" cy="1792458"/>
          </a:xfrm>
          <a:prstGeom prst="rect">
            <a:avLst/>
          </a:prstGeom>
          <a:noFill/>
          <a:extLst>
            <a:ext uri="{909E8E84-426E-40DD-AFC4-6F175D3DCCD1}">
              <a14:hiddenFill xmlns:a14="http://schemas.microsoft.com/office/drawing/2010/main">
                <a:solidFill>
                  <a:srgbClr val="FFFFFF"/>
                </a:solidFill>
              </a14:hiddenFill>
            </a:ext>
          </a:extLst>
        </p:spPr>
      </p:pic>
      <p:sp>
        <p:nvSpPr>
          <p:cNvPr id="5" name="Oval 4">
            <a:extLst>
              <a:ext uri="{FF2B5EF4-FFF2-40B4-BE49-F238E27FC236}">
                <a16:creationId xmlns:a16="http://schemas.microsoft.com/office/drawing/2014/main" id="{B40A04DC-AC67-4B48-8AE7-CD13C3A36AE6}"/>
              </a:ext>
            </a:extLst>
          </p:cNvPr>
          <p:cNvSpPr/>
          <p:nvPr/>
        </p:nvSpPr>
        <p:spPr>
          <a:xfrm>
            <a:off x="975910" y="2035547"/>
            <a:ext cx="329357" cy="329357"/>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1</a:t>
            </a:r>
          </a:p>
        </p:txBody>
      </p:sp>
      <p:sp>
        <p:nvSpPr>
          <p:cNvPr id="6" name="Oval 5">
            <a:extLst>
              <a:ext uri="{FF2B5EF4-FFF2-40B4-BE49-F238E27FC236}">
                <a16:creationId xmlns:a16="http://schemas.microsoft.com/office/drawing/2014/main" id="{4D045821-E918-49F5-B29F-7E25726227C3}"/>
              </a:ext>
            </a:extLst>
          </p:cNvPr>
          <p:cNvSpPr/>
          <p:nvPr/>
        </p:nvSpPr>
        <p:spPr>
          <a:xfrm>
            <a:off x="4592807" y="2035546"/>
            <a:ext cx="329357" cy="329357"/>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2</a:t>
            </a:r>
          </a:p>
        </p:txBody>
      </p:sp>
      <p:sp>
        <p:nvSpPr>
          <p:cNvPr id="7" name="Oval 6">
            <a:extLst>
              <a:ext uri="{FF2B5EF4-FFF2-40B4-BE49-F238E27FC236}">
                <a16:creationId xmlns:a16="http://schemas.microsoft.com/office/drawing/2014/main" id="{4AD0CA42-31CA-4549-92AD-B3CF8EEE1EC6}"/>
              </a:ext>
            </a:extLst>
          </p:cNvPr>
          <p:cNvSpPr/>
          <p:nvPr/>
        </p:nvSpPr>
        <p:spPr>
          <a:xfrm>
            <a:off x="8135870" y="2035546"/>
            <a:ext cx="329357" cy="329357"/>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3</a:t>
            </a:r>
          </a:p>
        </p:txBody>
      </p:sp>
      <p:sp>
        <p:nvSpPr>
          <p:cNvPr id="8" name="Oval 7">
            <a:extLst>
              <a:ext uri="{FF2B5EF4-FFF2-40B4-BE49-F238E27FC236}">
                <a16:creationId xmlns:a16="http://schemas.microsoft.com/office/drawing/2014/main" id="{37AE07DF-7E36-4E90-B67B-3EA290391312}"/>
              </a:ext>
            </a:extLst>
          </p:cNvPr>
          <p:cNvSpPr/>
          <p:nvPr/>
        </p:nvSpPr>
        <p:spPr>
          <a:xfrm>
            <a:off x="985304" y="4300722"/>
            <a:ext cx="329357" cy="329357"/>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4</a:t>
            </a:r>
          </a:p>
        </p:txBody>
      </p:sp>
      <p:sp>
        <p:nvSpPr>
          <p:cNvPr id="9" name="Oval 8">
            <a:extLst>
              <a:ext uri="{FF2B5EF4-FFF2-40B4-BE49-F238E27FC236}">
                <a16:creationId xmlns:a16="http://schemas.microsoft.com/office/drawing/2014/main" id="{9B2BD50C-92DF-4F42-BF4F-34436B651F04}"/>
              </a:ext>
            </a:extLst>
          </p:cNvPr>
          <p:cNvSpPr/>
          <p:nvPr/>
        </p:nvSpPr>
        <p:spPr>
          <a:xfrm>
            <a:off x="4602201" y="4300721"/>
            <a:ext cx="329357" cy="329357"/>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5</a:t>
            </a:r>
          </a:p>
        </p:txBody>
      </p:sp>
    </p:spTree>
    <p:extLst>
      <p:ext uri="{BB962C8B-B14F-4D97-AF65-F5344CB8AC3E}">
        <p14:creationId xmlns:p14="http://schemas.microsoft.com/office/powerpoint/2010/main" val="10631568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anim calcmode="lin" valueType="num">
                                      <p:cBhvr>
                                        <p:cTn id="18" dur="1000" fill="hold"/>
                                        <p:tgtEl>
                                          <p:spTgt spid="7"/>
                                        </p:tgtEl>
                                        <p:attrNameLst>
                                          <p:attrName>ppt_x</p:attrName>
                                        </p:attrNameLst>
                                      </p:cBhvr>
                                      <p:tavLst>
                                        <p:tav tm="0">
                                          <p:val>
                                            <p:strVal val="#ppt_x"/>
                                          </p:val>
                                        </p:tav>
                                        <p:tav tm="100000">
                                          <p:val>
                                            <p:strVal val="#ppt_x"/>
                                          </p:val>
                                        </p:tav>
                                      </p:tavLst>
                                    </p:anim>
                                    <p:anim calcmode="lin" valueType="num">
                                      <p:cBhvr>
                                        <p:cTn id="19" dur="1000" fill="hold"/>
                                        <p:tgtEl>
                                          <p:spTgt spid="7"/>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1000"/>
                                        <p:tgtEl>
                                          <p:spTgt spid="8"/>
                                        </p:tgtEl>
                                      </p:cBhvr>
                                    </p:animEffect>
                                    <p:anim calcmode="lin" valueType="num">
                                      <p:cBhvr>
                                        <p:cTn id="23" dur="1000" fill="hold"/>
                                        <p:tgtEl>
                                          <p:spTgt spid="8"/>
                                        </p:tgtEl>
                                        <p:attrNameLst>
                                          <p:attrName>ppt_x</p:attrName>
                                        </p:attrNameLst>
                                      </p:cBhvr>
                                      <p:tavLst>
                                        <p:tav tm="0">
                                          <p:val>
                                            <p:strVal val="#ppt_x"/>
                                          </p:val>
                                        </p:tav>
                                        <p:tav tm="100000">
                                          <p:val>
                                            <p:strVal val="#ppt_x"/>
                                          </p:val>
                                        </p:tav>
                                      </p:tavLst>
                                    </p:anim>
                                    <p:anim calcmode="lin" valueType="num">
                                      <p:cBhvr>
                                        <p:cTn id="24" dur="1000" fill="hold"/>
                                        <p:tgtEl>
                                          <p:spTgt spid="8"/>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1000"/>
                                        <p:tgtEl>
                                          <p:spTgt spid="9"/>
                                        </p:tgtEl>
                                      </p:cBhvr>
                                    </p:animEffect>
                                    <p:anim calcmode="lin" valueType="num">
                                      <p:cBhvr>
                                        <p:cTn id="28" dur="1000" fill="hold"/>
                                        <p:tgtEl>
                                          <p:spTgt spid="9"/>
                                        </p:tgtEl>
                                        <p:attrNameLst>
                                          <p:attrName>ppt_x</p:attrName>
                                        </p:attrNameLst>
                                      </p:cBhvr>
                                      <p:tavLst>
                                        <p:tav tm="0">
                                          <p:val>
                                            <p:strVal val="#ppt_x"/>
                                          </p:val>
                                        </p:tav>
                                        <p:tav tm="100000">
                                          <p:val>
                                            <p:strVal val="#ppt_x"/>
                                          </p:val>
                                        </p:tav>
                                      </p:tavLst>
                                    </p:anim>
                                    <p:anim calcmode="lin" valueType="num">
                                      <p:cBhvr>
                                        <p:cTn id="2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34" y="158240"/>
            <a:ext cx="11494682" cy="896518"/>
          </a:xfrm>
        </p:spPr>
        <p:txBody>
          <a:bodyPr/>
          <a:lstStyle/>
          <a:p>
            <a:r>
              <a:rPr lang="en-US" sz="4400" dirty="0">
                <a:solidFill>
                  <a:schemeClr val="bg1"/>
                </a:solidFill>
              </a:rPr>
              <a:t>Cost estimate assumptions</a:t>
            </a:r>
          </a:p>
        </p:txBody>
      </p:sp>
      <p:sp>
        <p:nvSpPr>
          <p:cNvPr id="6" name="TextBox 5">
            <a:extLst>
              <a:ext uri="{FF2B5EF4-FFF2-40B4-BE49-F238E27FC236}">
                <a16:creationId xmlns:a16="http://schemas.microsoft.com/office/drawing/2014/main" id="{DAA7E4CD-E670-4B11-B1A9-4CD869A2CBA0}"/>
              </a:ext>
            </a:extLst>
          </p:cNvPr>
          <p:cNvSpPr txBox="1"/>
          <p:nvPr/>
        </p:nvSpPr>
        <p:spPr>
          <a:xfrm>
            <a:off x="184463" y="988506"/>
            <a:ext cx="6771863" cy="6340197"/>
          </a:xfrm>
          <a:prstGeom prst="rect">
            <a:avLst/>
          </a:prstGeom>
          <a:noFill/>
        </p:spPr>
        <p:txBody>
          <a:bodyPr wrap="square" rtlCol="0">
            <a:spAutoFit/>
          </a:bodyPr>
          <a:lstStyle/>
          <a:p>
            <a:pPr marL="291436" marR="0" lvl="0" indent="-291436" defTabSz="932597"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0" cap="none" spc="0" normalizeH="0" baseline="0" noProof="0" dirty="0">
                <a:ln>
                  <a:noFill/>
                </a:ln>
                <a:solidFill>
                  <a:srgbClr val="FFFFFF"/>
                </a:solidFill>
                <a:effectLst/>
                <a:uLnTx/>
                <a:uFillTx/>
                <a:latin typeface="Segoe UI Semilight" panose="020B0402040204020203" pitchFamily="34" charset="0"/>
                <a:cs typeface="Segoe UI Semilight" panose="020B0402040204020203" pitchFamily="34" charset="0"/>
              </a:rPr>
              <a:t>Included</a:t>
            </a:r>
          </a:p>
          <a:p>
            <a:pPr marL="757735" marR="0" lvl="1" indent="-291436" defTabSz="932597"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b="0" i="0" u="none" strike="noStrike" kern="0" cap="none" spc="0" normalizeH="0" baseline="0" noProof="0" dirty="0">
                <a:ln>
                  <a:noFill/>
                </a:ln>
                <a:solidFill>
                  <a:srgbClr val="FFFFFF"/>
                </a:solidFill>
                <a:effectLst/>
                <a:uLnTx/>
                <a:uFillTx/>
                <a:latin typeface="Segoe UI Semilight" panose="020B0402040204020203" pitchFamily="34" charset="0"/>
                <a:cs typeface="Segoe UI Semilight" panose="020B0402040204020203" pitchFamily="34" charset="0"/>
              </a:rPr>
              <a:t>Frontend ExpressRoute (customer – Azure VM) 500Mbps</a:t>
            </a:r>
            <a:br>
              <a:rPr kumimoji="0" lang="en-US" b="0" i="0" u="none" strike="noStrike" kern="0" cap="none" spc="0" normalizeH="0" baseline="0" noProof="0" dirty="0">
                <a:ln>
                  <a:noFill/>
                </a:ln>
                <a:solidFill>
                  <a:srgbClr val="FFFFFF"/>
                </a:solidFill>
                <a:effectLst/>
                <a:uLnTx/>
                <a:uFillTx/>
                <a:latin typeface="Segoe UI Semilight" panose="020B0402040204020203" pitchFamily="34" charset="0"/>
                <a:cs typeface="Segoe UI Semilight" panose="020B0402040204020203" pitchFamily="34" charset="0"/>
              </a:rPr>
            </a:br>
            <a:r>
              <a:rPr kumimoji="0" lang="en-US" b="0" i="0" u="none" strike="noStrike" kern="0" cap="none" spc="0" normalizeH="0" baseline="0" noProof="0" dirty="0">
                <a:ln>
                  <a:noFill/>
                </a:ln>
                <a:solidFill>
                  <a:srgbClr val="FFFFFF"/>
                </a:solidFill>
                <a:effectLst/>
                <a:uLnTx/>
                <a:uFillTx/>
                <a:latin typeface="Segoe UI Semilight" panose="020B0402040204020203" pitchFamily="34" charset="0"/>
                <a:cs typeface="Segoe UI Semilight" panose="020B0402040204020203" pitchFamily="34" charset="0"/>
              </a:rPr>
              <a:t> – Microsoft cost</a:t>
            </a:r>
          </a:p>
          <a:p>
            <a:pPr marL="1224033" marR="0" lvl="2" indent="-291436" defTabSz="932597"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b="0" i="0" u="none" strike="noStrike" kern="0" cap="none" spc="0" normalizeH="0" baseline="0" noProof="0" dirty="0">
                <a:ln>
                  <a:noFill/>
                </a:ln>
                <a:solidFill>
                  <a:srgbClr val="FFFFFF"/>
                </a:solidFill>
                <a:effectLst/>
                <a:uLnTx/>
                <a:uFillTx/>
                <a:latin typeface="Segoe UI Semilight" panose="020B0402040204020203" pitchFamily="34" charset="0"/>
                <a:cs typeface="Segoe UI Semilight" panose="020B0402040204020203" pitchFamily="34" charset="0"/>
              </a:rPr>
              <a:t>3TB outbound (Azure VM -&gt; outside)</a:t>
            </a:r>
          </a:p>
          <a:p>
            <a:pPr marL="757735" marR="0" lvl="1" indent="-291436" defTabSz="932597"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b="0" i="0" u="none" strike="noStrike" kern="0" cap="none" spc="0" normalizeH="0" baseline="0" noProof="0" dirty="0">
                <a:ln>
                  <a:noFill/>
                </a:ln>
                <a:solidFill>
                  <a:srgbClr val="FFFFFF"/>
                </a:solidFill>
                <a:effectLst/>
                <a:uLnTx/>
                <a:uFillTx/>
                <a:latin typeface="Segoe UI Semilight" panose="020B0402040204020203" pitchFamily="34" charset="0"/>
                <a:cs typeface="Segoe UI Semilight" panose="020B0402040204020203" pitchFamily="34" charset="0"/>
              </a:rPr>
              <a:t>SAP ASCS server VMs x 2 nodes x 2 (HA/DR)</a:t>
            </a:r>
          </a:p>
          <a:p>
            <a:pPr marL="1224033" marR="0" lvl="2" indent="-291436" defTabSz="932597"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b="0" i="0" u="none" strike="noStrike" kern="0" cap="none" spc="0" normalizeH="0" baseline="0" noProof="0" dirty="0">
                <a:ln>
                  <a:noFill/>
                </a:ln>
                <a:solidFill>
                  <a:srgbClr val="FFFFFF"/>
                </a:solidFill>
                <a:effectLst/>
                <a:uLnTx/>
                <a:uFillTx/>
                <a:latin typeface="Segoe UI Semilight" panose="020B0402040204020203" pitchFamily="34" charset="0"/>
                <a:cs typeface="Segoe UI Semilight" panose="020B0402040204020203" pitchFamily="34" charset="0"/>
              </a:rPr>
              <a:t>E2s_v3, 2-core, 16GB of RAM, 2.1k SAPS / VM</a:t>
            </a:r>
          </a:p>
          <a:p>
            <a:pPr marL="1224033" marR="0" lvl="2" indent="-291436" defTabSz="932597"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b="0" i="0" u="none" strike="noStrike" kern="0" cap="none" spc="0" normalizeH="0" baseline="0" noProof="0" dirty="0">
                <a:ln>
                  <a:noFill/>
                </a:ln>
                <a:solidFill>
                  <a:srgbClr val="FFFFFF"/>
                </a:solidFill>
                <a:effectLst/>
                <a:uLnTx/>
                <a:uFillTx/>
                <a:latin typeface="Segoe UI Semilight" panose="020B0402040204020203" pitchFamily="34" charset="0"/>
                <a:cs typeface="Segoe UI Semilight" panose="020B0402040204020203" pitchFamily="34" charset="0"/>
              </a:rPr>
              <a:t>Uptime SLA : 99.95%</a:t>
            </a:r>
          </a:p>
          <a:p>
            <a:pPr marL="757735" marR="0" lvl="1" indent="-291436" defTabSz="932597"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b="0" i="0" u="none" strike="noStrike" kern="0" cap="none" spc="0" normalizeH="0" baseline="0" noProof="0" dirty="0">
                <a:ln>
                  <a:noFill/>
                </a:ln>
                <a:solidFill>
                  <a:srgbClr val="FFFFFF"/>
                </a:solidFill>
                <a:effectLst/>
                <a:uLnTx/>
                <a:uFillTx/>
                <a:latin typeface="Segoe UI Semilight" panose="020B0402040204020203" pitchFamily="34" charset="0"/>
                <a:cs typeface="Segoe UI Semilight" panose="020B0402040204020203" pitchFamily="34" charset="0"/>
              </a:rPr>
              <a:t>SOFS VMs x 2 nodes x 2 (HA/DR)</a:t>
            </a:r>
          </a:p>
          <a:p>
            <a:pPr marL="1224033" marR="0" lvl="2" indent="-291436" defTabSz="932597"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b="0" i="0" u="none" strike="noStrike" kern="0" cap="none" spc="0" normalizeH="0" baseline="0" noProof="0" dirty="0">
                <a:ln>
                  <a:noFill/>
                </a:ln>
                <a:solidFill>
                  <a:srgbClr val="FFFFFF"/>
                </a:solidFill>
                <a:effectLst/>
                <a:uLnTx/>
                <a:uFillTx/>
                <a:latin typeface="Segoe UI Semilight" panose="020B0402040204020203" pitchFamily="34" charset="0"/>
                <a:cs typeface="Segoe UI Semilight" panose="020B0402040204020203" pitchFamily="34" charset="0"/>
              </a:rPr>
              <a:t>E2s_v3, 2-core, 16GB of RAM</a:t>
            </a:r>
          </a:p>
          <a:p>
            <a:pPr marL="1224033" marR="0" lvl="2" indent="-291436" defTabSz="932597"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b="0" i="0" u="none" strike="noStrike" kern="0" cap="none" spc="0" normalizeH="0" baseline="0" noProof="0" dirty="0">
                <a:ln>
                  <a:noFill/>
                </a:ln>
                <a:solidFill>
                  <a:srgbClr val="FFFFFF"/>
                </a:solidFill>
                <a:effectLst/>
                <a:uLnTx/>
                <a:uFillTx/>
                <a:latin typeface="Segoe UI Semilight" panose="020B0402040204020203" pitchFamily="34" charset="0"/>
                <a:cs typeface="Segoe UI Semilight" panose="020B0402040204020203" pitchFamily="34" charset="0"/>
              </a:rPr>
              <a:t>Uptime SLA : 99.95%</a:t>
            </a:r>
          </a:p>
          <a:p>
            <a:pPr marL="757735" lvl="1" indent="-291436" defTabSz="932597">
              <a:buFont typeface="Arial" panose="020B0604020202020204" pitchFamily="34" charset="0"/>
              <a:buChar char="•"/>
              <a:defRPr/>
            </a:pPr>
            <a:r>
              <a:rPr lang="en-US" kern="0" dirty="0">
                <a:solidFill>
                  <a:srgbClr val="FFFFFF"/>
                </a:solidFill>
                <a:latin typeface="Segoe UI Semilight" panose="020B0402040204020203" pitchFamily="34" charset="0"/>
                <a:cs typeface="Segoe UI Semilight" panose="020B0402040204020203" pitchFamily="34" charset="0"/>
              </a:rPr>
              <a:t>SAP database server VMs x 3 nodes</a:t>
            </a:r>
          </a:p>
          <a:p>
            <a:pPr marL="1224033" lvl="2" indent="-291436" defTabSz="932597">
              <a:buFont typeface="Arial" panose="020B0604020202020204" pitchFamily="34" charset="0"/>
              <a:buChar char="•"/>
              <a:defRPr/>
            </a:pPr>
            <a:r>
              <a:rPr lang="en-US" kern="0" dirty="0">
                <a:solidFill>
                  <a:srgbClr val="FFFFFF"/>
                </a:solidFill>
                <a:latin typeface="Segoe UI Semilight" panose="020B0402040204020203" pitchFamily="34" charset="0"/>
                <a:cs typeface="Segoe UI Semilight" panose="020B0402040204020203" pitchFamily="34" charset="0"/>
              </a:rPr>
              <a:t>16-core, 128GB of RAM, 17k SAPS / VM</a:t>
            </a:r>
          </a:p>
          <a:p>
            <a:pPr marL="1224033" lvl="2" indent="-291436" defTabSz="932597">
              <a:buFont typeface="Arial" panose="020B0604020202020204" pitchFamily="34" charset="0"/>
              <a:buChar char="•"/>
              <a:defRPr/>
            </a:pPr>
            <a:r>
              <a:rPr lang="en-US" kern="0" dirty="0">
                <a:solidFill>
                  <a:srgbClr val="FFFFFF"/>
                </a:solidFill>
                <a:latin typeface="Segoe UI Semilight" panose="020B0402040204020203" pitchFamily="34" charset="0"/>
                <a:cs typeface="Segoe UI Semilight" panose="020B0402040204020203" pitchFamily="34" charset="0"/>
              </a:rPr>
              <a:t>4TB SSD Storage / VM</a:t>
            </a:r>
          </a:p>
          <a:p>
            <a:pPr marL="1224033" lvl="2" indent="-291436" defTabSz="932597">
              <a:buFont typeface="Arial" panose="020B0604020202020204" pitchFamily="34" charset="0"/>
              <a:buChar char="•"/>
              <a:defRPr/>
            </a:pPr>
            <a:r>
              <a:rPr lang="en-US" kern="0" dirty="0">
                <a:solidFill>
                  <a:srgbClr val="FFFFFF"/>
                </a:solidFill>
                <a:latin typeface="Segoe UI Semilight" panose="020B0402040204020203" pitchFamily="34" charset="0"/>
                <a:cs typeface="Segoe UI Semilight" panose="020B0402040204020203" pitchFamily="34" charset="0"/>
              </a:rPr>
              <a:t>Uptime SLA : 99.95%, AlwaysOn sync/async</a:t>
            </a:r>
          </a:p>
          <a:p>
            <a:pPr marL="757735" lvl="1" indent="-291436" defTabSz="932597">
              <a:buFont typeface="Arial" panose="020B0604020202020204" pitchFamily="34" charset="0"/>
              <a:buChar char="•"/>
              <a:defRPr/>
            </a:pPr>
            <a:r>
              <a:rPr lang="en-US" kern="0" dirty="0">
                <a:solidFill>
                  <a:srgbClr val="FFFFFF"/>
                </a:solidFill>
                <a:latin typeface="Segoe UI Semilight" panose="020B0402040204020203" pitchFamily="34" charset="0"/>
                <a:cs typeface="Segoe UI Semilight" panose="020B0402040204020203" pitchFamily="34" charset="0"/>
              </a:rPr>
              <a:t>3-year reserved instance discount</a:t>
            </a:r>
          </a:p>
          <a:p>
            <a:pPr marL="757735" lvl="1" indent="-291436" defTabSz="932597">
              <a:buFont typeface="Arial" panose="020B0604020202020204" pitchFamily="34" charset="0"/>
              <a:buChar char="•"/>
              <a:defRPr/>
            </a:pPr>
            <a:r>
              <a:rPr lang="en-US" kern="0" dirty="0">
                <a:solidFill>
                  <a:srgbClr val="FFFFFF"/>
                </a:solidFill>
                <a:latin typeface="Segoe UI Semilight" panose="020B0402040204020203" pitchFamily="34" charset="0"/>
                <a:cs typeface="Segoe UI Semilight" panose="020B0402040204020203" pitchFamily="34" charset="0"/>
              </a:rPr>
              <a:t>Standard-performance ExpressRoute Gateway x 2</a:t>
            </a:r>
          </a:p>
          <a:p>
            <a:pPr marL="757735" lvl="1" indent="-291436" defTabSz="932597">
              <a:buFont typeface="Arial" panose="020B0604020202020204" pitchFamily="34" charset="0"/>
              <a:buChar char="•"/>
              <a:defRPr/>
            </a:pPr>
            <a:r>
              <a:rPr lang="en-US" kern="0" dirty="0">
                <a:solidFill>
                  <a:srgbClr val="FFFFFF"/>
                </a:solidFill>
                <a:latin typeface="Segoe UI Semilight" panose="020B0402040204020203" pitchFamily="34" charset="0"/>
                <a:cs typeface="Segoe UI Semilight" panose="020B0402040204020203" pitchFamily="34" charset="0"/>
              </a:rPr>
              <a:t>Azure Backup Server VM x 2 with 5TB Storage </a:t>
            </a:r>
          </a:p>
          <a:p>
            <a:pPr marL="1224106" lvl="2" indent="-291436" defTabSz="932597">
              <a:buFont typeface="Arial" panose="020B0604020202020204" pitchFamily="34" charset="0"/>
              <a:buChar char="•"/>
              <a:defRPr/>
            </a:pPr>
            <a:r>
              <a:rPr lang="en-US" kern="0" dirty="0">
                <a:solidFill>
                  <a:srgbClr val="FFFFFF"/>
                </a:solidFill>
                <a:latin typeface="Segoe UI Semilight" panose="020B0402040204020203" pitchFamily="34" charset="0"/>
                <a:cs typeface="Segoe UI Semilight" panose="020B0402040204020203" pitchFamily="34" charset="0"/>
              </a:rPr>
              <a:t>5-day data/log backup retention (short term)</a:t>
            </a:r>
          </a:p>
          <a:p>
            <a:pPr marL="757735" lvl="1" indent="-291436" defTabSz="932597">
              <a:buFont typeface="Arial" panose="020B0604020202020204" pitchFamily="34" charset="0"/>
              <a:buChar char="•"/>
              <a:defRPr/>
            </a:pPr>
            <a:r>
              <a:rPr lang="en-US" kern="0" dirty="0">
                <a:solidFill>
                  <a:srgbClr val="FFFFFF"/>
                </a:solidFill>
                <a:latin typeface="Segoe UI Semilight" panose="020B0402040204020203" pitchFamily="34" charset="0"/>
                <a:cs typeface="Segoe UI Semilight" panose="020B0402040204020203" pitchFamily="34" charset="0"/>
              </a:rPr>
              <a:t>Read Access Zone Redundant (RAGRS) Cool Storage : 35TB</a:t>
            </a:r>
          </a:p>
          <a:p>
            <a:pPr marL="1224106" lvl="2" indent="-291436" defTabSz="932597">
              <a:buFont typeface="Arial" panose="020B0604020202020204" pitchFamily="34" charset="0"/>
              <a:buChar char="•"/>
              <a:defRPr/>
            </a:pPr>
            <a:r>
              <a:rPr lang="en-US" kern="0" dirty="0">
                <a:solidFill>
                  <a:srgbClr val="FFFFFF"/>
                </a:solidFill>
                <a:latin typeface="Segoe UI Semilight" panose="020B0402040204020203" pitchFamily="34" charset="0"/>
                <a:cs typeface="Segoe UI Semilight" panose="020B0402040204020203" pitchFamily="34" charset="0"/>
              </a:rPr>
              <a:t>750GB x (31 days + 12 months) </a:t>
            </a:r>
          </a:p>
          <a:p>
            <a:pPr marL="1224033" marR="0" lvl="2" indent="-291436" defTabSz="932597"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b="0" i="0" u="none" strike="noStrike" kern="0" cap="none" spc="0" normalizeH="0" baseline="0" noProof="0" dirty="0">
              <a:ln>
                <a:noFill/>
              </a:ln>
              <a:solidFill>
                <a:srgbClr val="FFFFFF"/>
              </a:solidFill>
              <a:effectLst/>
              <a:uLnTx/>
              <a:uFillTx/>
              <a:latin typeface="Segoe UI Semilight" panose="020B0402040204020203" pitchFamily="34" charset="0"/>
              <a:cs typeface="Segoe UI Semilight" panose="020B0402040204020203" pitchFamily="34" charset="0"/>
            </a:endParaRPr>
          </a:p>
          <a:p>
            <a:pPr marL="1224033" marR="0" lvl="2" indent="-291436" defTabSz="932597"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b="0" i="0" u="none" strike="noStrike" kern="0" cap="none" spc="0" normalizeH="0" baseline="0" noProof="0" dirty="0">
              <a:ln>
                <a:noFill/>
              </a:ln>
              <a:solidFill>
                <a:srgbClr val="FFFFFF"/>
              </a:solidFill>
              <a:effectLst/>
              <a:uLnTx/>
              <a:uFillTx/>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83B8810F-87FB-438D-AD28-4F59225A14C7}"/>
              </a:ext>
            </a:extLst>
          </p:cNvPr>
          <p:cNvSpPr txBox="1"/>
          <p:nvPr/>
        </p:nvSpPr>
        <p:spPr>
          <a:xfrm>
            <a:off x="6880818" y="988506"/>
            <a:ext cx="5132383" cy="2185214"/>
          </a:xfrm>
          <a:prstGeom prst="rect">
            <a:avLst/>
          </a:prstGeom>
          <a:noFill/>
          <a:ln w="28575">
            <a:noFill/>
          </a:ln>
        </p:spPr>
        <p:txBody>
          <a:bodyPr wrap="square" rtlCol="0">
            <a:spAutoFit/>
          </a:bodyPr>
          <a:lstStyle/>
          <a:p>
            <a:pPr marL="291436" marR="0" lvl="0" indent="-291436" defTabSz="932597"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0" cap="none" spc="0" normalizeH="0" baseline="0" noProof="0" dirty="0">
                <a:ln>
                  <a:noFill/>
                </a:ln>
                <a:solidFill>
                  <a:srgbClr val="FFFFFF"/>
                </a:solidFill>
                <a:effectLst/>
                <a:uLnTx/>
                <a:uFillTx/>
                <a:latin typeface="Segoe UI Semilight" panose="020B0402040204020203" pitchFamily="34" charset="0"/>
                <a:cs typeface="Segoe UI Semilight" panose="020B0402040204020203" pitchFamily="34" charset="0"/>
              </a:rPr>
              <a:t>NOT Included</a:t>
            </a:r>
          </a:p>
          <a:p>
            <a:pPr marL="757735" marR="0" lvl="1" indent="-291436" defTabSz="932597"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b="0" i="0" u="none" strike="noStrike" kern="0" cap="none" spc="0" normalizeH="0" baseline="0" noProof="0" dirty="0">
                <a:ln>
                  <a:noFill/>
                </a:ln>
                <a:solidFill>
                  <a:srgbClr val="FFFFFF"/>
                </a:solidFill>
                <a:effectLst/>
                <a:uLnTx/>
                <a:uFillTx/>
                <a:latin typeface="Segoe UI Semilight" panose="020B0402040204020203" pitchFamily="34" charset="0"/>
                <a:cs typeface="Segoe UI Semilight" panose="020B0402040204020203" pitchFamily="34" charset="0"/>
              </a:rPr>
              <a:t>Frontend ExpressRoute (customer – Azure VM) 500Mbps – MPLS provider cost</a:t>
            </a:r>
          </a:p>
          <a:p>
            <a:pPr marL="757735" marR="0" lvl="1" indent="-291436" defTabSz="932597"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b="0" i="0" u="none" strike="noStrike" kern="0" cap="none" spc="0" normalizeH="0" baseline="0" noProof="0" dirty="0">
                <a:ln>
                  <a:noFill/>
                </a:ln>
                <a:solidFill>
                  <a:srgbClr val="FFFFFF"/>
                </a:solidFill>
                <a:effectLst/>
                <a:uLnTx/>
                <a:uFillTx/>
                <a:latin typeface="Segoe UI Semilight" panose="020B0402040204020203" pitchFamily="34" charset="0"/>
                <a:cs typeface="Segoe UI Semilight" panose="020B0402040204020203" pitchFamily="34" charset="0"/>
              </a:rPr>
              <a:t>Software licenses of SAP, SQL Server and Windows Server (use AHUB for Windows)</a:t>
            </a:r>
          </a:p>
          <a:p>
            <a:pPr marL="757735" marR="0" lvl="1" indent="-291436" defTabSz="932597"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b="0" i="0" u="none" strike="noStrike" kern="0" cap="none" spc="0" normalizeH="0" baseline="0" noProof="0" dirty="0">
                <a:ln>
                  <a:noFill/>
                </a:ln>
                <a:solidFill>
                  <a:srgbClr val="FFFFFF"/>
                </a:solidFill>
                <a:effectLst/>
                <a:uLnTx/>
                <a:uFillTx/>
                <a:latin typeface="Segoe UI Semilight" panose="020B0402040204020203" pitchFamily="34" charset="0"/>
                <a:cs typeface="Segoe UI Semilight" panose="020B0402040204020203" pitchFamily="34" charset="0"/>
              </a:rPr>
              <a:t>Microsoft Premier Support</a:t>
            </a:r>
          </a:p>
          <a:p>
            <a:pPr marL="757735" marR="0" lvl="1" indent="-291436" defTabSz="932597"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b="0" i="0" u="none" strike="noStrike" kern="0" cap="none" spc="0" normalizeH="0" baseline="0" noProof="0" dirty="0">
                <a:ln>
                  <a:noFill/>
                </a:ln>
                <a:solidFill>
                  <a:srgbClr val="FFFFFF"/>
                </a:solidFill>
                <a:effectLst/>
                <a:uLnTx/>
                <a:uFillTx/>
                <a:latin typeface="Segoe UI Semilight" panose="020B0402040204020203" pitchFamily="34" charset="0"/>
                <a:cs typeface="Segoe UI Semilight" panose="020B0402040204020203" pitchFamily="34" charset="0"/>
              </a:rPr>
              <a:t>Migration SI, Managed Services </a:t>
            </a:r>
          </a:p>
        </p:txBody>
      </p:sp>
    </p:spTree>
    <p:extLst>
      <p:ext uri="{BB962C8B-B14F-4D97-AF65-F5344CB8AC3E}">
        <p14:creationId xmlns:p14="http://schemas.microsoft.com/office/powerpoint/2010/main" val="1688582273"/>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8" name="Title 1"/>
          <p:cNvSpPr>
            <a:spLocks noGrp="1"/>
          </p:cNvSpPr>
          <p:nvPr>
            <p:ph type="title"/>
          </p:nvPr>
        </p:nvSpPr>
        <p:spPr>
          <a:xfrm>
            <a:off x="268934" y="291112"/>
            <a:ext cx="11494682" cy="896518"/>
          </a:xfrm>
        </p:spPr>
        <p:txBody>
          <a:bodyPr/>
          <a:lstStyle/>
          <a:p>
            <a:r>
              <a:rPr lang="en-US" sz="4400" dirty="0">
                <a:solidFill>
                  <a:schemeClr val="bg1"/>
                </a:solidFill>
              </a:rPr>
              <a:t>Preferred solution cost</a:t>
            </a:r>
          </a:p>
        </p:txBody>
      </p:sp>
      <p:pic>
        <p:nvPicPr>
          <p:cNvPr id="7" name="Picture 6" descr="Microsoft Azure Estimate table&#10;&#10;Screenshot of a detailed Microsoft Azure Estimate table, with service type, custom name, region, description, and estimated cost.">
            <a:extLst>
              <a:ext uri="{FF2B5EF4-FFF2-40B4-BE49-F238E27FC236}">
                <a16:creationId xmlns:a16="http://schemas.microsoft.com/office/drawing/2014/main" id="{A5D63AF1-6C9E-4A97-B9B3-9F6187294B45}"/>
              </a:ext>
            </a:extLst>
          </p:cNvPr>
          <p:cNvPicPr>
            <a:picLocks noChangeAspect="1"/>
          </p:cNvPicPr>
          <p:nvPr/>
        </p:nvPicPr>
        <p:blipFill>
          <a:blip r:embed="rId3"/>
          <a:stretch>
            <a:fillRect/>
          </a:stretch>
        </p:blipFill>
        <p:spPr>
          <a:xfrm>
            <a:off x="347367" y="1066495"/>
            <a:ext cx="11497265" cy="5638756"/>
          </a:xfrm>
          <a:prstGeom prst="rect">
            <a:avLst/>
          </a:prstGeom>
          <a:solidFill>
            <a:schemeClr val="bg1"/>
          </a:solidFill>
        </p:spPr>
      </p:pic>
    </p:spTree>
    <p:extLst>
      <p:ext uri="{BB962C8B-B14F-4D97-AF65-F5344CB8AC3E}">
        <p14:creationId xmlns:p14="http://schemas.microsoft.com/office/powerpoint/2010/main" val="3193666503"/>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09F8F69F-2C8B-4A77-AC0C-BC418F8FD72B}"/>
              </a:ext>
            </a:extLst>
          </p:cNvPr>
          <p:cNvGraphicFramePr>
            <a:graphicFrameLocks noGrp="1"/>
          </p:cNvGraphicFramePr>
          <p:nvPr>
            <p:ph idx="4294967295"/>
            <p:extLst>
              <p:ext uri="{D42A27DB-BD31-4B8C-83A1-F6EECF244321}">
                <p14:modId xmlns:p14="http://schemas.microsoft.com/office/powerpoint/2010/main" val="2722771226"/>
              </p:ext>
            </p:extLst>
          </p:nvPr>
        </p:nvGraphicFramePr>
        <p:xfrm>
          <a:off x="790688"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itle 1">
            <a:extLst>
              <a:ext uri="{FF2B5EF4-FFF2-40B4-BE49-F238E27FC236}">
                <a16:creationId xmlns:a16="http://schemas.microsoft.com/office/drawing/2014/main" id="{194201D9-918F-4540-A791-B323B8F621F9}"/>
              </a:ext>
            </a:extLst>
          </p:cNvPr>
          <p:cNvSpPr>
            <a:spLocks noGrp="1"/>
          </p:cNvSpPr>
          <p:nvPr>
            <p:ph type="title" idx="4294967295"/>
          </p:nvPr>
        </p:nvSpPr>
        <p:spPr>
          <a:xfrm>
            <a:off x="536575" y="288925"/>
            <a:ext cx="11655425" cy="900113"/>
          </a:xfrm>
        </p:spPr>
        <p:txBody>
          <a:bodyPr>
            <a:normAutofit/>
          </a:bodyPr>
          <a:lstStyle/>
          <a:p>
            <a:r>
              <a:rPr lang="en-US" sz="4800"/>
              <a:t>Azure VM Pricing Tips</a:t>
            </a:r>
          </a:p>
        </p:txBody>
      </p:sp>
      <p:sp>
        <p:nvSpPr>
          <p:cNvPr id="5" name="Oval 4">
            <a:extLst>
              <a:ext uri="{FF2B5EF4-FFF2-40B4-BE49-F238E27FC236}">
                <a16:creationId xmlns:a16="http://schemas.microsoft.com/office/drawing/2014/main" id="{CC65B538-3FFF-4150-8F19-73C573157963}"/>
              </a:ext>
            </a:extLst>
          </p:cNvPr>
          <p:cNvSpPr/>
          <p:nvPr/>
        </p:nvSpPr>
        <p:spPr>
          <a:xfrm>
            <a:off x="885712" y="1947056"/>
            <a:ext cx="329357" cy="329357"/>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chemeClr val="tx1"/>
                </a:solidFill>
                <a:effectLst/>
                <a:uLnTx/>
                <a:uFillTx/>
                <a:latin typeface="Segoe UI Light" panose="020B0502040204020203" pitchFamily="34" charset="0"/>
                <a:ea typeface="+mn-ea"/>
                <a:cs typeface="Segoe UI Light" panose="020B0502040204020203" pitchFamily="34" charset="0"/>
              </a:rPr>
              <a:t>1</a:t>
            </a:r>
          </a:p>
        </p:txBody>
      </p:sp>
      <p:sp>
        <p:nvSpPr>
          <p:cNvPr id="6" name="Oval 5">
            <a:extLst>
              <a:ext uri="{FF2B5EF4-FFF2-40B4-BE49-F238E27FC236}">
                <a16:creationId xmlns:a16="http://schemas.microsoft.com/office/drawing/2014/main" id="{42B88307-A7D6-4DC4-8F40-B4CA97E00807}"/>
              </a:ext>
            </a:extLst>
          </p:cNvPr>
          <p:cNvSpPr/>
          <p:nvPr/>
        </p:nvSpPr>
        <p:spPr>
          <a:xfrm>
            <a:off x="4509025" y="1947056"/>
            <a:ext cx="329357" cy="329357"/>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chemeClr val="tx1"/>
                </a:solidFill>
                <a:effectLst/>
                <a:uLnTx/>
                <a:uFillTx/>
                <a:latin typeface="Segoe UI Light" panose="020B0502040204020203" pitchFamily="34" charset="0"/>
                <a:ea typeface="+mn-ea"/>
                <a:cs typeface="Segoe UI Light" panose="020B0502040204020203" pitchFamily="34" charset="0"/>
              </a:rPr>
              <a:t>2</a:t>
            </a:r>
          </a:p>
        </p:txBody>
      </p:sp>
      <p:sp>
        <p:nvSpPr>
          <p:cNvPr id="7" name="Oval 6">
            <a:extLst>
              <a:ext uri="{FF2B5EF4-FFF2-40B4-BE49-F238E27FC236}">
                <a16:creationId xmlns:a16="http://schemas.microsoft.com/office/drawing/2014/main" id="{762C504D-0793-4527-A4A1-6DD72AB9C343}"/>
              </a:ext>
            </a:extLst>
          </p:cNvPr>
          <p:cNvSpPr/>
          <p:nvPr/>
        </p:nvSpPr>
        <p:spPr>
          <a:xfrm>
            <a:off x="8135870" y="1947056"/>
            <a:ext cx="329357" cy="329357"/>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chemeClr val="tx1"/>
                </a:solidFill>
                <a:effectLst/>
                <a:uLnTx/>
                <a:uFillTx/>
                <a:latin typeface="Segoe UI Light" panose="020B0502040204020203" pitchFamily="34" charset="0"/>
                <a:ea typeface="+mn-ea"/>
                <a:cs typeface="Segoe UI Light" panose="020B0502040204020203" pitchFamily="34" charset="0"/>
              </a:rPr>
              <a:t>3</a:t>
            </a:r>
          </a:p>
        </p:txBody>
      </p:sp>
      <p:sp>
        <p:nvSpPr>
          <p:cNvPr id="8" name="Oval 7">
            <a:extLst>
              <a:ext uri="{FF2B5EF4-FFF2-40B4-BE49-F238E27FC236}">
                <a16:creationId xmlns:a16="http://schemas.microsoft.com/office/drawing/2014/main" id="{4ED5A111-4156-442D-92DA-98D8A6B8A5A7}"/>
              </a:ext>
            </a:extLst>
          </p:cNvPr>
          <p:cNvSpPr/>
          <p:nvPr/>
        </p:nvSpPr>
        <p:spPr>
          <a:xfrm>
            <a:off x="985304" y="4300722"/>
            <a:ext cx="329357" cy="329357"/>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chemeClr val="tx1"/>
                </a:solidFill>
                <a:effectLst/>
                <a:uLnTx/>
                <a:uFillTx/>
                <a:latin typeface="Segoe UI Light" panose="020B0502040204020203" pitchFamily="34" charset="0"/>
                <a:ea typeface="+mn-ea"/>
                <a:cs typeface="Segoe UI Light" panose="020B0502040204020203" pitchFamily="34" charset="0"/>
              </a:rPr>
              <a:t>4</a:t>
            </a:r>
          </a:p>
        </p:txBody>
      </p:sp>
      <p:sp>
        <p:nvSpPr>
          <p:cNvPr id="9" name="Oval 8">
            <a:extLst>
              <a:ext uri="{FF2B5EF4-FFF2-40B4-BE49-F238E27FC236}">
                <a16:creationId xmlns:a16="http://schemas.microsoft.com/office/drawing/2014/main" id="{339C99CD-DF14-419B-9C6A-0F5C22430B53}"/>
              </a:ext>
            </a:extLst>
          </p:cNvPr>
          <p:cNvSpPr/>
          <p:nvPr/>
        </p:nvSpPr>
        <p:spPr>
          <a:xfrm>
            <a:off x="4602201" y="4300721"/>
            <a:ext cx="329357" cy="329357"/>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chemeClr val="tx1"/>
                </a:solidFill>
                <a:effectLst/>
                <a:uLnTx/>
                <a:uFillTx/>
                <a:latin typeface="Segoe UI Light" panose="020B0502040204020203" pitchFamily="34" charset="0"/>
                <a:ea typeface="+mn-ea"/>
                <a:cs typeface="Segoe UI Light" panose="020B0502040204020203" pitchFamily="34" charset="0"/>
              </a:rPr>
              <a:t>5</a:t>
            </a:r>
          </a:p>
        </p:txBody>
      </p:sp>
      <p:sp>
        <p:nvSpPr>
          <p:cNvPr id="10" name="Oval 9">
            <a:extLst>
              <a:ext uri="{FF2B5EF4-FFF2-40B4-BE49-F238E27FC236}">
                <a16:creationId xmlns:a16="http://schemas.microsoft.com/office/drawing/2014/main" id="{E0335C22-552B-4396-8D9A-19596838A76E}"/>
              </a:ext>
            </a:extLst>
          </p:cNvPr>
          <p:cNvSpPr/>
          <p:nvPr/>
        </p:nvSpPr>
        <p:spPr>
          <a:xfrm>
            <a:off x="8135870" y="4300720"/>
            <a:ext cx="329357" cy="329357"/>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chemeClr val="tx1"/>
                </a:solidFill>
                <a:effectLst/>
                <a:uLnTx/>
                <a:uFillTx/>
                <a:latin typeface="Segoe UI Light" panose="020B0502040204020203" pitchFamily="34" charset="0"/>
                <a:ea typeface="+mn-ea"/>
                <a:cs typeface="Segoe UI Light" panose="020B0502040204020203" pitchFamily="34" charset="0"/>
              </a:rPr>
              <a:t>6</a:t>
            </a:r>
          </a:p>
        </p:txBody>
      </p:sp>
    </p:spTree>
    <p:extLst>
      <p:ext uri="{BB962C8B-B14F-4D97-AF65-F5344CB8AC3E}">
        <p14:creationId xmlns:p14="http://schemas.microsoft.com/office/powerpoint/2010/main" val="1741561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anim calcmode="lin" valueType="num">
                                      <p:cBhvr>
                                        <p:cTn id="18" dur="1000" fill="hold"/>
                                        <p:tgtEl>
                                          <p:spTgt spid="7"/>
                                        </p:tgtEl>
                                        <p:attrNameLst>
                                          <p:attrName>ppt_x</p:attrName>
                                        </p:attrNameLst>
                                      </p:cBhvr>
                                      <p:tavLst>
                                        <p:tav tm="0">
                                          <p:val>
                                            <p:strVal val="#ppt_x"/>
                                          </p:val>
                                        </p:tav>
                                        <p:tav tm="100000">
                                          <p:val>
                                            <p:strVal val="#ppt_x"/>
                                          </p:val>
                                        </p:tav>
                                      </p:tavLst>
                                    </p:anim>
                                    <p:anim calcmode="lin" valueType="num">
                                      <p:cBhvr>
                                        <p:cTn id="19" dur="1000" fill="hold"/>
                                        <p:tgtEl>
                                          <p:spTgt spid="7"/>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1000"/>
                                        <p:tgtEl>
                                          <p:spTgt spid="8"/>
                                        </p:tgtEl>
                                      </p:cBhvr>
                                    </p:animEffect>
                                    <p:anim calcmode="lin" valueType="num">
                                      <p:cBhvr>
                                        <p:cTn id="23" dur="1000" fill="hold"/>
                                        <p:tgtEl>
                                          <p:spTgt spid="8"/>
                                        </p:tgtEl>
                                        <p:attrNameLst>
                                          <p:attrName>ppt_x</p:attrName>
                                        </p:attrNameLst>
                                      </p:cBhvr>
                                      <p:tavLst>
                                        <p:tav tm="0">
                                          <p:val>
                                            <p:strVal val="#ppt_x"/>
                                          </p:val>
                                        </p:tav>
                                        <p:tav tm="100000">
                                          <p:val>
                                            <p:strVal val="#ppt_x"/>
                                          </p:val>
                                        </p:tav>
                                      </p:tavLst>
                                    </p:anim>
                                    <p:anim calcmode="lin" valueType="num">
                                      <p:cBhvr>
                                        <p:cTn id="24" dur="1000" fill="hold"/>
                                        <p:tgtEl>
                                          <p:spTgt spid="8"/>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1000"/>
                                        <p:tgtEl>
                                          <p:spTgt spid="9"/>
                                        </p:tgtEl>
                                      </p:cBhvr>
                                    </p:animEffect>
                                    <p:anim calcmode="lin" valueType="num">
                                      <p:cBhvr>
                                        <p:cTn id="28" dur="1000" fill="hold"/>
                                        <p:tgtEl>
                                          <p:spTgt spid="9"/>
                                        </p:tgtEl>
                                        <p:attrNameLst>
                                          <p:attrName>ppt_x</p:attrName>
                                        </p:attrNameLst>
                                      </p:cBhvr>
                                      <p:tavLst>
                                        <p:tav tm="0">
                                          <p:val>
                                            <p:strVal val="#ppt_x"/>
                                          </p:val>
                                        </p:tav>
                                        <p:tav tm="100000">
                                          <p:val>
                                            <p:strVal val="#ppt_x"/>
                                          </p:val>
                                        </p:tav>
                                      </p:tavLst>
                                    </p:anim>
                                    <p:anim calcmode="lin" valueType="num">
                                      <p:cBhvr>
                                        <p:cTn id="29" dur="1000" fill="hold"/>
                                        <p:tgtEl>
                                          <p:spTgt spid="9"/>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1000"/>
                                        <p:tgtEl>
                                          <p:spTgt spid="10"/>
                                        </p:tgtEl>
                                      </p:cBhvr>
                                    </p:animEffect>
                                    <p:anim calcmode="lin" valueType="num">
                                      <p:cBhvr>
                                        <p:cTn id="33" dur="1000" fill="hold"/>
                                        <p:tgtEl>
                                          <p:spTgt spid="10"/>
                                        </p:tgtEl>
                                        <p:attrNameLst>
                                          <p:attrName>ppt_x</p:attrName>
                                        </p:attrNameLst>
                                      </p:cBhvr>
                                      <p:tavLst>
                                        <p:tav tm="0">
                                          <p:val>
                                            <p:strVal val="#ppt_x"/>
                                          </p:val>
                                        </p:tav>
                                        <p:tav tm="100000">
                                          <p:val>
                                            <p:strVal val="#ppt_x"/>
                                          </p:val>
                                        </p:tav>
                                      </p:tavLst>
                                    </p:anim>
                                    <p:anim calcmode="lin" valueType="num">
                                      <p:cBhvr>
                                        <p:cTn id="34"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01A132A-AC89-4349-B821-F2BD2335E9CB}"/>
              </a:ext>
            </a:extLst>
          </p:cNvPr>
          <p:cNvPicPr>
            <a:picLocks noChangeAspect="1"/>
          </p:cNvPicPr>
          <p:nvPr/>
        </p:nvPicPr>
        <p:blipFill>
          <a:blip r:embed="rId2"/>
          <a:stretch>
            <a:fillRect/>
          </a:stretch>
        </p:blipFill>
        <p:spPr>
          <a:xfrm>
            <a:off x="2646056" y="1850440"/>
            <a:ext cx="6132184" cy="4553309"/>
          </a:xfrm>
          <a:prstGeom prst="rect">
            <a:avLst/>
          </a:prstGeom>
        </p:spPr>
      </p:pic>
      <p:sp>
        <p:nvSpPr>
          <p:cNvPr id="3" name="Title 2">
            <a:extLst>
              <a:ext uri="{FF2B5EF4-FFF2-40B4-BE49-F238E27FC236}">
                <a16:creationId xmlns:a16="http://schemas.microsoft.com/office/drawing/2014/main" id="{5AB62447-D84E-4C8A-A4EF-C703917E161B}"/>
              </a:ext>
            </a:extLst>
          </p:cNvPr>
          <p:cNvSpPr txBox="1">
            <a:spLocks/>
          </p:cNvSpPr>
          <p:nvPr/>
        </p:nvSpPr>
        <p:spPr>
          <a:xfrm>
            <a:off x="269240" y="289511"/>
            <a:ext cx="11655840" cy="899665"/>
          </a:xfrm>
          <a:prstGeom prst="rect">
            <a:avLst/>
          </a:prstGeom>
        </p:spPr>
        <p:txBody>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dirty="0"/>
              <a:t>Deployment of SAP NetWeaver and SQL Server on Azure</a:t>
            </a:r>
          </a:p>
        </p:txBody>
      </p:sp>
      <p:sp>
        <p:nvSpPr>
          <p:cNvPr id="4" name="TextBox 3">
            <a:extLst>
              <a:ext uri="{FF2B5EF4-FFF2-40B4-BE49-F238E27FC236}">
                <a16:creationId xmlns:a16="http://schemas.microsoft.com/office/drawing/2014/main" id="{C4D3245B-3A46-4C42-88E0-E2695FF58FB8}"/>
              </a:ext>
            </a:extLst>
          </p:cNvPr>
          <p:cNvSpPr txBox="1"/>
          <p:nvPr/>
        </p:nvSpPr>
        <p:spPr>
          <a:xfrm>
            <a:off x="540058" y="1070989"/>
            <a:ext cx="11067224" cy="683264"/>
          </a:xfrm>
          <a:prstGeom prst="rect">
            <a:avLst/>
          </a:prstGeom>
          <a:noFill/>
        </p:spPr>
        <p:txBody>
          <a:bodyPr wrap="square" lIns="182880" tIns="146304" rIns="182880" bIns="146304" rtlCol="0">
            <a:spAutoFit/>
          </a:bodyPr>
          <a:lstStyle/>
          <a:p>
            <a:pPr>
              <a:lnSpc>
                <a:spcPct val="90000"/>
              </a:lnSpc>
              <a:spcAft>
                <a:spcPts val="600"/>
              </a:spcAft>
            </a:pPr>
            <a:r>
              <a:rPr lang="en-US" sz="2800" dirty="0">
                <a:gradFill>
                  <a:gsLst>
                    <a:gs pos="2917">
                      <a:schemeClr val="tx1"/>
                    </a:gs>
                    <a:gs pos="30000">
                      <a:schemeClr val="tx1"/>
                    </a:gs>
                  </a:gsLst>
                  <a:lin ang="5400000" scaled="0"/>
                </a:gradFill>
              </a:rPr>
              <a:t>Step-by-step Hands-on Lab guidance can be found </a:t>
            </a:r>
            <a:r>
              <a:rPr lang="en-US" sz="2800" dirty="0">
                <a:gradFill>
                  <a:gsLst>
                    <a:gs pos="2917">
                      <a:schemeClr val="tx1"/>
                    </a:gs>
                    <a:gs pos="30000">
                      <a:schemeClr val="tx1"/>
                    </a:gs>
                  </a:gsLst>
                  <a:lin ang="5400000" scaled="0"/>
                </a:gradFill>
                <a:hlinkClick r:id="rId3"/>
              </a:rPr>
              <a:t>here</a:t>
            </a:r>
            <a:r>
              <a:rPr lang="en-US" sz="2800" dirty="0">
                <a:gradFill>
                  <a:gsLst>
                    <a:gs pos="2917">
                      <a:schemeClr val="tx1"/>
                    </a:gs>
                    <a:gs pos="30000">
                      <a:schemeClr val="tx1"/>
                    </a:gs>
                  </a:gsLst>
                  <a:lin ang="5400000" scaled="0"/>
                </a:gradFill>
              </a:rPr>
              <a:t> in </a:t>
            </a:r>
            <a:r>
              <a:rPr lang="en-US" sz="2800" dirty="0" err="1">
                <a:gradFill>
                  <a:gsLst>
                    <a:gs pos="2917">
                      <a:schemeClr val="tx1"/>
                    </a:gs>
                    <a:gs pos="30000">
                      <a:schemeClr val="tx1"/>
                    </a:gs>
                  </a:gsLst>
                  <a:lin ang="5400000" scaled="0"/>
                </a:gradFill>
              </a:rPr>
              <a:t>Github</a:t>
            </a:r>
            <a:endParaRPr lang="en-US" sz="28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056568758"/>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0" y="167193"/>
            <a:ext cx="12192000" cy="1075473"/>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FFFFFF"/>
                </a:solidFill>
                <a:effectLst/>
                <a:uLnTx/>
                <a:uFillTx/>
                <a:latin typeface="Segoe UI Light" panose="020B0502040204020203" pitchFamily="34" charset="0"/>
                <a:ea typeface="+mj-ea"/>
                <a:cs typeface="Segoe UI Light" panose="020B0502040204020203" pitchFamily="34" charset="0"/>
              </a:rPr>
              <a:t>SAP on Azure - Cloud Assessment Session  </a:t>
            </a:r>
            <a:br>
              <a:rPr kumimoji="0" lang="en-US" sz="4000" b="0" i="0" u="none" strike="noStrike" kern="1200" cap="none" spc="0" normalizeH="0" baseline="0" noProof="0" dirty="0">
                <a:ln>
                  <a:noFill/>
                </a:ln>
                <a:solidFill>
                  <a:srgbClr val="FFFFFF"/>
                </a:solidFill>
                <a:effectLst/>
                <a:uLnTx/>
                <a:uFillTx/>
                <a:latin typeface="Segoe UI Light" panose="020B0502040204020203" pitchFamily="34" charset="0"/>
                <a:ea typeface="+mj-ea"/>
                <a:cs typeface="Segoe UI Light" panose="020B0502040204020203" pitchFamily="34" charset="0"/>
              </a:rPr>
            </a:br>
            <a:r>
              <a:rPr kumimoji="0" lang="en-US" sz="4000" b="0" i="0" u="none" strike="noStrike" kern="1200" cap="none" spc="0" normalizeH="0" baseline="0" noProof="0" dirty="0">
                <a:ln>
                  <a:noFill/>
                </a:ln>
                <a:solidFill>
                  <a:srgbClr val="FFFFFF"/>
                </a:solidFill>
                <a:effectLst/>
                <a:uLnTx/>
                <a:uFillTx/>
                <a:latin typeface="Segoe UI Light" panose="020B0502040204020203" pitchFamily="34" charset="0"/>
                <a:ea typeface="+mj-ea"/>
                <a:cs typeface="Segoe UI Light" panose="020B0502040204020203" pitchFamily="34" charset="0"/>
              </a:rPr>
              <a:t>(= Architecture Design Session)  </a:t>
            </a:r>
            <a:endParaRPr kumimoji="0" lang="en-US" sz="4000" b="0" i="0" u="none" strike="noStrike" kern="1200" cap="none" spc="0" normalizeH="0" baseline="30000" noProof="0" dirty="0">
              <a:ln>
                <a:noFill/>
              </a:ln>
              <a:solidFill>
                <a:srgbClr val="FFFFFF"/>
              </a:solidFill>
              <a:effectLst/>
              <a:uLnTx/>
              <a:uFillTx/>
              <a:latin typeface="Segoe UI Light" panose="020B0502040204020203" pitchFamily="34" charset="0"/>
              <a:ea typeface="+mj-ea"/>
              <a:cs typeface="Segoe UI Light" panose="020B0502040204020203" pitchFamily="34" charset="0"/>
            </a:endParaRPr>
          </a:p>
        </p:txBody>
      </p:sp>
      <p:sp>
        <p:nvSpPr>
          <p:cNvPr id="7" name="Rectangle 6"/>
          <p:cNvSpPr/>
          <p:nvPr/>
        </p:nvSpPr>
        <p:spPr>
          <a:xfrm>
            <a:off x="4003663" y="1242666"/>
            <a:ext cx="4157266" cy="1262221"/>
          </a:xfrm>
          <a:prstGeom prst="rect">
            <a:avLst/>
          </a:prstGeom>
          <a:solidFill>
            <a:schemeClr val="bg1">
              <a:lumMod val="10000"/>
            </a:schemeClr>
          </a:solidFill>
          <a:ln>
            <a:solidFill>
              <a:schemeClr val="bg1">
                <a:lumMod val="1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alibri Light" panose="020F0302020204030204"/>
                <a:ea typeface="+mn-ea"/>
                <a:cs typeface="+mn-cs"/>
              </a:rPr>
              <a:t>SAP on Microsoft Cloud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alibri Light" panose="020F0302020204030204"/>
                <a:ea typeface="+mn-ea"/>
                <a:cs typeface="+mn-cs"/>
              </a:rPr>
              <a:t>Cloud Assessment Session with </a:t>
            </a:r>
            <a:br>
              <a:rPr kumimoji="0" lang="en-US" sz="2000" b="0" i="0" u="none" strike="noStrike" kern="1200" cap="none" spc="0" normalizeH="0" baseline="0" noProof="0" dirty="0">
                <a:ln>
                  <a:noFill/>
                </a:ln>
                <a:solidFill>
                  <a:prstClr val="white"/>
                </a:solidFill>
                <a:effectLst/>
                <a:uLnTx/>
                <a:uFillTx/>
                <a:latin typeface="Calibri Light" panose="020F0302020204030204"/>
                <a:ea typeface="+mn-ea"/>
                <a:cs typeface="+mn-cs"/>
              </a:rPr>
            </a:br>
            <a:r>
              <a:rPr kumimoji="0" lang="en-US" sz="2000" b="0" i="0" u="none" strike="noStrike" kern="1200" cap="none" spc="0" normalizeH="0" baseline="0" noProof="0" dirty="0">
                <a:ln>
                  <a:noFill/>
                </a:ln>
                <a:solidFill>
                  <a:prstClr val="white"/>
                </a:solidFill>
                <a:effectLst/>
                <a:uLnTx/>
                <a:uFillTx/>
                <a:latin typeface="Calibri Light" panose="020F0302020204030204"/>
                <a:ea typeface="+mn-ea"/>
                <a:cs typeface="+mn-cs"/>
              </a:rPr>
              <a:t>Microsoft Global Black Belt Team</a:t>
            </a:r>
          </a:p>
        </p:txBody>
      </p:sp>
      <p:pic>
        <p:nvPicPr>
          <p:cNvPr id="8" name="Picture 7"/>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90025" y="1242666"/>
            <a:ext cx="1415515" cy="1146951"/>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sp>
        <p:nvSpPr>
          <p:cNvPr id="9" name="Chevron 8"/>
          <p:cNvSpPr/>
          <p:nvPr/>
        </p:nvSpPr>
        <p:spPr bwMode="auto">
          <a:xfrm>
            <a:off x="3236732" y="1693255"/>
            <a:ext cx="434006" cy="701555"/>
          </a:xfrm>
          <a:prstGeom prst="chevron">
            <a:avLst/>
          </a:prstGeom>
          <a:solidFill>
            <a:schemeClr val="bg2"/>
          </a:solidFill>
          <a:ln>
            <a:solidFill>
              <a:schemeClr val="bg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063"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50" normalizeH="0" baseline="0" noProof="0" dirty="0">
              <a:ln>
                <a:noFill/>
              </a:ln>
              <a:gradFill>
                <a:gsLst>
                  <a:gs pos="1250">
                    <a:prstClr val="white"/>
                  </a:gs>
                  <a:gs pos="10417">
                    <a:prstClr val="white"/>
                  </a:gs>
                </a:gsLst>
                <a:lin ang="5400000" scaled="0"/>
              </a:gradFill>
              <a:effectLst/>
              <a:uLnTx/>
              <a:uFillTx/>
              <a:latin typeface="Calibri" panose="020F0502020204030204"/>
              <a:ea typeface="+mn-ea"/>
              <a:cs typeface="+mn-cs"/>
            </a:endParaRPr>
          </a:p>
        </p:txBody>
      </p:sp>
      <p:sp>
        <p:nvSpPr>
          <p:cNvPr id="10" name="Chevron 9"/>
          <p:cNvSpPr/>
          <p:nvPr/>
        </p:nvSpPr>
        <p:spPr bwMode="auto">
          <a:xfrm>
            <a:off x="8456378" y="1700823"/>
            <a:ext cx="434006" cy="701555"/>
          </a:xfrm>
          <a:prstGeom prst="chevron">
            <a:avLst/>
          </a:prstGeom>
          <a:solidFill>
            <a:schemeClr val="bg2"/>
          </a:solidFill>
          <a:ln>
            <a:solidFill>
              <a:schemeClr val="bg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063"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50" normalizeH="0" baseline="0" noProof="0" dirty="0">
              <a:ln>
                <a:noFill/>
              </a:ln>
              <a:gradFill>
                <a:gsLst>
                  <a:gs pos="1250">
                    <a:prstClr val="white"/>
                  </a:gs>
                  <a:gs pos="10417">
                    <a:prstClr val="white"/>
                  </a:gs>
                </a:gsLst>
                <a:lin ang="5400000" scaled="0"/>
              </a:gradFill>
              <a:effectLst/>
              <a:uLnTx/>
              <a:uFillTx/>
              <a:latin typeface="Calibri" panose="020F0502020204030204"/>
              <a:ea typeface="+mn-ea"/>
              <a:cs typeface="+mn-cs"/>
            </a:endParaRPr>
          </a:p>
        </p:txBody>
      </p:sp>
      <p:pic>
        <p:nvPicPr>
          <p:cNvPr id="13" name="Picture 12"/>
          <p:cNvPicPr>
            <a:picLocks noChangeAspect="1"/>
          </p:cNvPicPr>
          <p:nvPr/>
        </p:nvPicPr>
        <p:blipFill rotWithShape="1">
          <a:blip r:embed="rId4" cstate="email">
            <a:extLst>
              <a:ext uri="{28A0092B-C50C-407E-A947-70E740481C1C}">
                <a14:useLocalDpi xmlns:a14="http://schemas.microsoft.com/office/drawing/2010/main"/>
              </a:ext>
            </a:extLst>
          </a:blip>
          <a:srcRect r="52339"/>
          <a:stretch/>
        </p:blipFill>
        <p:spPr>
          <a:xfrm>
            <a:off x="1743523" y="1576331"/>
            <a:ext cx="1235233" cy="1212181"/>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14" name="Picture 13"/>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185835" y="1242666"/>
            <a:ext cx="1806059" cy="1003241"/>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12" name="Picture 11"/>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9796071" y="2013578"/>
            <a:ext cx="1379095" cy="752077"/>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sp>
        <p:nvSpPr>
          <p:cNvPr id="15" name="Rectangle 14"/>
          <p:cNvSpPr/>
          <p:nvPr/>
        </p:nvSpPr>
        <p:spPr>
          <a:xfrm>
            <a:off x="4017367" y="2898422"/>
            <a:ext cx="4157266" cy="2716926"/>
          </a:xfrm>
          <a:prstGeom prst="rect">
            <a:avLst/>
          </a:prstGeom>
          <a:solidFill>
            <a:srgbClr val="00B0F0"/>
          </a:solidFill>
          <a:ln>
            <a:solidFill>
              <a:srgbClr val="00B0F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sng" strike="noStrike" kern="1200" cap="none" spc="0" normalizeH="0" baseline="0" noProof="0" dirty="0">
                <a:ln>
                  <a:noFill/>
                </a:ln>
                <a:solidFill>
                  <a:prstClr val="white"/>
                </a:solidFill>
                <a:effectLst/>
                <a:uLnTx/>
                <a:uFillTx/>
                <a:latin typeface="Calibri Light" panose="020F0302020204030204"/>
                <a:ea typeface="+mn-ea"/>
                <a:cs typeface="+mn-cs"/>
              </a:rPr>
              <a:t>Session Delivery (= 1 to 2 day) </a:t>
            </a:r>
            <a:br>
              <a:rPr kumimoji="0" lang="en-US" sz="1600" b="1" i="0" u="sng" strike="noStrike" kern="1200" cap="none" spc="0" normalizeH="0" baseline="0" noProof="0" dirty="0">
                <a:ln>
                  <a:noFill/>
                </a:ln>
                <a:solidFill>
                  <a:prstClr val="white"/>
                </a:solidFill>
                <a:effectLst/>
                <a:uLnTx/>
                <a:uFillTx/>
                <a:latin typeface="Calibri Light" panose="020F0302020204030204"/>
                <a:ea typeface="+mn-ea"/>
                <a:cs typeface="+mn-cs"/>
              </a:rPr>
            </a:br>
            <a:endParaRPr kumimoji="0" lang="en-US" sz="1600" b="1" i="0" u="sng" strike="noStrike" kern="1200" cap="none" spc="0" normalizeH="0" baseline="0" noProof="0" dirty="0">
              <a:ln>
                <a:noFill/>
              </a:ln>
              <a:solidFill>
                <a:prstClr val="white"/>
              </a:solidFill>
              <a:effectLst/>
              <a:uLnTx/>
              <a:uFillTx/>
              <a:latin typeface="Calibri Light" panose="020F0302020204030204"/>
              <a:ea typeface="+mn-ea"/>
              <a:cs typeface="+mn-cs"/>
            </a:endParaRPr>
          </a:p>
          <a:p>
            <a:pPr marL="342886" marR="0" lvl="0" indent="-342886"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600" b="0" i="0" u="none" strike="noStrike" kern="1200" cap="none" spc="0" normalizeH="0" baseline="0" noProof="0" dirty="0">
                <a:ln>
                  <a:noFill/>
                </a:ln>
                <a:solidFill>
                  <a:prstClr val="white"/>
                </a:solidFill>
                <a:effectLst/>
                <a:uLnTx/>
                <a:uFillTx/>
                <a:latin typeface="Calibri Light" panose="020F0302020204030204"/>
                <a:ea typeface="+mn-ea"/>
                <a:cs typeface="+mn-cs"/>
              </a:rPr>
              <a:t>Current SAP system analysis</a:t>
            </a:r>
          </a:p>
          <a:p>
            <a:pPr marL="342886" marR="0" lvl="0" indent="-342886"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600" b="0" i="0" u="none" strike="noStrike" kern="1200" cap="none" spc="0" normalizeH="0" baseline="0" noProof="0" dirty="0">
                <a:ln>
                  <a:noFill/>
                </a:ln>
                <a:solidFill>
                  <a:prstClr val="white"/>
                </a:solidFill>
                <a:effectLst/>
                <a:uLnTx/>
                <a:uFillTx/>
                <a:latin typeface="Calibri Light" panose="020F0302020204030204"/>
                <a:ea typeface="+mn-ea"/>
                <a:cs typeface="+mn-cs"/>
              </a:rPr>
              <a:t>Modernization scope &amp; assumptions</a:t>
            </a:r>
          </a:p>
          <a:p>
            <a:pPr marL="342886" marR="0" lvl="0" indent="-342886"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600" b="0" i="0" u="none" strike="noStrike" kern="1200" cap="none" spc="0" normalizeH="0" baseline="0" noProof="0" dirty="0">
                <a:ln>
                  <a:noFill/>
                </a:ln>
                <a:solidFill>
                  <a:prstClr val="white"/>
                </a:solidFill>
                <a:effectLst/>
                <a:uLnTx/>
                <a:uFillTx/>
                <a:latin typeface="Calibri Light" panose="020F0302020204030204"/>
                <a:ea typeface="+mn-ea"/>
                <a:cs typeface="+mn-cs"/>
              </a:rPr>
              <a:t>Grand system design (e.g. Sizing, HA/DR/security, Performance, Automation)</a:t>
            </a:r>
          </a:p>
          <a:p>
            <a:pPr marL="342886" marR="0" lvl="0" indent="-342886"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600" b="0" i="0" u="none" strike="noStrike" kern="1200" cap="none" spc="0" normalizeH="0" baseline="0" noProof="0" dirty="0">
                <a:ln>
                  <a:noFill/>
                </a:ln>
                <a:solidFill>
                  <a:prstClr val="white"/>
                </a:solidFill>
                <a:effectLst/>
                <a:uLnTx/>
                <a:uFillTx/>
                <a:latin typeface="Calibri Light" panose="020F0302020204030204"/>
                <a:ea typeface="+mn-ea"/>
                <a:cs typeface="+mn-cs"/>
              </a:rPr>
              <a:t>Migration methodologies </a:t>
            </a:r>
          </a:p>
          <a:p>
            <a:pPr marL="342886" marR="0" lvl="0" indent="-342886"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600" b="0" i="0" u="none" strike="noStrike" kern="1200" cap="none" spc="0" normalizeH="0" baseline="0" noProof="0" dirty="0">
                <a:ln>
                  <a:noFill/>
                </a:ln>
                <a:solidFill>
                  <a:prstClr val="white"/>
                </a:solidFill>
                <a:effectLst/>
                <a:uLnTx/>
                <a:uFillTx/>
                <a:latin typeface="Calibri Light" panose="020F0302020204030204"/>
                <a:ea typeface="+mn-ea"/>
                <a:cs typeface="+mn-cs"/>
              </a:rPr>
              <a:t>Quote for Microsoft stack </a:t>
            </a:r>
          </a:p>
          <a:p>
            <a:pPr marL="342886" marR="0" lvl="0" indent="-342886"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600" b="0" i="0" u="none" strike="noStrike" kern="1200" cap="none" spc="0" normalizeH="0" baseline="0" noProof="0" dirty="0">
                <a:ln>
                  <a:noFill/>
                </a:ln>
                <a:solidFill>
                  <a:prstClr val="white"/>
                </a:solidFill>
                <a:effectLst/>
                <a:uLnTx/>
                <a:uFillTx/>
                <a:latin typeface="Calibri Light" panose="020F0302020204030204"/>
                <a:ea typeface="+mn-ea"/>
                <a:cs typeface="+mn-cs"/>
              </a:rPr>
              <a:t>Q&amp;A </a:t>
            </a:r>
          </a:p>
        </p:txBody>
      </p:sp>
      <p:sp>
        <p:nvSpPr>
          <p:cNvPr id="16" name="Rectangle 15"/>
          <p:cNvSpPr/>
          <p:nvPr/>
        </p:nvSpPr>
        <p:spPr>
          <a:xfrm>
            <a:off x="726154" y="2898422"/>
            <a:ext cx="2727580" cy="2716926"/>
          </a:xfrm>
          <a:prstGeom prst="rect">
            <a:avLst/>
          </a:prstGeom>
          <a:solidFill>
            <a:schemeClr val="accent5">
              <a:lumMod val="75000"/>
            </a:schemeClr>
          </a:solidFill>
          <a:ln w="6350">
            <a:solidFill>
              <a:srgbClr val="00B0F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sng" strike="noStrike" kern="1200" cap="none" spc="0" normalizeH="0" baseline="0" noProof="0" dirty="0">
                <a:ln>
                  <a:noFill/>
                </a:ln>
                <a:solidFill>
                  <a:srgbClr val="FFFFFF"/>
                </a:solidFill>
                <a:effectLst/>
                <a:uLnTx/>
                <a:uFillTx/>
                <a:latin typeface="Calibri Light" panose="020F0302020204030204"/>
                <a:ea typeface="+mn-ea"/>
                <a:cs typeface="+mn-cs"/>
              </a:rPr>
              <a:t>Inputs from customer </a:t>
            </a:r>
            <a:br>
              <a:rPr kumimoji="0" lang="en-US" sz="1400" b="1" i="0" u="sng" strike="noStrike" kern="1200" cap="none" spc="0" normalizeH="0" baseline="0" noProof="0" dirty="0">
                <a:ln>
                  <a:noFill/>
                </a:ln>
                <a:solidFill>
                  <a:srgbClr val="FFFFFF"/>
                </a:solidFill>
                <a:effectLst/>
                <a:uLnTx/>
                <a:uFillTx/>
                <a:latin typeface="Calibri Light" panose="020F0302020204030204"/>
                <a:ea typeface="+mn-ea"/>
                <a:cs typeface="+mn-cs"/>
              </a:rPr>
            </a:br>
            <a:endParaRPr kumimoji="0" lang="en-US" sz="1400" b="0" i="0" u="sng" strike="noStrike" kern="1200" cap="none" spc="0" normalizeH="0" baseline="0" noProof="0" dirty="0">
              <a:ln>
                <a:noFill/>
              </a:ln>
              <a:solidFill>
                <a:srgbClr val="FFFFFF"/>
              </a:solidFill>
              <a:effectLst/>
              <a:uLnTx/>
              <a:uFillTx/>
              <a:latin typeface="Calibri Light" panose="020F0302020204030204"/>
              <a:ea typeface="+mn-ea"/>
              <a:cs typeface="+mn-cs"/>
            </a:endParaRPr>
          </a:p>
          <a:p>
            <a:pPr marL="174618" marR="0" lvl="0" indent="-17461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1" i="0" u="none" strike="noStrike" kern="1200" cap="none" spc="0" normalizeH="0" baseline="0" noProof="0" dirty="0">
                <a:ln>
                  <a:noFill/>
                </a:ln>
                <a:solidFill>
                  <a:srgbClr val="FFFFFF"/>
                </a:solidFill>
                <a:effectLst/>
                <a:uLnTx/>
                <a:uFillTx/>
                <a:latin typeface="Calibri Light" panose="020F0302020204030204"/>
                <a:ea typeface="+mn-ea"/>
                <a:cs typeface="+mn-cs"/>
              </a:rPr>
              <a:t>SAP Early Watch Report </a:t>
            </a:r>
            <a:br>
              <a:rPr kumimoji="0" lang="en-US" sz="1400" b="1" i="0" u="none" strike="noStrike" kern="1200" cap="none" spc="0" normalizeH="0" baseline="0" noProof="0" dirty="0">
                <a:ln>
                  <a:noFill/>
                </a:ln>
                <a:solidFill>
                  <a:srgbClr val="FFFFFF"/>
                </a:solidFill>
                <a:effectLst/>
                <a:uLnTx/>
                <a:uFillTx/>
                <a:latin typeface="Calibri Light" panose="020F0302020204030204"/>
                <a:ea typeface="+mn-ea"/>
                <a:cs typeface="+mn-cs"/>
              </a:rPr>
            </a:br>
            <a:r>
              <a:rPr kumimoji="0" lang="en-US" sz="1400" b="1" i="0" u="none" strike="noStrike" kern="1200" cap="none" spc="0" normalizeH="0" baseline="0" noProof="0" dirty="0">
                <a:ln>
                  <a:noFill/>
                </a:ln>
                <a:solidFill>
                  <a:srgbClr val="FFFFFF"/>
                </a:solidFill>
                <a:effectLst/>
                <a:uLnTx/>
                <a:uFillTx/>
                <a:latin typeface="Calibri Light" panose="020F0302020204030204"/>
                <a:ea typeface="+mn-ea"/>
                <a:cs typeface="+mn-cs"/>
              </a:rPr>
              <a:t>or HANA Sizing Report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Calibri Light" panose="020F0302020204030204"/>
                <a:ea typeface="+mn-ea"/>
                <a:cs typeface="+mn-cs"/>
              </a:rPr>
              <a:t>or</a:t>
            </a:r>
          </a:p>
          <a:p>
            <a:pPr marL="174618" marR="0" lvl="0" indent="-174618"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400" b="0" i="0" u="none" strike="noStrike" kern="1200" cap="none" spc="0" normalizeH="0" baseline="0" noProof="0" dirty="0">
                <a:ln>
                  <a:noFill/>
                </a:ln>
                <a:solidFill>
                  <a:srgbClr val="FFFFFF"/>
                </a:solidFill>
                <a:effectLst/>
                <a:uLnTx/>
                <a:uFillTx/>
                <a:latin typeface="Calibri Light" panose="020F0302020204030204"/>
                <a:ea typeface="+mn-ea"/>
                <a:cs typeface="+mn-cs"/>
              </a:rPr>
              <a:t>Current hardware specifications</a:t>
            </a:r>
            <a:br>
              <a:rPr kumimoji="0" lang="en-US" sz="1400" b="0" i="0" u="none" strike="noStrike" kern="1200" cap="none" spc="0" normalizeH="0" baseline="0" noProof="0" dirty="0">
                <a:ln>
                  <a:noFill/>
                </a:ln>
                <a:solidFill>
                  <a:srgbClr val="FFFFFF"/>
                </a:solidFill>
                <a:effectLst/>
                <a:uLnTx/>
                <a:uFillTx/>
                <a:latin typeface="Calibri Light" panose="020F0302020204030204"/>
                <a:ea typeface="+mn-ea"/>
                <a:cs typeface="+mn-cs"/>
              </a:rPr>
            </a:br>
            <a:r>
              <a:rPr kumimoji="0" lang="en-US" sz="1400" b="0" i="0" u="none" strike="noStrike" kern="1200" cap="none" spc="0" normalizeH="0" baseline="0" noProof="0" dirty="0">
                <a:ln>
                  <a:noFill/>
                </a:ln>
                <a:solidFill>
                  <a:srgbClr val="FFFFFF"/>
                </a:solidFill>
                <a:effectLst/>
                <a:uLnTx/>
                <a:uFillTx/>
                <a:latin typeface="Calibri Light" panose="020F0302020204030204"/>
                <a:ea typeface="+mn-ea"/>
                <a:cs typeface="+mn-cs"/>
              </a:rPr>
              <a:t>(Server, storage, network)</a:t>
            </a:r>
          </a:p>
          <a:p>
            <a:pPr marL="174618" marR="0" lvl="0" indent="-174618"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400" b="0" i="0" u="none" strike="noStrike" kern="1200" cap="none" spc="0" normalizeH="0" baseline="0" noProof="0" dirty="0">
                <a:ln>
                  <a:noFill/>
                </a:ln>
                <a:solidFill>
                  <a:srgbClr val="FFFFFF"/>
                </a:solidFill>
                <a:effectLst/>
                <a:uLnTx/>
                <a:uFillTx/>
                <a:latin typeface="Calibri Light" panose="020F0302020204030204"/>
                <a:ea typeface="+mn-ea"/>
                <a:cs typeface="+mn-cs"/>
              </a:rPr>
              <a:t>Current software utilization </a:t>
            </a:r>
            <a:br>
              <a:rPr kumimoji="0" lang="en-US" sz="1400" b="0" i="0" u="none" strike="noStrike" kern="1200" cap="none" spc="0" normalizeH="0" baseline="0" noProof="0" dirty="0">
                <a:ln>
                  <a:noFill/>
                </a:ln>
                <a:solidFill>
                  <a:srgbClr val="FFFFFF"/>
                </a:solidFill>
                <a:effectLst/>
                <a:uLnTx/>
                <a:uFillTx/>
                <a:latin typeface="Calibri Light" panose="020F0302020204030204"/>
                <a:ea typeface="+mn-ea"/>
                <a:cs typeface="+mn-cs"/>
              </a:rPr>
            </a:br>
            <a:r>
              <a:rPr kumimoji="0" lang="en-US" sz="1400" b="0" i="0" u="none" strike="noStrike" kern="1200" cap="none" spc="0" normalizeH="0" baseline="0" noProof="0" dirty="0">
                <a:ln>
                  <a:noFill/>
                </a:ln>
                <a:solidFill>
                  <a:srgbClr val="FFFFFF"/>
                </a:solidFill>
                <a:effectLst/>
                <a:uLnTx/>
                <a:uFillTx/>
                <a:latin typeface="Calibri Light" panose="020F0302020204030204"/>
                <a:ea typeface="+mn-ea"/>
                <a:cs typeface="+mn-cs"/>
              </a:rPr>
              <a:t>(e.g. OS, DB, SAP, Non-SAP)</a:t>
            </a:r>
          </a:p>
          <a:p>
            <a:pPr marL="174618" marR="0" lvl="0" indent="-174618"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400" b="0" i="0" u="none" strike="noStrike" kern="1200" cap="none" spc="0" normalizeH="0" baseline="0" noProof="0" dirty="0">
                <a:ln>
                  <a:noFill/>
                </a:ln>
                <a:solidFill>
                  <a:srgbClr val="FFFFFF"/>
                </a:solidFill>
                <a:effectLst/>
                <a:uLnTx/>
                <a:uFillTx/>
                <a:latin typeface="Calibri Light" panose="020F0302020204030204"/>
                <a:ea typeface="+mn-ea"/>
                <a:cs typeface="+mn-cs"/>
              </a:rPr>
              <a:t>DB Metrics (e.g. DB volume)</a:t>
            </a:r>
          </a:p>
          <a:p>
            <a:pPr marL="174618" marR="0" lvl="0" indent="-174618"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400" b="0" i="0" u="none" strike="noStrike" kern="1200" cap="none" spc="0" normalizeH="0" baseline="0" noProof="0" dirty="0">
                <a:ln>
                  <a:noFill/>
                </a:ln>
                <a:solidFill>
                  <a:srgbClr val="FFFFFF"/>
                </a:solidFill>
                <a:effectLst/>
                <a:uLnTx/>
                <a:uFillTx/>
                <a:latin typeface="Calibri Light" panose="020F0302020204030204"/>
                <a:ea typeface="+mn-ea"/>
                <a:cs typeface="+mn-cs"/>
              </a:rPr>
              <a:t>Availability/security needs</a:t>
            </a:r>
            <a:br>
              <a:rPr kumimoji="0" lang="en-US" sz="1400" b="0" i="0" u="none" strike="noStrike" kern="1200" cap="none" spc="0" normalizeH="0" baseline="0" noProof="0" dirty="0">
                <a:ln>
                  <a:noFill/>
                </a:ln>
                <a:solidFill>
                  <a:srgbClr val="FFFFFF"/>
                </a:solidFill>
                <a:effectLst/>
                <a:uLnTx/>
                <a:uFillTx/>
                <a:latin typeface="Calibri Light" panose="020F0302020204030204"/>
                <a:ea typeface="+mn-ea"/>
                <a:cs typeface="+mn-cs"/>
              </a:rPr>
            </a:br>
            <a:r>
              <a:rPr kumimoji="0" lang="en-US" sz="1400" b="0" i="0" u="none" strike="noStrike" kern="1200" cap="none" spc="0" normalizeH="0" baseline="0" noProof="0" dirty="0">
                <a:ln>
                  <a:noFill/>
                </a:ln>
                <a:solidFill>
                  <a:srgbClr val="FFFFFF"/>
                </a:solidFill>
                <a:effectLst/>
                <a:uLnTx/>
                <a:uFillTx/>
                <a:latin typeface="Calibri Light" panose="020F0302020204030204"/>
                <a:ea typeface="+mn-ea"/>
                <a:cs typeface="+mn-cs"/>
              </a:rPr>
              <a:t>(Uptime, RPO/RTO, DR, Network) </a:t>
            </a:r>
          </a:p>
          <a:p>
            <a:pPr marL="174618" marR="0" lvl="0" indent="-174618"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400" b="0" i="0" u="none" strike="noStrike" kern="1200" cap="none" spc="0" normalizeH="0" baseline="0" noProof="0" dirty="0">
                <a:ln>
                  <a:noFill/>
                </a:ln>
                <a:solidFill>
                  <a:srgbClr val="FFFFFF"/>
                </a:solidFill>
                <a:effectLst/>
                <a:uLnTx/>
                <a:uFillTx/>
                <a:latin typeface="Calibri Light" panose="020F0302020204030204"/>
                <a:ea typeface="+mn-ea"/>
                <a:cs typeface="+mn-cs"/>
              </a:rPr>
              <a:t>Backup/Archival needs</a:t>
            </a:r>
            <a:endParaRPr kumimoji="0" lang="en-US" sz="2000" b="0" i="0" u="none" strike="noStrike" kern="1200" cap="none" spc="-50" normalizeH="0" baseline="0" noProof="0" dirty="0">
              <a:ln>
                <a:noFill/>
              </a:ln>
              <a:gradFill>
                <a:gsLst>
                  <a:gs pos="1250">
                    <a:prstClr val="white"/>
                  </a:gs>
                  <a:gs pos="10417">
                    <a:prstClr val="white"/>
                  </a:gs>
                </a:gsLst>
                <a:lin ang="5400000" scaled="0"/>
              </a:gradFill>
              <a:effectLst/>
              <a:uLnTx/>
              <a:uFillTx/>
              <a:latin typeface="Calibri Light" panose="020F0302020204030204"/>
              <a:ea typeface="+mn-ea"/>
              <a:cs typeface="+mn-cs"/>
            </a:endParaRPr>
          </a:p>
        </p:txBody>
      </p:sp>
      <p:sp>
        <p:nvSpPr>
          <p:cNvPr id="17" name="Rectangle 16"/>
          <p:cNvSpPr/>
          <p:nvPr/>
        </p:nvSpPr>
        <p:spPr>
          <a:xfrm>
            <a:off x="8738264" y="2898421"/>
            <a:ext cx="2727580" cy="2716926"/>
          </a:xfrm>
          <a:prstGeom prst="rect">
            <a:avLst/>
          </a:prstGeom>
          <a:solidFill>
            <a:schemeClr val="accent5">
              <a:lumMod val="75000"/>
            </a:schemeClr>
          </a:solidFill>
          <a:ln w="6350">
            <a:solidFill>
              <a:srgbClr val="00B0F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sng" strike="noStrike" kern="1200" cap="none" spc="0" normalizeH="0" baseline="0" noProof="0" dirty="0">
                <a:ln>
                  <a:noFill/>
                </a:ln>
                <a:solidFill>
                  <a:srgbClr val="FFFFFF"/>
                </a:solidFill>
                <a:effectLst/>
                <a:uLnTx/>
                <a:uFillTx/>
                <a:latin typeface="Calibri Light" panose="020F0302020204030204"/>
                <a:ea typeface="+mn-ea"/>
                <a:cs typeface="+mn-cs"/>
              </a:rPr>
              <a:t>Deliverables</a:t>
            </a:r>
            <a:br>
              <a:rPr kumimoji="0" lang="en-US" sz="1400" b="1" i="0" u="sng" strike="noStrike" kern="1200" cap="none" spc="0" normalizeH="0" baseline="0" noProof="0" dirty="0">
                <a:ln>
                  <a:noFill/>
                </a:ln>
                <a:solidFill>
                  <a:srgbClr val="FFFFFF"/>
                </a:solidFill>
                <a:effectLst/>
                <a:uLnTx/>
                <a:uFillTx/>
                <a:latin typeface="Calibri Light" panose="020F0302020204030204"/>
                <a:ea typeface="+mn-ea"/>
                <a:cs typeface="+mn-cs"/>
              </a:rPr>
            </a:br>
            <a:endParaRPr kumimoji="0" lang="en-US" sz="1400" b="0" i="0" u="sng" strike="noStrike" kern="1200" cap="none" spc="0" normalizeH="0" baseline="0" noProof="0" dirty="0">
              <a:ln>
                <a:noFill/>
              </a:ln>
              <a:solidFill>
                <a:srgbClr val="FFFFFF"/>
              </a:solidFill>
              <a:effectLst/>
              <a:uLnTx/>
              <a:uFillTx/>
              <a:latin typeface="Calibri Light" panose="020F0302020204030204"/>
              <a:ea typeface="+mn-ea"/>
              <a:cs typeface="+mn-cs"/>
            </a:endParaRPr>
          </a:p>
          <a:p>
            <a:pPr marL="85722" marR="0" lvl="0" indent="-85722"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400" b="0" i="0" u="none" strike="noStrike" kern="1200" cap="none" spc="0" normalizeH="0" baseline="0" noProof="0" dirty="0">
                <a:ln>
                  <a:noFill/>
                </a:ln>
                <a:solidFill>
                  <a:srgbClr val="FFFFFF"/>
                </a:solidFill>
                <a:effectLst/>
                <a:uLnTx/>
                <a:uFillTx/>
                <a:latin typeface="Calibri Light" panose="020F0302020204030204"/>
                <a:ea typeface="+mn-ea"/>
                <a:cs typeface="+mn-cs"/>
              </a:rPr>
              <a:t>Written “To-Be” SAP architecture</a:t>
            </a:r>
            <a:br>
              <a:rPr kumimoji="0" lang="en-US" sz="1400" b="0" i="0" u="none" strike="noStrike" kern="1200" cap="none" spc="0" normalizeH="0" baseline="0" noProof="0" dirty="0">
                <a:ln>
                  <a:noFill/>
                </a:ln>
                <a:solidFill>
                  <a:srgbClr val="FFFFFF"/>
                </a:solidFill>
                <a:effectLst/>
                <a:uLnTx/>
                <a:uFillTx/>
                <a:latin typeface="Calibri Light" panose="020F0302020204030204"/>
                <a:ea typeface="+mn-ea"/>
                <a:cs typeface="+mn-cs"/>
              </a:rPr>
            </a:br>
            <a:r>
              <a:rPr kumimoji="0" lang="en-US" sz="1400" b="0" i="0" u="none" strike="noStrike" kern="1200" cap="none" spc="0" normalizeH="0" baseline="0" noProof="0" dirty="0">
                <a:ln>
                  <a:noFill/>
                </a:ln>
                <a:solidFill>
                  <a:srgbClr val="FFFFFF"/>
                </a:solidFill>
                <a:effectLst/>
                <a:uLnTx/>
                <a:uFillTx/>
                <a:latin typeface="Calibri Light" panose="020F0302020204030204"/>
                <a:ea typeface="+mn-ea"/>
                <a:cs typeface="+mn-cs"/>
              </a:rPr>
              <a:t>(Production, Non-Production)</a:t>
            </a:r>
          </a:p>
          <a:p>
            <a:pPr marL="85722" marR="0" lvl="0" indent="-85722"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400" b="0" i="0" u="none" strike="noStrike" kern="1200" cap="none" spc="0" normalizeH="0" baseline="0" noProof="0" dirty="0">
                <a:ln>
                  <a:noFill/>
                </a:ln>
                <a:solidFill>
                  <a:srgbClr val="FFFFFF"/>
                </a:solidFill>
                <a:effectLst/>
                <a:uLnTx/>
                <a:uFillTx/>
                <a:latin typeface="Calibri Light" panose="020F0302020204030204"/>
                <a:ea typeface="+mn-ea"/>
                <a:cs typeface="+mn-cs"/>
              </a:rPr>
              <a:t>ROI analysis</a:t>
            </a:r>
          </a:p>
          <a:p>
            <a:pPr marL="85722" marR="0" lvl="0" indent="-85722"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400" b="0" i="0" u="none" strike="noStrike" kern="1200" cap="none" spc="0" normalizeH="0" baseline="0" noProof="0" dirty="0">
                <a:ln>
                  <a:noFill/>
                </a:ln>
                <a:solidFill>
                  <a:srgbClr val="FFFFFF"/>
                </a:solidFill>
                <a:effectLst/>
                <a:uLnTx/>
                <a:uFillTx/>
                <a:latin typeface="Calibri Light" panose="020F0302020204030204"/>
                <a:ea typeface="+mn-ea"/>
                <a:cs typeface="+mn-cs"/>
              </a:rPr>
              <a:t>Planning of phased migration </a:t>
            </a:r>
            <a:br>
              <a:rPr kumimoji="0" lang="en-US" sz="1400" b="0" i="0" u="none" strike="noStrike" kern="1200" cap="none" spc="0" normalizeH="0" baseline="0" noProof="0" dirty="0">
                <a:ln>
                  <a:noFill/>
                </a:ln>
                <a:solidFill>
                  <a:srgbClr val="FFFFFF"/>
                </a:solidFill>
                <a:effectLst/>
                <a:uLnTx/>
                <a:uFillTx/>
                <a:latin typeface="Calibri Light" panose="020F0302020204030204"/>
                <a:ea typeface="+mn-ea"/>
                <a:cs typeface="+mn-cs"/>
              </a:rPr>
            </a:br>
            <a:r>
              <a:rPr kumimoji="0" lang="en-US" sz="1400" b="0" i="0" u="none" strike="noStrike" kern="1200" cap="none" spc="0" normalizeH="0" baseline="0" noProof="0" dirty="0">
                <a:ln>
                  <a:noFill/>
                </a:ln>
                <a:solidFill>
                  <a:srgbClr val="FFFFFF"/>
                </a:solidFill>
                <a:effectLst/>
                <a:uLnTx/>
                <a:uFillTx/>
                <a:latin typeface="Calibri Light" panose="020F0302020204030204"/>
                <a:ea typeface="+mn-ea"/>
                <a:cs typeface="+mn-cs"/>
              </a:rPr>
              <a:t>to minimize downtime and switching risks</a:t>
            </a:r>
          </a:p>
        </p:txBody>
      </p:sp>
      <p:sp>
        <p:nvSpPr>
          <p:cNvPr id="18" name="Rectangle 17"/>
          <p:cNvSpPr/>
          <p:nvPr/>
        </p:nvSpPr>
        <p:spPr>
          <a:xfrm>
            <a:off x="4017366" y="5748113"/>
            <a:ext cx="4157265" cy="789129"/>
          </a:xfrm>
          <a:prstGeom prst="rect">
            <a:avLst/>
          </a:prstGeom>
          <a:solidFill>
            <a:srgbClr val="92D050"/>
          </a:solidFill>
          <a:ln>
            <a:solidFill>
              <a:srgbClr val="92D05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2060"/>
                </a:solidFill>
                <a:effectLst/>
                <a:uLnTx/>
                <a:uFillTx/>
                <a:latin typeface="Calibri Light" panose="020F0302020204030204"/>
                <a:ea typeface="+mn-ea"/>
                <a:cs typeface="+mn-cs"/>
              </a:rPr>
              <a:t>Microsoft and Customer to discover </a:t>
            </a:r>
            <a:br>
              <a:rPr kumimoji="0" lang="en-US" sz="1400" b="0" i="0" u="none" strike="noStrike" kern="1200" cap="none" spc="0" normalizeH="0" baseline="0" noProof="0" dirty="0">
                <a:ln>
                  <a:noFill/>
                </a:ln>
                <a:solidFill>
                  <a:srgbClr val="002060"/>
                </a:solidFill>
                <a:effectLst/>
                <a:uLnTx/>
                <a:uFillTx/>
                <a:latin typeface="Calibri Light" panose="020F0302020204030204"/>
                <a:ea typeface="+mn-ea"/>
                <a:cs typeface="+mn-cs"/>
              </a:rPr>
            </a:br>
            <a:r>
              <a:rPr kumimoji="0" lang="en-US" sz="1400" b="0" i="0" u="none" strike="noStrike" kern="1200" cap="none" spc="0" normalizeH="0" baseline="0" noProof="0" dirty="0">
                <a:ln>
                  <a:noFill/>
                </a:ln>
                <a:solidFill>
                  <a:srgbClr val="002060"/>
                </a:solidFill>
                <a:effectLst/>
                <a:uLnTx/>
                <a:uFillTx/>
                <a:latin typeface="Calibri Light" panose="020F0302020204030204"/>
                <a:ea typeface="+mn-ea"/>
                <a:cs typeface="+mn-cs"/>
              </a:rPr>
              <a:t>how Microsoft Cloud and Technologies can best help </a:t>
            </a:r>
            <a:br>
              <a:rPr kumimoji="0" lang="en-US" sz="1400" b="0" i="0" u="none" strike="noStrike" kern="1200" cap="none" spc="0" normalizeH="0" baseline="0" noProof="0" dirty="0">
                <a:ln>
                  <a:noFill/>
                </a:ln>
                <a:solidFill>
                  <a:srgbClr val="002060"/>
                </a:solidFill>
                <a:effectLst/>
                <a:uLnTx/>
                <a:uFillTx/>
                <a:latin typeface="Calibri Light" panose="020F0302020204030204"/>
                <a:ea typeface="+mn-ea"/>
                <a:cs typeface="+mn-cs"/>
              </a:rPr>
            </a:br>
            <a:r>
              <a:rPr kumimoji="0" lang="en-US" sz="1400" b="0" i="0" u="none" strike="noStrike" kern="1200" cap="none" spc="0" normalizeH="0" baseline="0" noProof="0" dirty="0">
                <a:ln>
                  <a:noFill/>
                </a:ln>
                <a:solidFill>
                  <a:srgbClr val="002060"/>
                </a:solidFill>
                <a:effectLst/>
                <a:uLnTx/>
                <a:uFillTx/>
                <a:latin typeface="Calibri Light" panose="020F0302020204030204"/>
                <a:ea typeface="+mn-ea"/>
                <a:cs typeface="+mn-cs"/>
              </a:rPr>
              <a:t>modernize customer’s SAP/LOB systems </a:t>
            </a:r>
          </a:p>
        </p:txBody>
      </p:sp>
      <p:sp>
        <p:nvSpPr>
          <p:cNvPr id="19" name="Rectangle 18"/>
          <p:cNvSpPr/>
          <p:nvPr/>
        </p:nvSpPr>
        <p:spPr>
          <a:xfrm>
            <a:off x="726154" y="5748113"/>
            <a:ext cx="2727580" cy="789129"/>
          </a:xfrm>
          <a:prstGeom prst="rect">
            <a:avLst/>
          </a:prstGeom>
          <a:solidFill>
            <a:srgbClr val="92D050"/>
          </a:solidFill>
          <a:ln>
            <a:solidFill>
              <a:srgbClr val="92D05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2060"/>
                </a:solidFill>
                <a:effectLst/>
                <a:uLnTx/>
                <a:uFillTx/>
                <a:latin typeface="Calibri Light" panose="020F0302020204030204"/>
                <a:ea typeface="+mn-ea"/>
                <a:cs typeface="+mn-cs"/>
              </a:rPr>
              <a:t>Customer to share information on their current SAP/LOB systems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2060"/>
                </a:solidFill>
                <a:effectLst/>
                <a:uLnTx/>
                <a:uFillTx/>
                <a:latin typeface="Calibri Light" panose="020F0302020204030204"/>
                <a:ea typeface="+mn-ea"/>
                <a:cs typeface="+mn-cs"/>
              </a:rPr>
              <a:t>with Microsoft PEAT</a:t>
            </a:r>
          </a:p>
        </p:txBody>
      </p:sp>
      <p:sp>
        <p:nvSpPr>
          <p:cNvPr id="20" name="Rectangle 19"/>
          <p:cNvSpPr/>
          <p:nvPr/>
        </p:nvSpPr>
        <p:spPr>
          <a:xfrm>
            <a:off x="8738264" y="5748113"/>
            <a:ext cx="2750892" cy="789129"/>
          </a:xfrm>
          <a:prstGeom prst="rect">
            <a:avLst/>
          </a:prstGeom>
          <a:solidFill>
            <a:srgbClr val="92D050"/>
          </a:solidFill>
          <a:ln>
            <a:solidFill>
              <a:srgbClr val="92D05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2060"/>
                </a:solidFill>
                <a:effectLst/>
                <a:uLnTx/>
                <a:uFillTx/>
                <a:latin typeface="Calibri Light" panose="020F0302020204030204"/>
                <a:ea typeface="+mn-ea"/>
                <a:cs typeface="+mn-cs"/>
              </a:rPr>
              <a:t>Customer to start to engage with their SI partner(s) to execute </a:t>
            </a:r>
            <a:br>
              <a:rPr kumimoji="0" lang="en-US" sz="1400" b="0" i="0" u="none" strike="noStrike" kern="1200" cap="none" spc="0" normalizeH="0" baseline="0" noProof="0" dirty="0">
                <a:ln>
                  <a:noFill/>
                </a:ln>
                <a:solidFill>
                  <a:srgbClr val="002060"/>
                </a:solidFill>
                <a:effectLst/>
                <a:uLnTx/>
                <a:uFillTx/>
                <a:latin typeface="Calibri Light" panose="020F0302020204030204"/>
                <a:ea typeface="+mn-ea"/>
                <a:cs typeface="+mn-cs"/>
              </a:rPr>
            </a:br>
            <a:r>
              <a:rPr kumimoji="0" lang="en-US" sz="1400" b="0" i="0" u="none" strike="noStrike" kern="1200" cap="none" spc="0" normalizeH="0" baseline="0" noProof="0" dirty="0">
                <a:ln>
                  <a:noFill/>
                </a:ln>
                <a:solidFill>
                  <a:srgbClr val="002060"/>
                </a:solidFill>
                <a:effectLst/>
                <a:uLnTx/>
                <a:uFillTx/>
                <a:latin typeface="Calibri Light" panose="020F0302020204030204"/>
                <a:ea typeface="+mn-ea"/>
                <a:cs typeface="+mn-cs"/>
              </a:rPr>
              <a:t>cloud modernization</a:t>
            </a:r>
          </a:p>
        </p:txBody>
      </p:sp>
    </p:spTree>
    <p:extLst>
      <p:ext uri="{BB962C8B-B14F-4D97-AF65-F5344CB8AC3E}">
        <p14:creationId xmlns:p14="http://schemas.microsoft.com/office/powerpoint/2010/main" val="6153544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5EBBC6-BF09-4489-970B-084D203E28D2}"/>
              </a:ext>
            </a:extLst>
          </p:cNvPr>
          <p:cNvSpPr>
            <a:spLocks noGrp="1"/>
          </p:cNvSpPr>
          <p:nvPr>
            <p:ph type="title" idx="4294967295"/>
          </p:nvPr>
        </p:nvSpPr>
        <p:spPr>
          <a:xfrm>
            <a:off x="269238" y="228600"/>
            <a:ext cx="10882950" cy="560388"/>
          </a:xfrm>
        </p:spPr>
        <p:txBody>
          <a:bodyPr>
            <a:noAutofit/>
          </a:bodyPr>
          <a:lstStyle/>
          <a:p>
            <a:r>
              <a:rPr lang="en-US" sz="4400" dirty="0"/>
              <a:t>Go Dos and Resources</a:t>
            </a:r>
          </a:p>
        </p:txBody>
      </p:sp>
      <p:sp>
        <p:nvSpPr>
          <p:cNvPr id="4" name="Text Placeholder 5">
            <a:extLst>
              <a:ext uri="{FF2B5EF4-FFF2-40B4-BE49-F238E27FC236}">
                <a16:creationId xmlns:a16="http://schemas.microsoft.com/office/drawing/2014/main" id="{9AF96EE2-9845-4B1C-A150-3F504B13BE87}"/>
              </a:ext>
            </a:extLst>
          </p:cNvPr>
          <p:cNvSpPr txBox="1">
            <a:spLocks/>
          </p:cNvSpPr>
          <p:nvPr/>
        </p:nvSpPr>
        <p:spPr>
          <a:xfrm>
            <a:off x="269238" y="788988"/>
            <a:ext cx="11653523" cy="5380360"/>
          </a:xfrm>
          <a:prstGeom prst="rect">
            <a:avLst/>
          </a:prstGeom>
        </p:spPr>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572691" marR="0" lvl="1"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a:pPr>
            <a:endParaRPr kumimoji="0" lang="en-US" sz="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endParaRPr>
          </a:p>
          <a:p>
            <a:pPr marL="336145" marR="0" lvl="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36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Learn </a:t>
            </a:r>
            <a:endParaRPr kumimoji="0" lang="en-US" sz="36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hlinkClick r:id="rId3">
                <a:extLst>
                  <a:ext uri="{A12FA001-AC4F-418D-AE19-62706E023703}">
                    <ahyp:hlinkClr xmlns:ahyp="http://schemas.microsoft.com/office/drawing/2018/hyperlinkcolor" val="tx"/>
                  </a:ext>
                </a:extLst>
              </a:hlinkClick>
            </a:endParaRPr>
          </a:p>
          <a:p>
            <a:pPr marL="572691" marR="0" lvl="1"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1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hlinkClick r:id="rId3">
                  <a:extLst>
                    <a:ext uri="{A12FA001-AC4F-418D-AE19-62706E023703}">
                      <ahyp:hlinkClr xmlns:ahyp="http://schemas.microsoft.com/office/drawing/2018/hyperlinkcolor" val="tx"/>
                    </a:ext>
                  </a:extLst>
                </a:hlinkClick>
              </a:rPr>
              <a:t>SAP on Azure Website</a:t>
            </a:r>
            <a:endParaRPr kumimoji="0" lang="en-US" sz="1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endParaRPr>
          </a:p>
          <a:p>
            <a:pPr marL="572691" marR="0" lvl="1"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1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hlinkClick r:id="rId4">
                  <a:extLst>
                    <a:ext uri="{A12FA001-AC4F-418D-AE19-62706E023703}">
                      <ahyp:hlinkClr xmlns:ahyp="http://schemas.microsoft.com/office/drawing/2018/hyperlinkcolor" val="tx"/>
                    </a:ext>
                  </a:extLst>
                </a:hlinkClick>
              </a:rPr>
              <a:t>SAP on MS Platform blog</a:t>
            </a:r>
            <a:endParaRPr kumimoji="0" lang="en-US" sz="1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endParaRPr>
          </a:p>
          <a:p>
            <a:pPr marL="572691" marR="0" lvl="1"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1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hlinkClick r:id="rId5">
                  <a:extLst>
                    <a:ext uri="{A12FA001-AC4F-418D-AE19-62706E023703}">
                      <ahyp:hlinkClr xmlns:ahyp="http://schemas.microsoft.com/office/drawing/2018/hyperlinkcolor" val="tx"/>
                    </a:ext>
                  </a:extLst>
                </a:hlinkClick>
              </a:rPr>
              <a:t>SAP on Azure – SAP Community Wiki</a:t>
            </a:r>
            <a:endParaRPr kumimoji="0" lang="en-US" sz="1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endParaRPr>
          </a:p>
          <a:p>
            <a:pPr marL="572691" marR="0" lvl="1"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1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hlinkClick r:id="rId6">
                  <a:extLst>
                    <a:ext uri="{A12FA001-AC4F-418D-AE19-62706E023703}">
                      <ahyp:hlinkClr xmlns:ahyp="http://schemas.microsoft.com/office/drawing/2018/hyperlinkcolor" val="tx"/>
                    </a:ext>
                  </a:extLst>
                </a:hlinkClick>
              </a:rPr>
              <a:t>SAP HANA/NetWeaver on Azure Documentation</a:t>
            </a:r>
            <a:endParaRPr kumimoji="0" lang="en-US" sz="1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endParaRPr>
          </a:p>
          <a:p>
            <a:pPr marL="572691" marR="0" lvl="1"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1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hlinkClick r:id="rId7">
                  <a:extLst>
                    <a:ext uri="{A12FA001-AC4F-418D-AE19-62706E023703}">
                      <ahyp:hlinkClr xmlns:ahyp="http://schemas.microsoft.com/office/drawing/2018/hyperlinkcolor" val="tx"/>
                    </a:ext>
                  </a:extLst>
                </a:hlinkClick>
              </a:rPr>
              <a:t>HANA on Azure Large Instances Architecture</a:t>
            </a:r>
            <a:endParaRPr kumimoji="0" lang="en-US" sz="1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endParaRPr>
          </a:p>
          <a:p>
            <a:pPr marL="572691" marR="0" lvl="1"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1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hlinkClick r:id="rId8">
                  <a:extLst>
                    <a:ext uri="{A12FA001-AC4F-418D-AE19-62706E023703}">
                      <ahyp:hlinkClr xmlns:ahyp="http://schemas.microsoft.com/office/drawing/2018/hyperlinkcolor" val="tx"/>
                    </a:ext>
                  </a:extLst>
                </a:hlinkClick>
              </a:rPr>
              <a:t>SAP on Azure reference architecture</a:t>
            </a:r>
            <a:endParaRPr kumimoji="0" lang="en-US" sz="1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endParaRPr>
          </a:p>
          <a:p>
            <a:pPr marL="572691" marR="0" lvl="1"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1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hlinkClick r:id="rId9">
                  <a:extLst>
                    <a:ext uri="{A12FA001-AC4F-418D-AE19-62706E023703}">
                      <ahyp:hlinkClr xmlns:ahyp="http://schemas.microsoft.com/office/drawing/2018/hyperlinkcolor" val="tx"/>
                    </a:ext>
                  </a:extLst>
                </a:hlinkClick>
              </a:rPr>
              <a:t>Microsoft Partner Network – SAP on Azure  </a:t>
            </a:r>
            <a:endParaRPr kumimoji="0" lang="en-US" sz="1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endParaRPr>
          </a:p>
          <a:p>
            <a:pPr marL="572691" marR="0" lvl="1"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1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Whiteboard Design Session and Hands-on Lab</a:t>
            </a:r>
            <a:br>
              <a:rPr kumimoji="0" lang="en-US" sz="1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br>
            <a:r>
              <a:rPr kumimoji="0" lang="en-US" sz="1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a:t>
            </a:r>
            <a:r>
              <a:rPr kumimoji="0" lang="en-US" sz="1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hlinkClick r:id="rId10">
                  <a:extLst>
                    <a:ext uri="{A12FA001-AC4F-418D-AE19-62706E023703}">
                      <ahyp:hlinkClr xmlns:ahyp="http://schemas.microsoft.com/office/drawing/2018/hyperlinkcolor" val="tx"/>
                    </a:ext>
                  </a:extLst>
                </a:hlinkClick>
              </a:rPr>
              <a:t>HANA</a:t>
            </a:r>
            <a:r>
              <a:rPr kumimoji="0" lang="en-US" sz="1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 and </a:t>
            </a:r>
            <a:r>
              <a:rPr kumimoji="0" lang="en-US" sz="1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hlinkClick r:id="rId11">
                  <a:extLst>
                    <a:ext uri="{A12FA001-AC4F-418D-AE19-62706E023703}">
                      <ahyp:hlinkClr xmlns:ahyp="http://schemas.microsoft.com/office/drawing/2018/hyperlinkcolor" val="tx"/>
                    </a:ext>
                  </a:extLst>
                </a:hlinkClick>
              </a:rPr>
              <a:t>Any DB</a:t>
            </a:r>
            <a:r>
              <a:rPr kumimoji="0" lang="en-US" sz="1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a:t>
            </a:r>
          </a:p>
          <a:p>
            <a:pPr marL="572691" marR="0" lvl="1"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1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hlinkClick r:id="rId12">
                  <a:extLst>
                    <a:ext uri="{A12FA001-AC4F-418D-AE19-62706E023703}">
                      <ahyp:hlinkClr xmlns:ahyp="http://schemas.microsoft.com/office/drawing/2018/hyperlinkcolor" val="tx"/>
                    </a:ext>
                  </a:extLst>
                </a:hlinkClick>
              </a:rPr>
              <a:t>How Microsoft IT runs SAP </a:t>
            </a:r>
            <a:endParaRPr kumimoji="0" lang="en-US" sz="1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endParaRPr>
          </a:p>
          <a:p>
            <a:pPr marL="572691" marR="0" lvl="1"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1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hlinkClick r:id="rId13">
                  <a:extLst>
                    <a:ext uri="{A12FA001-AC4F-418D-AE19-62706E023703}">
                      <ahyp:hlinkClr xmlns:ahyp="http://schemas.microsoft.com/office/drawing/2018/hyperlinkcolor" val="tx"/>
                    </a:ext>
                  </a:extLst>
                </a:hlinkClick>
              </a:rPr>
              <a:t>SAP on Azure case study videos </a:t>
            </a:r>
            <a:endParaRPr kumimoji="0" lang="en-US" sz="1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endParaRPr>
          </a:p>
          <a:p>
            <a:pPr marL="572691" marR="0" lvl="1"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1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hlinkClick r:id="rId14">
                  <a:extLst>
                    <a:ext uri="{A12FA001-AC4F-418D-AE19-62706E023703}">
                      <ahyp:hlinkClr xmlns:ahyp="http://schemas.microsoft.com/office/drawing/2018/hyperlinkcolor" val="tx"/>
                    </a:ext>
                  </a:extLst>
                </a:hlinkClick>
              </a:rPr>
              <a:t>SAP HANA Academy </a:t>
            </a:r>
            <a:endParaRPr kumimoji="0" lang="en-US" sz="1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endParaRPr>
          </a:p>
          <a:p>
            <a:pPr marL="572691" marR="0" lvl="1"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1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hlinkClick r:id="rId15">
                  <a:extLst>
                    <a:ext uri="{A12FA001-AC4F-418D-AE19-62706E023703}">
                      <ahyp:hlinkClr xmlns:ahyp="http://schemas.microsoft.com/office/drawing/2018/hyperlinkcolor" val="tx"/>
                    </a:ext>
                  </a:extLst>
                </a:hlinkClick>
              </a:rPr>
              <a:t>Open SAP</a:t>
            </a:r>
            <a:endParaRPr kumimoji="0" lang="en-US" sz="1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endParaRPr>
          </a:p>
          <a:p>
            <a:pPr marL="572691" marR="0" lvl="1"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1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hlinkClick r:id="rId16">
                  <a:extLst>
                    <a:ext uri="{A12FA001-AC4F-418D-AE19-62706E023703}">
                      <ahyp:hlinkClr xmlns:ahyp="http://schemas.microsoft.com/office/drawing/2018/hyperlinkcolor" val="tx"/>
                    </a:ext>
                  </a:extLst>
                </a:hlinkClick>
              </a:rPr>
              <a:t>SAP on Azure Infopedia Product Hub </a:t>
            </a:r>
            <a:r>
              <a:rPr kumimoji="0" lang="en-US" sz="1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(Internal)</a:t>
            </a:r>
          </a:p>
          <a:p>
            <a:pPr marL="572691" marR="0" lvl="1"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1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hlinkClick r:id="rId17">
                  <a:extLst>
                    <a:ext uri="{A12FA001-AC4F-418D-AE19-62706E023703}">
                      <ahyp:hlinkClr xmlns:ahyp="http://schemas.microsoft.com/office/drawing/2018/hyperlinkcolor" val="tx"/>
                    </a:ext>
                  </a:extLst>
                </a:hlinkClick>
              </a:rPr>
              <a:t>SAP on Azure roadmap </a:t>
            </a:r>
            <a:r>
              <a:rPr kumimoji="0" lang="en-US" sz="1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 (Internal/NDA)</a:t>
            </a:r>
          </a:p>
          <a:p>
            <a:pPr marL="572691" marR="0" lvl="1"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1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hlinkClick r:id="rId18">
                  <a:extLst>
                    <a:ext uri="{A12FA001-AC4F-418D-AE19-62706E023703}">
                      <ahyp:hlinkClr xmlns:ahyp="http://schemas.microsoft.com/office/drawing/2018/hyperlinkcolor" val="tx"/>
                    </a:ext>
                  </a:extLst>
                </a:hlinkClick>
              </a:rPr>
              <a:t>Battlecards </a:t>
            </a:r>
            <a:r>
              <a:rPr kumimoji="0" lang="en-US" sz="1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(Internal) </a:t>
            </a:r>
          </a:p>
          <a:p>
            <a:pPr marL="572691" marR="0" lvl="1"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1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hlinkClick r:id="rId19">
                  <a:extLst>
                    <a:ext uri="{A12FA001-AC4F-418D-AE19-62706E023703}">
                      <ahyp:hlinkClr xmlns:ahyp="http://schemas.microsoft.com/office/drawing/2018/hyperlinkcolor" val="tx"/>
                    </a:ext>
                  </a:extLst>
                </a:hlinkClick>
              </a:rPr>
              <a:t>SAP on Azure Tech Community Call </a:t>
            </a:r>
            <a:r>
              <a:rPr kumimoji="0" lang="en-US" sz="1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(Internal)</a:t>
            </a:r>
            <a:endParaRPr kumimoji="0" lang="en-US" sz="16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endParaRPr>
          </a:p>
        </p:txBody>
      </p:sp>
      <p:sp>
        <p:nvSpPr>
          <p:cNvPr id="5" name="Text Placeholder 5">
            <a:extLst>
              <a:ext uri="{FF2B5EF4-FFF2-40B4-BE49-F238E27FC236}">
                <a16:creationId xmlns:a16="http://schemas.microsoft.com/office/drawing/2014/main" id="{73D99396-B8FB-46FB-B794-2913316432DC}"/>
              </a:ext>
            </a:extLst>
          </p:cNvPr>
          <p:cNvSpPr txBox="1">
            <a:spLocks/>
          </p:cNvSpPr>
          <p:nvPr/>
        </p:nvSpPr>
        <p:spPr>
          <a:xfrm>
            <a:off x="6238082" y="788988"/>
            <a:ext cx="5684678" cy="5380360"/>
          </a:xfrm>
          <a:prstGeom prst="rect">
            <a:avLst/>
          </a:prstGeom>
        </p:spPr>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572691" marR="0" lvl="1"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a:pPr>
            <a:endParaRPr kumimoji="0" lang="en-US" sz="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endParaRPr>
          </a:p>
          <a:p>
            <a:pPr marL="336145" marR="0" lvl="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36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Touch </a:t>
            </a:r>
          </a:p>
          <a:p>
            <a:pPr marL="572691" marR="0" lvl="1"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1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hlinkClick r:id="rId20">
                  <a:extLst>
                    <a:ext uri="{A12FA001-AC4F-418D-AE19-62706E023703}">
                      <ahyp:hlinkClr xmlns:ahyp="http://schemas.microsoft.com/office/drawing/2018/hyperlinkcolor" val="tx"/>
                    </a:ext>
                  </a:extLst>
                </a:hlinkClick>
              </a:rPr>
              <a:t>SAP Cloud Appliance Library </a:t>
            </a:r>
            <a:endParaRPr kumimoji="0" lang="en-US" sz="1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endParaRPr>
          </a:p>
          <a:p>
            <a:pPr marL="572691" marR="0" lvl="1"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1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hlinkClick r:id="rId21">
                  <a:extLst>
                    <a:ext uri="{A12FA001-AC4F-418D-AE19-62706E023703}">
                      <ahyp:hlinkClr xmlns:ahyp="http://schemas.microsoft.com/office/drawing/2018/hyperlinkcolor" val="tx"/>
                    </a:ext>
                  </a:extLst>
                </a:hlinkClick>
              </a:rPr>
              <a:t>SAP HANA on Azure SUSE Linux templates </a:t>
            </a:r>
            <a:endParaRPr kumimoji="0" lang="en-US" sz="1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endParaRPr>
          </a:p>
          <a:p>
            <a:pPr marL="572691" marR="0" lvl="1"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1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hlinkClick r:id="rId22">
                  <a:extLst>
                    <a:ext uri="{A12FA001-AC4F-418D-AE19-62706E023703}">
                      <ahyp:hlinkClr xmlns:ahyp="http://schemas.microsoft.com/office/drawing/2018/hyperlinkcolor" val="tx"/>
                    </a:ext>
                  </a:extLst>
                </a:hlinkClick>
              </a:rPr>
              <a:t>SAP HANA on Azure ARM templates </a:t>
            </a:r>
            <a:endParaRPr kumimoji="0" lang="en-US" sz="1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endParaRPr>
          </a:p>
          <a:p>
            <a:pPr marL="336145" marR="0" lvl="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36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Ask </a:t>
            </a:r>
          </a:p>
          <a:p>
            <a:pPr marL="572691" marR="0" lvl="1"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1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hlinkClick r:id="rId23">
                  <a:extLst>
                    <a:ext uri="{A12FA001-AC4F-418D-AE19-62706E023703}">
                      <ahyp:hlinkClr xmlns:ahyp="http://schemas.microsoft.com/office/drawing/2018/hyperlinkcolor" val="tx"/>
                    </a:ext>
                  </a:extLst>
                </a:hlinkClick>
              </a:rPr>
              <a:t>SAP on Azure Yammer (Internal) </a:t>
            </a:r>
            <a:endParaRPr kumimoji="0" lang="en-US" sz="1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endParaRPr>
          </a:p>
          <a:p>
            <a:pPr marL="572691" marR="0" lvl="1"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1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Contact SAP Technical Community </a:t>
            </a:r>
            <a:r>
              <a:rPr kumimoji="0" lang="en-US" sz="1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hlinkClick r:id="rId24">
                  <a:extLst>
                    <a:ext uri="{A12FA001-AC4F-418D-AE19-62706E023703}">
                      <ahyp:hlinkClr xmlns:ahyp="http://schemas.microsoft.com/office/drawing/2018/hyperlinkcolor" val="tx"/>
                    </a:ext>
                  </a:extLst>
                </a:hlinkClick>
              </a:rPr>
              <a:t>saptalk@microsoft.com</a:t>
            </a:r>
            <a:r>
              <a:rPr kumimoji="0" lang="en-US" sz="1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 </a:t>
            </a:r>
          </a:p>
          <a:p>
            <a:pPr marL="784338" marR="0" lvl="2"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endParaRPr kumimoji="0" lang="en-US" sz="10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endParaRPr>
          </a:p>
          <a:p>
            <a:pPr marL="336145" marR="0" lvl="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36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Engage</a:t>
            </a:r>
          </a:p>
          <a:p>
            <a:pPr marL="572691" marR="0" lvl="1"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1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Contact : </a:t>
            </a:r>
            <a:br>
              <a:rPr kumimoji="0" lang="en-US" sz="1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br>
            <a:r>
              <a:rPr kumimoji="0" lang="en-US" sz="1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Americas SAP on Azure CoE </a:t>
            </a:r>
            <a:r>
              <a:rPr kumimoji="0" lang="en-US" sz="1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hlinkClick r:id="rId25">
                  <a:extLst>
                    <a:ext uri="{A12FA001-AC4F-418D-AE19-62706E023703}">
                      <ahyp:hlinkClr xmlns:ahyp="http://schemas.microsoft.com/office/drawing/2018/hyperlinkcolor" val="tx"/>
                    </a:ext>
                  </a:extLst>
                </a:hlinkClick>
              </a:rPr>
              <a:t>SAPGBBAMERICAS@microsoft.com</a:t>
            </a:r>
            <a:r>
              <a:rPr kumimoji="0" lang="en-US" sz="1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 </a:t>
            </a:r>
            <a:br>
              <a:rPr kumimoji="0" lang="en-US" sz="1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br>
            <a:r>
              <a:rPr kumimoji="0" lang="en-US" sz="1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EMEA SAP on Azure CoE </a:t>
            </a:r>
            <a:r>
              <a:rPr kumimoji="0" lang="en-US" sz="1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hlinkClick r:id="rId26">
                  <a:extLst>
                    <a:ext uri="{A12FA001-AC4F-418D-AE19-62706E023703}">
                      <ahyp:hlinkClr xmlns:ahyp="http://schemas.microsoft.com/office/drawing/2018/hyperlinkcolor" val="tx"/>
                    </a:ext>
                  </a:extLst>
                </a:hlinkClick>
              </a:rPr>
              <a:t>SAPGBBEMEA@microsoft.com</a:t>
            </a:r>
            <a:r>
              <a:rPr kumimoji="0" lang="en-US" sz="1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 </a:t>
            </a:r>
            <a:br>
              <a:rPr kumimoji="0" lang="en-US" sz="1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br>
            <a:r>
              <a:rPr kumimoji="0" lang="en-US" sz="1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or Asia SAP on Azure CoE </a:t>
            </a:r>
            <a:r>
              <a:rPr kumimoji="0" lang="en-US" sz="1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hlinkClick r:id="rId27">
                  <a:extLst>
                    <a:ext uri="{A12FA001-AC4F-418D-AE19-62706E023703}">
                      <ahyp:hlinkClr xmlns:ahyp="http://schemas.microsoft.com/office/drawing/2018/hyperlinkcolor" val="tx"/>
                    </a:ext>
                  </a:extLst>
                </a:hlinkClick>
              </a:rPr>
              <a:t>SAPGBBASIA@microsoft.com</a:t>
            </a:r>
            <a:r>
              <a:rPr kumimoji="0" lang="en-US" sz="1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 </a:t>
            </a:r>
          </a:p>
          <a:p>
            <a:pPr marL="336145" marR="0" lvl="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endParaRPr kumimoji="0" lang="en-US" sz="36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endParaRPr>
          </a:p>
          <a:p>
            <a:pPr marL="572691" marR="0" lvl="1"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endParaRPr kumimoji="0" lang="en-US" sz="16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endParaRPr>
          </a:p>
        </p:txBody>
      </p:sp>
      <p:pic>
        <p:nvPicPr>
          <p:cNvPr id="2050" name="Picture 2" descr="Image result for learn">
            <a:extLst>
              <a:ext uri="{FF2B5EF4-FFF2-40B4-BE49-F238E27FC236}">
                <a16:creationId xmlns:a16="http://schemas.microsoft.com/office/drawing/2014/main" id="{EF280C4C-BE38-4C83-8AC0-9D8DCA113395}"/>
              </a:ext>
            </a:extLst>
          </p:cNvPr>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3910082" y="1142950"/>
            <a:ext cx="702859" cy="70285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hands on">
            <a:extLst>
              <a:ext uri="{FF2B5EF4-FFF2-40B4-BE49-F238E27FC236}">
                <a16:creationId xmlns:a16="http://schemas.microsoft.com/office/drawing/2014/main" id="{1A6B4A95-AAB1-4071-9D03-E04846B88F2D}"/>
              </a:ext>
            </a:extLst>
          </p:cNvPr>
          <p:cNvPicPr>
            <a:picLocks noChangeAspect="1" noChangeArrowheads="1"/>
          </p:cNvPicPr>
          <p:nvPr/>
        </p:nvPicPr>
        <p:blipFill>
          <a:blip r:embed="rId29" cstate="print">
            <a:extLst>
              <a:ext uri="{28A0092B-C50C-407E-A947-70E740481C1C}">
                <a14:useLocalDpi xmlns:a14="http://schemas.microsoft.com/office/drawing/2010/main" val="0"/>
              </a:ext>
            </a:extLst>
          </a:blip>
          <a:srcRect/>
          <a:stretch>
            <a:fillRect/>
          </a:stretch>
        </p:blipFill>
        <p:spPr bwMode="auto">
          <a:xfrm>
            <a:off x="10498892" y="1155478"/>
            <a:ext cx="839339" cy="57691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mage result for ask">
            <a:extLst>
              <a:ext uri="{FF2B5EF4-FFF2-40B4-BE49-F238E27FC236}">
                <a16:creationId xmlns:a16="http://schemas.microsoft.com/office/drawing/2014/main" id="{0F94EC46-3A14-4ADE-B83B-075C5014293F}"/>
              </a:ext>
            </a:extLst>
          </p:cNvPr>
          <p:cNvPicPr>
            <a:picLocks noChangeAspect="1" noChangeArrowheads="1"/>
          </p:cNvPicPr>
          <p:nvPr/>
        </p:nvPicPr>
        <p:blipFill>
          <a:blip r:embed="rId30" cstate="print">
            <a:extLst>
              <a:ext uri="{28A0092B-C50C-407E-A947-70E740481C1C}">
                <a14:useLocalDpi xmlns:a14="http://schemas.microsoft.com/office/drawing/2010/main" val="0"/>
              </a:ext>
            </a:extLst>
          </a:blip>
          <a:srcRect/>
          <a:stretch>
            <a:fillRect/>
          </a:stretch>
        </p:blipFill>
        <p:spPr bwMode="auto">
          <a:xfrm>
            <a:off x="10530021" y="3015704"/>
            <a:ext cx="808210" cy="688652"/>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Image result for engage">
            <a:extLst>
              <a:ext uri="{FF2B5EF4-FFF2-40B4-BE49-F238E27FC236}">
                <a16:creationId xmlns:a16="http://schemas.microsoft.com/office/drawing/2014/main" id="{30A3277B-B151-474A-A4CE-5AA3D20EC287}"/>
              </a:ext>
            </a:extLst>
          </p:cNvPr>
          <p:cNvPicPr>
            <a:picLocks noChangeAspect="1" noChangeArrowheads="1"/>
          </p:cNvPicPr>
          <p:nvPr/>
        </p:nvPicPr>
        <p:blipFill>
          <a:blip r:embed="rId31" cstate="print">
            <a:extLst>
              <a:ext uri="{28A0092B-C50C-407E-A947-70E740481C1C}">
                <a14:useLocalDpi xmlns:a14="http://schemas.microsoft.com/office/drawing/2010/main" val="0"/>
              </a:ext>
            </a:extLst>
          </a:blip>
          <a:srcRect/>
          <a:stretch>
            <a:fillRect/>
          </a:stretch>
        </p:blipFill>
        <p:spPr bwMode="auto">
          <a:xfrm>
            <a:off x="10617053" y="5071263"/>
            <a:ext cx="721178" cy="7233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6377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F64CF0B-4121-4B7B-9770-4634CDAB0DC1}"/>
              </a:ext>
            </a:extLst>
          </p:cNvPr>
          <p:cNvSpPr/>
          <p:nvPr/>
        </p:nvSpPr>
        <p:spPr>
          <a:xfrm>
            <a:off x="3036990" y="3194262"/>
            <a:ext cx="6962899" cy="923330"/>
          </a:xfrm>
          <a:prstGeom prst="rect">
            <a:avLst/>
          </a:prstGeom>
        </p:spPr>
        <p:txBody>
          <a:bodyPr wrap="square">
            <a:spAutoFit/>
          </a:bodyPr>
          <a:lstStyle/>
          <a:p>
            <a:pPr lvl="0"/>
            <a:r>
              <a:rPr kumimoji="0" lang="en-US" sz="1800" b="0" i="1" u="none" strike="noStrike" kern="1200" cap="none" spc="0" normalizeH="0" baseline="0" noProof="0" dirty="0">
                <a:ln>
                  <a:noFill/>
                </a:ln>
                <a:solidFill>
                  <a:srgbClr val="FFFFFF"/>
                </a:solidFill>
                <a:effectLst/>
                <a:uLnTx/>
                <a:uFillTx/>
                <a:latin typeface="Segoe UI Semilight"/>
                <a:ea typeface="+mn-ea"/>
                <a:cs typeface="+mn-cs"/>
              </a:rPr>
              <a:t>Latest SAP NetWeaver on Azure content can be found at :</a:t>
            </a:r>
            <a:br>
              <a:rPr kumimoji="0" lang="en-US" sz="1800" b="0" i="1" u="none" strike="noStrike" kern="1200" cap="none" spc="0" normalizeH="0" baseline="0" noProof="0" dirty="0">
                <a:ln>
                  <a:noFill/>
                </a:ln>
                <a:solidFill>
                  <a:srgbClr val="FFFFFF"/>
                </a:solidFill>
                <a:effectLst/>
                <a:uLnTx/>
                <a:uFillTx/>
                <a:latin typeface="Segoe UI Semilight"/>
                <a:ea typeface="+mn-ea"/>
                <a:cs typeface="+mn-cs"/>
              </a:rPr>
            </a:br>
            <a:r>
              <a:rPr kumimoji="0" lang="en-US" sz="1800" b="0" i="1" u="none" strike="noStrike" kern="1200" cap="none" spc="0" normalizeH="0" baseline="0" noProof="0" dirty="0">
                <a:ln>
                  <a:noFill/>
                </a:ln>
                <a:solidFill>
                  <a:srgbClr val="FFFFFF"/>
                </a:solidFill>
                <a:effectLst/>
                <a:uLnTx/>
                <a:uFillTx/>
                <a:latin typeface="Segoe UI Semilight"/>
                <a:ea typeface="+mn-ea"/>
                <a:cs typeface="+mn-cs"/>
              </a:rPr>
              <a:t> </a:t>
            </a:r>
            <a:r>
              <a:rPr lang="en-US" i="1" dirty="0">
                <a:hlinkClick r:id="rId3"/>
              </a:rPr>
              <a:t>https://github.com/microsoft/MCW-SAP-NetWeaver-on-Azure/tree/master/Whiteboard%20design%20session</a:t>
            </a:r>
            <a:r>
              <a:rPr lang="en-US" i="1" dirty="0"/>
              <a:t> </a:t>
            </a:r>
            <a:endParaRPr kumimoji="0" lang="en-US" sz="1800" b="0" i="1" u="none" strike="noStrike" kern="1200" cap="none" spc="0" normalizeH="0" baseline="0" noProof="0" dirty="0">
              <a:ln>
                <a:noFill/>
              </a:ln>
              <a:solidFill>
                <a:srgbClr val="FFFFFF"/>
              </a:solidFill>
              <a:effectLst/>
              <a:uLnTx/>
              <a:uFillTx/>
              <a:latin typeface="Segoe UI Semilight"/>
              <a:ea typeface="+mn-ea"/>
              <a:cs typeface="+mn-cs"/>
            </a:endParaRPr>
          </a:p>
        </p:txBody>
      </p:sp>
    </p:spTree>
    <p:extLst>
      <p:ext uri="{BB962C8B-B14F-4D97-AF65-F5344CB8AC3E}">
        <p14:creationId xmlns:p14="http://schemas.microsoft.com/office/powerpoint/2010/main" val="1897784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show="0">
  <p:cSld>
    <p:bg>
      <p:bgPr>
        <a:solidFill>
          <a:srgbClr val="0078D7"/>
        </a:solidFill>
        <a:effectLst/>
      </p:bgPr>
    </p:bg>
    <p:spTree>
      <p:nvGrpSpPr>
        <p:cNvPr id="1" name=""/>
        <p:cNvGrpSpPr/>
        <p:nvPr/>
      </p:nvGrpSpPr>
      <p:grpSpPr>
        <a:xfrm>
          <a:off x="0" y="0"/>
          <a:ext cx="0" cy="0"/>
          <a:chOff x="0" y="0"/>
          <a:chExt cx="0" cy="0"/>
        </a:xfrm>
      </p:grpSpPr>
      <p:sp>
        <p:nvSpPr>
          <p:cNvPr id="6" name="Title 1"/>
          <p:cNvSpPr>
            <a:spLocks noGrp="1"/>
          </p:cNvSpPr>
          <p:nvPr>
            <p:ph type="title"/>
          </p:nvPr>
        </p:nvSpPr>
        <p:spPr>
          <a:xfrm>
            <a:off x="268933" y="223530"/>
            <a:ext cx="11494682" cy="896518"/>
          </a:xfrm>
        </p:spPr>
        <p:txBody>
          <a:bodyPr/>
          <a:lstStyle/>
          <a:p>
            <a:r>
              <a:rPr lang="en-US" sz="4400" dirty="0">
                <a:solidFill>
                  <a:schemeClr val="bg1"/>
                </a:solidFill>
              </a:rPr>
              <a:t>SAP on Azure certifications (Any DB)</a:t>
            </a:r>
          </a:p>
        </p:txBody>
      </p:sp>
      <p:pic>
        <p:nvPicPr>
          <p:cNvPr id="2" name="Picture 1" descr="SAP on Azure certifications table&#10;&#10;A table for SAP any DB lists the SAP products, and their corresponding Guest OS's, Databases, and VM/Server typ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8432" y="1234348"/>
            <a:ext cx="11015685" cy="4680677"/>
          </a:xfrm>
          <a:prstGeom prst="rect">
            <a:avLst/>
          </a:prstGeom>
        </p:spPr>
      </p:pic>
      <p:sp>
        <p:nvSpPr>
          <p:cNvPr id="7" name="TextBox 6">
            <a:extLst>
              <a:ext uri="{FF2B5EF4-FFF2-40B4-BE49-F238E27FC236}">
                <a16:creationId xmlns:a16="http://schemas.microsoft.com/office/drawing/2014/main" id="{5E131C03-72DD-42FE-87EA-26BBBD9A03C8}"/>
              </a:ext>
            </a:extLst>
          </p:cNvPr>
          <p:cNvSpPr txBox="1"/>
          <p:nvPr/>
        </p:nvSpPr>
        <p:spPr>
          <a:xfrm>
            <a:off x="167958" y="6337031"/>
            <a:ext cx="11856085" cy="307777"/>
          </a:xfrm>
          <a:prstGeom prst="rect">
            <a:avLst/>
          </a:prstGeom>
          <a:noFill/>
        </p:spPr>
        <p:txBody>
          <a:bodyPr wrap="square" rtlCol="0">
            <a:spAutoFit/>
          </a:bodyPr>
          <a:lstStyle/>
          <a:p>
            <a:pPr algn="ctr" defTabSz="932418">
              <a:defRPr/>
            </a:pPr>
            <a:r>
              <a:rPr lang="en-US" sz="1400" kern="0" dirty="0">
                <a:solidFill>
                  <a:srgbClr val="FFFFFF"/>
                </a:solidFill>
                <a:latin typeface="+mj-lt"/>
              </a:rPr>
              <a:t>(*1) SUSE and Red Hat are certified only with ASE, DB2 and HANA. Oracle Linux is for Oracle. Windows Server is for all databases.  </a:t>
            </a:r>
          </a:p>
        </p:txBody>
      </p:sp>
    </p:spTree>
    <p:extLst>
      <p:ext uri="{BB962C8B-B14F-4D97-AF65-F5344CB8AC3E}">
        <p14:creationId xmlns:p14="http://schemas.microsoft.com/office/powerpoint/2010/main" val="1386422614"/>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 : Contoso Group</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1" y="1189176"/>
            <a:ext cx="12192000" cy="5510882"/>
          </a:xfrm>
        </p:spPr>
        <p:txBody>
          <a:bodyPr>
            <a:noAutofit/>
          </a:bodyPr>
          <a:lstStyle/>
          <a:p>
            <a:r>
              <a:rPr lang="en-US" sz="2200" dirty="0">
                <a:solidFill>
                  <a:schemeClr val="tx1"/>
                </a:solidFill>
                <a:cs typeface="Segoe UI Semilight" panose="020B0402040204020203" pitchFamily="34" charset="0"/>
              </a:rPr>
              <a:t>Contoso Group is a US-based telecommunications company with headquarters in NY.  </a:t>
            </a:r>
          </a:p>
          <a:p>
            <a:r>
              <a:rPr lang="en-US" sz="2200" dirty="0">
                <a:solidFill>
                  <a:schemeClr val="tx1"/>
                </a:solidFill>
                <a:cs typeface="Segoe UI Semilight" panose="020B0402040204020203" pitchFamily="34" charset="0"/>
              </a:rPr>
              <a:t>Contoso Group maintains on-premises deployments of SAP Business Suite on Windows Server 2008 R2 with a SQL Server 2008 R2 in its US-based data center.</a:t>
            </a:r>
          </a:p>
          <a:p>
            <a:r>
              <a:rPr lang="en-US" sz="2200" dirty="0">
                <a:solidFill>
                  <a:schemeClr val="tx1"/>
                </a:solidFill>
                <a:cs typeface="Segoe UI Semilight" panose="020B0402040204020203" pitchFamily="34" charset="0"/>
              </a:rPr>
              <a:t>Contoso Leadership and Planning Groups wants to drastically reduce server and storage hardware in their own datacenters to minimize IT related costs. Contoso has already a number of their non-SAP systems migrated to Azure. The leadership asked Contoso IT to look into the possibility to migrate its existing SAP Business Suite to cloud. </a:t>
            </a:r>
          </a:p>
          <a:p>
            <a:r>
              <a:rPr lang="en-US" sz="2200" dirty="0">
                <a:solidFill>
                  <a:schemeClr val="tx1"/>
                </a:solidFill>
                <a:cs typeface="Segoe UI Semilight" panose="020B0402040204020203" pitchFamily="34" charset="0"/>
              </a:rPr>
              <a:t>Contoso IT decided to leverage its knowledge of the Microsoft cloud platform and existing ExpressRoute connectivity and host its SAP landscape in Azure. </a:t>
            </a:r>
          </a:p>
          <a:p>
            <a:r>
              <a:rPr lang="en-US" sz="2200" dirty="0">
                <a:solidFill>
                  <a:schemeClr val="tx1"/>
                </a:solidFill>
                <a:cs typeface="Segoe UI Semilight" panose="020B0402040204020203" pitchFamily="34" charset="0"/>
              </a:rPr>
              <a:t>Considering that Contoso finance and supply chain team will strongly rely on SAP Business Suite, the systems should be highly available and their performance must be predictable and consistent.  In addition, the management team wants to leverage disaster recovery capabilities offered by Azure in order to ensure resiliency in case the primary region hosting the new deployment becomes unavailable. </a:t>
            </a:r>
          </a:p>
          <a:p>
            <a:r>
              <a:rPr lang="en-US" sz="2200" dirty="0">
                <a:solidFill>
                  <a:schemeClr val="tx1"/>
                </a:solidFill>
                <a:cs typeface="Segoe UI Semilight" panose="020B0402040204020203" pitchFamily="34" charset="0"/>
              </a:rPr>
              <a:t>Before migrating the production environment, Contoso wants to test its new deployment approach by provisioning development, and UAT environments in Azure.</a:t>
            </a:r>
          </a:p>
          <a:p>
            <a:pPr lvl="1"/>
            <a:endParaRPr lang="en-US" sz="2200" dirty="0">
              <a:solidFill>
                <a:schemeClr val="tx1"/>
              </a:solidFill>
              <a:latin typeface="+mj-lt"/>
              <a:cs typeface="Segoe UI Semilight" panose="020B0402040204020203" pitchFamily="34" charset="0"/>
            </a:endParaRPr>
          </a:p>
        </p:txBody>
      </p:sp>
    </p:spTree>
    <p:extLst>
      <p:ext uri="{BB962C8B-B14F-4D97-AF65-F5344CB8AC3E}">
        <p14:creationId xmlns:p14="http://schemas.microsoft.com/office/powerpoint/2010/main" val="34291270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C46208-D3B5-469C-8FAC-E787B3C99500}"/>
              </a:ext>
            </a:extLst>
          </p:cNvPr>
          <p:cNvSpPr>
            <a:spLocks noGrp="1"/>
          </p:cNvSpPr>
          <p:nvPr>
            <p:ph type="title"/>
          </p:nvPr>
        </p:nvSpPr>
        <p:spPr>
          <a:xfrm>
            <a:off x="268080" y="289511"/>
            <a:ext cx="11655840" cy="899665"/>
          </a:xfrm>
        </p:spPr>
        <p:txBody>
          <a:bodyPr/>
          <a:lstStyle/>
          <a:p>
            <a:r>
              <a:rPr lang="en-US" sz="3200" dirty="0"/>
              <a:t>S/4HANA HA in Availability Set and DR across Regions (DR Failover)</a:t>
            </a:r>
          </a:p>
        </p:txBody>
      </p:sp>
      <p:sp>
        <p:nvSpPr>
          <p:cNvPr id="4" name="Rectangle 3">
            <a:extLst>
              <a:ext uri="{FF2B5EF4-FFF2-40B4-BE49-F238E27FC236}">
                <a16:creationId xmlns:a16="http://schemas.microsoft.com/office/drawing/2014/main" id="{BC79A211-040B-4628-838A-153AAF77E699}"/>
              </a:ext>
            </a:extLst>
          </p:cNvPr>
          <p:cNvSpPr/>
          <p:nvPr/>
        </p:nvSpPr>
        <p:spPr bwMode="auto">
          <a:xfrm>
            <a:off x="2927445" y="1139711"/>
            <a:ext cx="2859206" cy="5524315"/>
          </a:xfrm>
          <a:prstGeom prst="rect">
            <a:avLst/>
          </a:prstGeom>
          <a:solidFill>
            <a:schemeClr val="accent2">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rgbClr val="353535"/>
              </a:solidFill>
              <a:effectLst/>
              <a:uLnTx/>
              <a:uFillTx/>
              <a:latin typeface="Segoe UI Semilight"/>
              <a:ea typeface="Segoe UI" pitchFamily="34" charset="0"/>
              <a:cs typeface="Segoe UI" pitchFamily="34" charset="0"/>
            </a:endParaRPr>
          </a:p>
        </p:txBody>
      </p:sp>
      <p:sp>
        <p:nvSpPr>
          <p:cNvPr id="5" name="Rectangle 4">
            <a:extLst>
              <a:ext uri="{FF2B5EF4-FFF2-40B4-BE49-F238E27FC236}">
                <a16:creationId xmlns:a16="http://schemas.microsoft.com/office/drawing/2014/main" id="{EA2B9BFD-EA47-43F9-BF90-230E211D9643}"/>
              </a:ext>
            </a:extLst>
          </p:cNvPr>
          <p:cNvSpPr/>
          <p:nvPr/>
        </p:nvSpPr>
        <p:spPr bwMode="auto">
          <a:xfrm>
            <a:off x="8705621" y="1139712"/>
            <a:ext cx="2859206" cy="5524314"/>
          </a:xfrm>
          <a:prstGeom prst="rect">
            <a:avLst/>
          </a:prstGeom>
          <a:solidFill>
            <a:schemeClr val="accent2">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rgbClr val="353535"/>
              </a:solidFill>
              <a:effectLst/>
              <a:uLnTx/>
              <a:uFillTx/>
              <a:latin typeface="Segoe UI Semilight"/>
              <a:ea typeface="Segoe UI" pitchFamily="34" charset="0"/>
              <a:cs typeface="Segoe UI" pitchFamily="34" charset="0"/>
            </a:endParaRPr>
          </a:p>
        </p:txBody>
      </p:sp>
      <p:cxnSp>
        <p:nvCxnSpPr>
          <p:cNvPr id="7" name="Straight Connector 6">
            <a:extLst>
              <a:ext uri="{FF2B5EF4-FFF2-40B4-BE49-F238E27FC236}">
                <a16:creationId xmlns:a16="http://schemas.microsoft.com/office/drawing/2014/main" id="{97561B6A-F5BB-4700-BB7B-59F7C535CE27}"/>
              </a:ext>
            </a:extLst>
          </p:cNvPr>
          <p:cNvCxnSpPr>
            <a:cxnSpLocks/>
          </p:cNvCxnSpPr>
          <p:nvPr/>
        </p:nvCxnSpPr>
        <p:spPr>
          <a:xfrm>
            <a:off x="0" y="4046714"/>
            <a:ext cx="12192000" cy="13495"/>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0D82A856-D3D5-4E07-9624-8545B61E9ECC}"/>
              </a:ext>
            </a:extLst>
          </p:cNvPr>
          <p:cNvSpPr/>
          <p:nvPr/>
        </p:nvSpPr>
        <p:spPr bwMode="auto">
          <a:xfrm>
            <a:off x="3084393" y="1576319"/>
            <a:ext cx="2552132" cy="1078635"/>
          </a:xfrm>
          <a:prstGeom prst="rect">
            <a:avLst/>
          </a:prstGeom>
          <a:noFill/>
          <a:ln>
            <a:solidFill>
              <a:schemeClr val="bg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err="1">
                <a:ln>
                  <a:noFill/>
                </a:ln>
                <a:solidFill>
                  <a:srgbClr val="353535"/>
                </a:solidFill>
                <a:effectLst/>
                <a:uLnTx/>
                <a:uFillTx/>
                <a:latin typeface="Segoe UI Semilight"/>
                <a:ea typeface="Segoe UI" pitchFamily="34" charset="0"/>
                <a:cs typeface="Segoe UI" pitchFamily="34" charset="0"/>
              </a:rPr>
              <a:t>AvSet</a:t>
            </a:r>
            <a:endParaRPr kumimoji="0" lang="en-US" sz="1200" b="0" i="0" u="none" strike="noStrike" kern="1200" cap="none" spc="0" normalizeH="0" baseline="0" noProof="0" dirty="0">
              <a:ln>
                <a:noFill/>
              </a:ln>
              <a:solidFill>
                <a:srgbClr val="353535"/>
              </a:solidFill>
              <a:effectLst/>
              <a:uLnTx/>
              <a:uFillTx/>
              <a:latin typeface="Segoe UI Semilight"/>
              <a:ea typeface="Segoe UI" pitchFamily="34" charset="0"/>
              <a:cs typeface="Segoe UI" pitchFamily="34" charset="0"/>
            </a:endParaRPr>
          </a:p>
        </p:txBody>
      </p:sp>
      <p:sp>
        <p:nvSpPr>
          <p:cNvPr id="15" name="Rectangle 14">
            <a:extLst>
              <a:ext uri="{FF2B5EF4-FFF2-40B4-BE49-F238E27FC236}">
                <a16:creationId xmlns:a16="http://schemas.microsoft.com/office/drawing/2014/main" id="{60FCCB11-8D5B-42E3-B3A1-9E3F85B275D3}"/>
              </a:ext>
            </a:extLst>
          </p:cNvPr>
          <p:cNvSpPr/>
          <p:nvPr/>
        </p:nvSpPr>
        <p:spPr bwMode="auto">
          <a:xfrm>
            <a:off x="3088739" y="4139429"/>
            <a:ext cx="2547785" cy="1092359"/>
          </a:xfrm>
          <a:prstGeom prst="rect">
            <a:avLst/>
          </a:prstGeom>
          <a:noFill/>
          <a:ln>
            <a:solidFill>
              <a:schemeClr val="bg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 rIns="18288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err="1">
                <a:ln>
                  <a:noFill/>
                </a:ln>
                <a:solidFill>
                  <a:srgbClr val="353535"/>
                </a:solidFill>
                <a:effectLst/>
                <a:uLnTx/>
                <a:uFillTx/>
                <a:latin typeface="Segoe UI Semilight"/>
                <a:ea typeface="Segoe UI" pitchFamily="34" charset="0"/>
                <a:cs typeface="Segoe UI" pitchFamily="34" charset="0"/>
              </a:rPr>
              <a:t>AvSet</a:t>
            </a:r>
            <a:endParaRPr kumimoji="0" lang="en-US" sz="1200" b="0" i="0" u="none" strike="noStrike" kern="1200" cap="none" spc="0" normalizeH="0" baseline="0" noProof="0" dirty="0">
              <a:ln>
                <a:noFill/>
              </a:ln>
              <a:solidFill>
                <a:srgbClr val="353535"/>
              </a:solidFill>
              <a:effectLst/>
              <a:uLnTx/>
              <a:uFillTx/>
              <a:latin typeface="Segoe UI Semilight"/>
              <a:ea typeface="Segoe UI" pitchFamily="34" charset="0"/>
              <a:cs typeface="Segoe UI" pitchFamily="34" charset="0"/>
            </a:endParaRPr>
          </a:p>
        </p:txBody>
      </p:sp>
      <p:sp>
        <p:nvSpPr>
          <p:cNvPr id="17" name="Rectangle 16">
            <a:extLst>
              <a:ext uri="{FF2B5EF4-FFF2-40B4-BE49-F238E27FC236}">
                <a16:creationId xmlns:a16="http://schemas.microsoft.com/office/drawing/2014/main" id="{8D6B6F83-A26E-4E5C-8C31-132C648C25A4}"/>
              </a:ext>
            </a:extLst>
          </p:cNvPr>
          <p:cNvSpPr/>
          <p:nvPr/>
        </p:nvSpPr>
        <p:spPr bwMode="auto">
          <a:xfrm>
            <a:off x="3261814" y="1808331"/>
            <a:ext cx="2183641" cy="752258"/>
          </a:xfrm>
          <a:prstGeom prst="rect">
            <a:avLst/>
          </a:prstGeom>
          <a:solidFill>
            <a:schemeClr val="bg2">
              <a:lumMod val="40000"/>
              <a:lumOff val="60000"/>
            </a:schemeClr>
          </a:solidFill>
          <a:ln>
            <a:solidFill>
              <a:schemeClr val="bg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 rIns="0" bIns="9144"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353535"/>
                </a:solidFill>
                <a:effectLst/>
                <a:uLnTx/>
                <a:uFillTx/>
                <a:latin typeface="Segoe UI Semilight"/>
                <a:ea typeface="Segoe UI" pitchFamily="34" charset="0"/>
                <a:cs typeface="Segoe UI" pitchFamily="34" charset="0"/>
              </a:rPr>
              <a:t>HSR Sync</a:t>
            </a:r>
            <a:br>
              <a:rPr kumimoji="0" lang="en-US" sz="1200" b="0" i="0" u="none" strike="noStrike" kern="1200" cap="none" spc="0" normalizeH="0" baseline="0" noProof="0" dirty="0">
                <a:ln>
                  <a:noFill/>
                </a:ln>
                <a:solidFill>
                  <a:srgbClr val="353535"/>
                </a:solidFill>
                <a:effectLst/>
                <a:uLnTx/>
                <a:uFillTx/>
                <a:latin typeface="Segoe UI Semilight"/>
                <a:ea typeface="Segoe UI" pitchFamily="34" charset="0"/>
                <a:cs typeface="Segoe UI" pitchFamily="34" charset="0"/>
              </a:rPr>
            </a:br>
            <a:r>
              <a:rPr kumimoji="0" lang="en-US" sz="1200" b="0" i="0" u="none" strike="noStrike" kern="1200" cap="none" spc="0" normalizeH="0" baseline="0" noProof="0" dirty="0">
                <a:ln>
                  <a:noFill/>
                </a:ln>
                <a:solidFill>
                  <a:srgbClr val="353535"/>
                </a:solidFill>
                <a:effectLst/>
                <a:uLnTx/>
                <a:uFillTx/>
                <a:latin typeface="Segoe UI Semilight"/>
                <a:ea typeface="Segoe UI" pitchFamily="34" charset="0"/>
                <a:cs typeface="Segoe UI" pitchFamily="34" charset="0"/>
              </a:rPr>
              <a:t>on Linux Pacemaker Cluster</a:t>
            </a:r>
          </a:p>
        </p:txBody>
      </p:sp>
      <p:sp>
        <p:nvSpPr>
          <p:cNvPr id="24" name="Rectangle 23">
            <a:extLst>
              <a:ext uri="{FF2B5EF4-FFF2-40B4-BE49-F238E27FC236}">
                <a16:creationId xmlns:a16="http://schemas.microsoft.com/office/drawing/2014/main" id="{C8FFE969-81B9-41BB-9015-9883B30CDB4E}"/>
              </a:ext>
            </a:extLst>
          </p:cNvPr>
          <p:cNvSpPr/>
          <p:nvPr/>
        </p:nvSpPr>
        <p:spPr bwMode="auto">
          <a:xfrm>
            <a:off x="3091217" y="2875919"/>
            <a:ext cx="2552132" cy="1078635"/>
          </a:xfrm>
          <a:prstGeom prst="rect">
            <a:avLst/>
          </a:prstGeom>
          <a:noFill/>
          <a:ln>
            <a:solidFill>
              <a:schemeClr val="bg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err="1">
                <a:ln>
                  <a:noFill/>
                </a:ln>
                <a:solidFill>
                  <a:srgbClr val="353535"/>
                </a:solidFill>
                <a:effectLst/>
                <a:uLnTx/>
                <a:uFillTx/>
                <a:latin typeface="Segoe UI Semilight"/>
                <a:ea typeface="Segoe UI" pitchFamily="34" charset="0"/>
                <a:cs typeface="Segoe UI" pitchFamily="34" charset="0"/>
              </a:rPr>
              <a:t>AvSet</a:t>
            </a:r>
            <a:endParaRPr kumimoji="0" lang="en-US" sz="1200" b="0" i="0" u="none" strike="noStrike" kern="1200" cap="none" spc="0" normalizeH="0" baseline="0" noProof="0" dirty="0">
              <a:ln>
                <a:noFill/>
              </a:ln>
              <a:solidFill>
                <a:srgbClr val="353535"/>
              </a:solidFill>
              <a:effectLst/>
              <a:uLnTx/>
              <a:uFillTx/>
              <a:latin typeface="Segoe UI Semilight"/>
              <a:ea typeface="Segoe UI" pitchFamily="34" charset="0"/>
              <a:cs typeface="Segoe UI" pitchFamily="34" charset="0"/>
            </a:endParaRPr>
          </a:p>
        </p:txBody>
      </p:sp>
      <p:sp>
        <p:nvSpPr>
          <p:cNvPr id="25" name="Rectangle 24">
            <a:extLst>
              <a:ext uri="{FF2B5EF4-FFF2-40B4-BE49-F238E27FC236}">
                <a16:creationId xmlns:a16="http://schemas.microsoft.com/office/drawing/2014/main" id="{E6261089-4E9C-455F-AB3E-BC84867C2D8D}"/>
              </a:ext>
            </a:extLst>
          </p:cNvPr>
          <p:cNvSpPr/>
          <p:nvPr/>
        </p:nvSpPr>
        <p:spPr bwMode="auto">
          <a:xfrm>
            <a:off x="3268638" y="3107931"/>
            <a:ext cx="2183641" cy="752258"/>
          </a:xfrm>
          <a:prstGeom prst="rect">
            <a:avLst/>
          </a:prstGeom>
          <a:solidFill>
            <a:schemeClr val="bg2">
              <a:lumMod val="40000"/>
              <a:lumOff val="60000"/>
            </a:schemeClr>
          </a:solidFill>
          <a:ln>
            <a:solidFill>
              <a:schemeClr val="bg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 rIns="0" bIns="9144"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353535"/>
                </a:solidFill>
                <a:effectLst/>
                <a:uLnTx/>
                <a:uFillTx/>
                <a:latin typeface="Segoe UI Semilight"/>
                <a:ea typeface="Segoe UI" pitchFamily="34" charset="0"/>
                <a:cs typeface="Segoe UI" pitchFamily="34" charset="0"/>
              </a:rPr>
              <a:t>ASCS </a:t>
            </a:r>
            <a:br>
              <a:rPr kumimoji="0" lang="en-US" sz="1200" b="0" i="0" u="none" strike="noStrike" kern="1200" cap="none" spc="0" normalizeH="0" baseline="0" noProof="0" dirty="0">
                <a:ln>
                  <a:noFill/>
                </a:ln>
                <a:solidFill>
                  <a:srgbClr val="353535"/>
                </a:solidFill>
                <a:effectLst/>
                <a:uLnTx/>
                <a:uFillTx/>
                <a:latin typeface="Segoe UI Semilight"/>
                <a:ea typeface="Segoe UI" pitchFamily="34" charset="0"/>
                <a:cs typeface="Segoe UI" pitchFamily="34" charset="0"/>
              </a:rPr>
            </a:br>
            <a:r>
              <a:rPr kumimoji="0" lang="en-US" sz="1200" b="0" i="0" u="none" strike="noStrike" kern="1200" cap="none" spc="0" normalizeH="0" baseline="0" noProof="0" dirty="0">
                <a:ln>
                  <a:noFill/>
                </a:ln>
                <a:solidFill>
                  <a:srgbClr val="353535"/>
                </a:solidFill>
                <a:effectLst/>
                <a:uLnTx/>
                <a:uFillTx/>
                <a:latin typeface="Segoe UI Semilight"/>
                <a:ea typeface="Segoe UI" pitchFamily="34" charset="0"/>
                <a:cs typeface="Segoe UI" pitchFamily="34" charset="0"/>
              </a:rPr>
              <a:t>on Windows Failover Cluster</a:t>
            </a:r>
          </a:p>
        </p:txBody>
      </p:sp>
      <p:sp>
        <p:nvSpPr>
          <p:cNvPr id="30" name="Rectangle 29">
            <a:extLst>
              <a:ext uri="{FF2B5EF4-FFF2-40B4-BE49-F238E27FC236}">
                <a16:creationId xmlns:a16="http://schemas.microsoft.com/office/drawing/2014/main" id="{0883FC89-113C-4B37-91DA-3D3FE93457C3}"/>
              </a:ext>
            </a:extLst>
          </p:cNvPr>
          <p:cNvSpPr/>
          <p:nvPr/>
        </p:nvSpPr>
        <p:spPr bwMode="auto">
          <a:xfrm>
            <a:off x="3268638" y="4403273"/>
            <a:ext cx="2183641" cy="752258"/>
          </a:xfrm>
          <a:prstGeom prst="rect">
            <a:avLst/>
          </a:prstGeom>
          <a:solidFill>
            <a:schemeClr val="bg2">
              <a:lumMod val="40000"/>
              <a:lumOff val="60000"/>
            </a:schemeClr>
          </a:solidFill>
          <a:ln>
            <a:solidFill>
              <a:schemeClr val="bg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 rIns="0" bIns="9144"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353535"/>
                </a:solidFill>
                <a:effectLst/>
                <a:uLnTx/>
                <a:uFillTx/>
                <a:latin typeface="Segoe UI Semilight"/>
                <a:ea typeface="Segoe UI" pitchFamily="34" charset="0"/>
                <a:cs typeface="Segoe UI" pitchFamily="34" charset="0"/>
              </a:rPr>
              <a:t>SOFS </a:t>
            </a:r>
            <a:br>
              <a:rPr kumimoji="0" lang="en-US" sz="1200" b="0" i="0" u="none" strike="noStrike" kern="1200" cap="none" spc="0" normalizeH="0" baseline="0" noProof="0" dirty="0">
                <a:ln>
                  <a:noFill/>
                </a:ln>
                <a:solidFill>
                  <a:srgbClr val="353535"/>
                </a:solidFill>
                <a:effectLst/>
                <a:uLnTx/>
                <a:uFillTx/>
                <a:latin typeface="Segoe UI Semilight"/>
                <a:ea typeface="Segoe UI" pitchFamily="34" charset="0"/>
                <a:cs typeface="Segoe UI" pitchFamily="34" charset="0"/>
              </a:rPr>
            </a:br>
            <a:r>
              <a:rPr kumimoji="0" lang="en-US" sz="1200" b="0" i="0" u="none" strike="noStrike" kern="1200" cap="none" spc="0" normalizeH="0" baseline="0" noProof="0" dirty="0">
                <a:ln>
                  <a:noFill/>
                </a:ln>
                <a:solidFill>
                  <a:srgbClr val="353535"/>
                </a:solidFill>
                <a:effectLst/>
                <a:uLnTx/>
                <a:uFillTx/>
                <a:latin typeface="Segoe UI Semilight"/>
                <a:ea typeface="Segoe UI" pitchFamily="34" charset="0"/>
                <a:cs typeface="Segoe UI" pitchFamily="34" charset="0"/>
              </a:rPr>
              <a:t>on Windows Failover Cluster</a:t>
            </a:r>
          </a:p>
        </p:txBody>
      </p:sp>
      <p:sp>
        <p:nvSpPr>
          <p:cNvPr id="46" name="Rectangle 45">
            <a:extLst>
              <a:ext uri="{FF2B5EF4-FFF2-40B4-BE49-F238E27FC236}">
                <a16:creationId xmlns:a16="http://schemas.microsoft.com/office/drawing/2014/main" id="{52DD9083-E881-4937-85A1-3B4076BE2DA6}"/>
              </a:ext>
            </a:extLst>
          </p:cNvPr>
          <p:cNvSpPr/>
          <p:nvPr/>
        </p:nvSpPr>
        <p:spPr bwMode="auto">
          <a:xfrm>
            <a:off x="3268638" y="5704767"/>
            <a:ext cx="2183641" cy="752258"/>
          </a:xfrm>
          <a:prstGeom prst="rect">
            <a:avLst/>
          </a:prstGeom>
          <a:solidFill>
            <a:schemeClr val="bg2">
              <a:lumMod val="40000"/>
              <a:lumOff val="60000"/>
            </a:schemeClr>
          </a:solidFill>
          <a:ln>
            <a:solidFill>
              <a:schemeClr val="bg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 rIns="0" bIns="9144"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353535"/>
                </a:solidFill>
                <a:effectLst/>
                <a:uLnTx/>
                <a:uFillTx/>
                <a:latin typeface="Segoe UI Semilight"/>
                <a:ea typeface="Segoe UI" pitchFamily="34" charset="0"/>
                <a:cs typeface="Segoe UI" pitchFamily="34" charset="0"/>
              </a:rPr>
              <a:t>SAP Logon Group</a:t>
            </a:r>
          </a:p>
        </p:txBody>
      </p:sp>
      <p:sp>
        <p:nvSpPr>
          <p:cNvPr id="52" name="Arrow: Right 51">
            <a:extLst>
              <a:ext uri="{FF2B5EF4-FFF2-40B4-BE49-F238E27FC236}">
                <a16:creationId xmlns:a16="http://schemas.microsoft.com/office/drawing/2014/main" id="{9FDEE04E-1852-4FA3-AE4F-7B7D740D7830}"/>
              </a:ext>
            </a:extLst>
          </p:cNvPr>
          <p:cNvSpPr/>
          <p:nvPr/>
        </p:nvSpPr>
        <p:spPr bwMode="auto">
          <a:xfrm>
            <a:off x="5922986" y="1751709"/>
            <a:ext cx="2726845" cy="718127"/>
          </a:xfrm>
          <a:prstGeom prst="rightArrow">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HSR Replication</a:t>
            </a:r>
          </a:p>
        </p:txBody>
      </p:sp>
      <p:pic>
        <p:nvPicPr>
          <p:cNvPr id="56" name="Picture 55">
            <a:extLst>
              <a:ext uri="{FF2B5EF4-FFF2-40B4-BE49-F238E27FC236}">
                <a16:creationId xmlns:a16="http://schemas.microsoft.com/office/drawing/2014/main" id="{EAADFE58-8A0E-4546-A947-5A82EBF5920C}"/>
              </a:ext>
            </a:extLst>
          </p:cNvPr>
          <p:cNvPicPr>
            <a:picLocks noChangeAspect="1"/>
          </p:cNvPicPr>
          <p:nvPr/>
        </p:nvPicPr>
        <p:blipFill>
          <a:blip r:embed="rId2" cstate="email">
            <a:biLevel thresh="25000"/>
            <a:extLst>
              <a:ext uri="{28A0092B-C50C-407E-A947-70E740481C1C}">
                <a14:useLocalDpi xmlns:a14="http://schemas.microsoft.com/office/drawing/2010/main"/>
              </a:ext>
            </a:extLst>
          </a:blip>
          <a:stretch>
            <a:fillRect/>
          </a:stretch>
        </p:blipFill>
        <p:spPr>
          <a:xfrm>
            <a:off x="7039479" y="3210897"/>
            <a:ext cx="442904" cy="442904"/>
          </a:xfrm>
          <a:prstGeom prst="rect">
            <a:avLst/>
          </a:prstGeom>
        </p:spPr>
      </p:pic>
      <p:pic>
        <p:nvPicPr>
          <p:cNvPr id="57" name="Picture 56">
            <a:extLst>
              <a:ext uri="{FF2B5EF4-FFF2-40B4-BE49-F238E27FC236}">
                <a16:creationId xmlns:a16="http://schemas.microsoft.com/office/drawing/2014/main" id="{7F8FA3AB-9E5C-4558-BD18-D0B146CD3C7D}"/>
              </a:ext>
            </a:extLst>
          </p:cNvPr>
          <p:cNvPicPr>
            <a:picLocks noChangeAspect="1"/>
          </p:cNvPicPr>
          <p:nvPr/>
        </p:nvPicPr>
        <p:blipFill>
          <a:blip r:embed="rId2" cstate="email">
            <a:biLevel thresh="25000"/>
            <a:extLst>
              <a:ext uri="{28A0092B-C50C-407E-A947-70E740481C1C}">
                <a14:useLocalDpi xmlns:a14="http://schemas.microsoft.com/office/drawing/2010/main"/>
              </a:ext>
            </a:extLst>
          </a:blip>
          <a:stretch>
            <a:fillRect/>
          </a:stretch>
        </p:blipFill>
        <p:spPr>
          <a:xfrm>
            <a:off x="7039479" y="4509705"/>
            <a:ext cx="442904" cy="442904"/>
          </a:xfrm>
          <a:prstGeom prst="rect">
            <a:avLst/>
          </a:prstGeom>
        </p:spPr>
      </p:pic>
      <p:pic>
        <p:nvPicPr>
          <p:cNvPr id="58" name="Picture 57">
            <a:extLst>
              <a:ext uri="{FF2B5EF4-FFF2-40B4-BE49-F238E27FC236}">
                <a16:creationId xmlns:a16="http://schemas.microsoft.com/office/drawing/2014/main" id="{01353BED-E93F-4251-822D-F3DEC3792654}"/>
              </a:ext>
            </a:extLst>
          </p:cNvPr>
          <p:cNvPicPr>
            <a:picLocks noChangeAspect="1"/>
          </p:cNvPicPr>
          <p:nvPr/>
        </p:nvPicPr>
        <p:blipFill>
          <a:blip r:embed="rId2" cstate="email">
            <a:biLevel thresh="25000"/>
            <a:extLst>
              <a:ext uri="{28A0092B-C50C-407E-A947-70E740481C1C}">
                <a14:useLocalDpi xmlns:a14="http://schemas.microsoft.com/office/drawing/2010/main"/>
              </a:ext>
            </a:extLst>
          </a:blip>
          <a:stretch>
            <a:fillRect/>
          </a:stretch>
        </p:blipFill>
        <p:spPr>
          <a:xfrm>
            <a:off x="7005774" y="5792861"/>
            <a:ext cx="442904" cy="442904"/>
          </a:xfrm>
          <a:prstGeom prst="rect">
            <a:avLst/>
          </a:prstGeom>
        </p:spPr>
      </p:pic>
      <p:cxnSp>
        <p:nvCxnSpPr>
          <p:cNvPr id="63" name="Straight Connector 62">
            <a:extLst>
              <a:ext uri="{FF2B5EF4-FFF2-40B4-BE49-F238E27FC236}">
                <a16:creationId xmlns:a16="http://schemas.microsoft.com/office/drawing/2014/main" id="{4882FDB6-AA8B-4D60-B3A7-55F4F56E15CE}"/>
              </a:ext>
            </a:extLst>
          </p:cNvPr>
          <p:cNvCxnSpPr>
            <a:cxnSpLocks/>
          </p:cNvCxnSpPr>
          <p:nvPr/>
        </p:nvCxnSpPr>
        <p:spPr>
          <a:xfrm>
            <a:off x="0" y="2761135"/>
            <a:ext cx="12192000"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513C79F5-09A1-42F5-B208-5FB61337F647}"/>
              </a:ext>
            </a:extLst>
          </p:cNvPr>
          <p:cNvCxnSpPr>
            <a:cxnSpLocks/>
          </p:cNvCxnSpPr>
          <p:nvPr/>
        </p:nvCxnSpPr>
        <p:spPr>
          <a:xfrm flipV="1">
            <a:off x="0" y="5352270"/>
            <a:ext cx="12192000" cy="13495"/>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5" name="Rectangle 64">
            <a:extLst>
              <a:ext uri="{FF2B5EF4-FFF2-40B4-BE49-F238E27FC236}">
                <a16:creationId xmlns:a16="http://schemas.microsoft.com/office/drawing/2014/main" id="{D4B16144-799D-4DC4-99A0-AAFAB4C6C4AF}"/>
              </a:ext>
            </a:extLst>
          </p:cNvPr>
          <p:cNvSpPr/>
          <p:nvPr/>
        </p:nvSpPr>
        <p:spPr bwMode="auto">
          <a:xfrm>
            <a:off x="8846226" y="1576320"/>
            <a:ext cx="2552132" cy="1078635"/>
          </a:xfrm>
          <a:prstGeom prst="rect">
            <a:avLst/>
          </a:prstGeom>
          <a:noFill/>
          <a:ln>
            <a:solidFill>
              <a:schemeClr val="bg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err="1">
                <a:ln>
                  <a:noFill/>
                </a:ln>
                <a:solidFill>
                  <a:srgbClr val="353535"/>
                </a:solidFill>
                <a:effectLst/>
                <a:uLnTx/>
                <a:uFillTx/>
                <a:latin typeface="Segoe UI Semilight"/>
                <a:ea typeface="Segoe UI" pitchFamily="34" charset="0"/>
                <a:cs typeface="Segoe UI" pitchFamily="34" charset="0"/>
              </a:rPr>
              <a:t>AvSet</a:t>
            </a:r>
            <a:endParaRPr kumimoji="0" lang="en-US" sz="1200" b="0" i="0" u="none" strike="noStrike" kern="1200" cap="none" spc="0" normalizeH="0" baseline="0" noProof="0" dirty="0">
              <a:ln>
                <a:noFill/>
              </a:ln>
              <a:solidFill>
                <a:srgbClr val="353535"/>
              </a:solidFill>
              <a:effectLst/>
              <a:uLnTx/>
              <a:uFillTx/>
              <a:latin typeface="Segoe UI Semilight"/>
              <a:ea typeface="Segoe UI" pitchFamily="34" charset="0"/>
              <a:cs typeface="Segoe UI" pitchFamily="34" charset="0"/>
            </a:endParaRPr>
          </a:p>
        </p:txBody>
      </p:sp>
      <p:sp>
        <p:nvSpPr>
          <p:cNvPr id="66" name="Rectangle 65">
            <a:extLst>
              <a:ext uri="{FF2B5EF4-FFF2-40B4-BE49-F238E27FC236}">
                <a16:creationId xmlns:a16="http://schemas.microsoft.com/office/drawing/2014/main" id="{E7F9929D-5CAB-4053-BAB0-EBCF63E4218C}"/>
              </a:ext>
            </a:extLst>
          </p:cNvPr>
          <p:cNvSpPr/>
          <p:nvPr/>
        </p:nvSpPr>
        <p:spPr bwMode="auto">
          <a:xfrm>
            <a:off x="8850572" y="4139430"/>
            <a:ext cx="2547785" cy="1092359"/>
          </a:xfrm>
          <a:prstGeom prst="rect">
            <a:avLst/>
          </a:prstGeom>
          <a:noFill/>
          <a:ln>
            <a:solidFill>
              <a:schemeClr val="bg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 rIns="18288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err="1">
                <a:ln>
                  <a:noFill/>
                </a:ln>
                <a:solidFill>
                  <a:srgbClr val="353535"/>
                </a:solidFill>
                <a:effectLst/>
                <a:uLnTx/>
                <a:uFillTx/>
                <a:latin typeface="Segoe UI Semilight"/>
                <a:ea typeface="Segoe UI" pitchFamily="34" charset="0"/>
                <a:cs typeface="Segoe UI" pitchFamily="34" charset="0"/>
              </a:rPr>
              <a:t>AvSet</a:t>
            </a:r>
            <a:endParaRPr kumimoji="0" lang="en-US" sz="1200" b="0" i="0" u="none" strike="noStrike" kern="1200" cap="none" spc="0" normalizeH="0" baseline="0" noProof="0" dirty="0">
              <a:ln>
                <a:noFill/>
              </a:ln>
              <a:solidFill>
                <a:srgbClr val="353535"/>
              </a:solidFill>
              <a:effectLst/>
              <a:uLnTx/>
              <a:uFillTx/>
              <a:latin typeface="Segoe UI Semilight"/>
              <a:ea typeface="Segoe UI" pitchFamily="34" charset="0"/>
              <a:cs typeface="Segoe UI" pitchFamily="34" charset="0"/>
            </a:endParaRPr>
          </a:p>
        </p:txBody>
      </p:sp>
      <p:sp>
        <p:nvSpPr>
          <p:cNvPr id="68" name="Rectangle 67">
            <a:extLst>
              <a:ext uri="{FF2B5EF4-FFF2-40B4-BE49-F238E27FC236}">
                <a16:creationId xmlns:a16="http://schemas.microsoft.com/office/drawing/2014/main" id="{931F77CC-07C2-4D96-97DE-8148458636E5}"/>
              </a:ext>
            </a:extLst>
          </p:cNvPr>
          <p:cNvSpPr/>
          <p:nvPr/>
        </p:nvSpPr>
        <p:spPr bwMode="auto">
          <a:xfrm>
            <a:off x="9023647" y="1808332"/>
            <a:ext cx="2183641" cy="752258"/>
          </a:xfrm>
          <a:prstGeom prst="rect">
            <a:avLst/>
          </a:prstGeom>
          <a:solidFill>
            <a:schemeClr val="bg2">
              <a:lumMod val="40000"/>
              <a:lumOff val="60000"/>
            </a:schemeClr>
          </a:solidFill>
          <a:ln>
            <a:solidFill>
              <a:schemeClr val="bg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 rIns="182880" bIns="9144"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dirty="0">
              <a:ln>
                <a:noFill/>
              </a:ln>
              <a:solidFill>
                <a:srgbClr val="353535"/>
              </a:solidFill>
              <a:effectLst/>
              <a:uLnTx/>
              <a:uFillTx/>
              <a:latin typeface="Segoe UI Semilight"/>
              <a:ea typeface="Segoe UI" pitchFamily="34" charset="0"/>
              <a:cs typeface="Segoe UI" pitchFamily="34" charset="0"/>
            </a:endParaRPr>
          </a:p>
        </p:txBody>
      </p:sp>
      <p:pic>
        <p:nvPicPr>
          <p:cNvPr id="69" name="Picture 68">
            <a:extLst>
              <a:ext uri="{FF2B5EF4-FFF2-40B4-BE49-F238E27FC236}">
                <a16:creationId xmlns:a16="http://schemas.microsoft.com/office/drawing/2014/main" id="{7BB6039C-5A74-4E85-9D1C-AAF60BFA3931}"/>
              </a:ext>
            </a:extLst>
          </p:cNvPr>
          <p:cNvPicPr>
            <a:picLocks noChangeAspect="1"/>
          </p:cNvPicPr>
          <p:nvPr/>
        </p:nvPicPr>
        <p:blipFill rotWithShape="1">
          <a:blip r:embed="rId3"/>
          <a:srcRect r="5260" b="24083"/>
          <a:stretch/>
        </p:blipFill>
        <p:spPr>
          <a:xfrm>
            <a:off x="9282814" y="1903827"/>
            <a:ext cx="491600" cy="413895"/>
          </a:xfrm>
          <a:prstGeom prst="rect">
            <a:avLst/>
          </a:prstGeom>
          <a:effectLst>
            <a:glow rad="101600">
              <a:srgbClr val="FFFF00">
                <a:alpha val="40000"/>
              </a:srgbClr>
            </a:glow>
          </a:effectLst>
        </p:spPr>
      </p:pic>
      <p:sp>
        <p:nvSpPr>
          <p:cNvPr id="72" name="Rectangle 71">
            <a:extLst>
              <a:ext uri="{FF2B5EF4-FFF2-40B4-BE49-F238E27FC236}">
                <a16:creationId xmlns:a16="http://schemas.microsoft.com/office/drawing/2014/main" id="{DF606096-908E-4B55-ACE7-A89145A50C40}"/>
              </a:ext>
            </a:extLst>
          </p:cNvPr>
          <p:cNvSpPr/>
          <p:nvPr/>
        </p:nvSpPr>
        <p:spPr bwMode="auto">
          <a:xfrm>
            <a:off x="8853050" y="2875920"/>
            <a:ext cx="2552132" cy="1078635"/>
          </a:xfrm>
          <a:prstGeom prst="rect">
            <a:avLst/>
          </a:prstGeom>
          <a:noFill/>
          <a:ln>
            <a:solidFill>
              <a:schemeClr val="bg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err="1">
                <a:ln>
                  <a:noFill/>
                </a:ln>
                <a:solidFill>
                  <a:srgbClr val="353535"/>
                </a:solidFill>
                <a:effectLst/>
                <a:uLnTx/>
                <a:uFillTx/>
                <a:latin typeface="Segoe UI Semilight"/>
                <a:ea typeface="Segoe UI" pitchFamily="34" charset="0"/>
                <a:cs typeface="Segoe UI" pitchFamily="34" charset="0"/>
              </a:rPr>
              <a:t>AvSet</a:t>
            </a:r>
            <a:endParaRPr kumimoji="0" lang="en-US" sz="1200" b="0" i="0" u="none" strike="noStrike" kern="1200" cap="none" spc="0" normalizeH="0" baseline="0" noProof="0" dirty="0">
              <a:ln>
                <a:noFill/>
              </a:ln>
              <a:solidFill>
                <a:srgbClr val="353535"/>
              </a:solidFill>
              <a:effectLst/>
              <a:uLnTx/>
              <a:uFillTx/>
              <a:latin typeface="Segoe UI Semilight"/>
              <a:ea typeface="Segoe UI" pitchFamily="34" charset="0"/>
              <a:cs typeface="Segoe UI" pitchFamily="34" charset="0"/>
            </a:endParaRPr>
          </a:p>
        </p:txBody>
      </p:sp>
      <p:sp>
        <p:nvSpPr>
          <p:cNvPr id="73" name="Rectangle 72">
            <a:extLst>
              <a:ext uri="{FF2B5EF4-FFF2-40B4-BE49-F238E27FC236}">
                <a16:creationId xmlns:a16="http://schemas.microsoft.com/office/drawing/2014/main" id="{7957E21A-6C22-4B8D-86E5-BAD84286C247}"/>
              </a:ext>
            </a:extLst>
          </p:cNvPr>
          <p:cNvSpPr/>
          <p:nvPr/>
        </p:nvSpPr>
        <p:spPr bwMode="auto">
          <a:xfrm>
            <a:off x="9030471" y="3107932"/>
            <a:ext cx="2183641" cy="752258"/>
          </a:xfrm>
          <a:prstGeom prst="rect">
            <a:avLst/>
          </a:prstGeom>
          <a:solidFill>
            <a:schemeClr val="bg2">
              <a:lumMod val="40000"/>
              <a:lumOff val="60000"/>
            </a:schemeClr>
          </a:solidFill>
          <a:ln>
            <a:solidFill>
              <a:schemeClr val="bg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 rIns="0" bIns="9144"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353535"/>
                </a:solidFill>
                <a:effectLst/>
                <a:uLnTx/>
                <a:uFillTx/>
                <a:latin typeface="Segoe UI Semilight"/>
                <a:ea typeface="Segoe UI" pitchFamily="34" charset="0"/>
                <a:cs typeface="Segoe UI" pitchFamily="34" charset="0"/>
              </a:rPr>
              <a:t>ASCS </a:t>
            </a:r>
            <a:br>
              <a:rPr kumimoji="0" lang="en-US" sz="1200" b="0" i="0" u="none" strike="noStrike" kern="1200" cap="none" spc="0" normalizeH="0" baseline="0" noProof="0" dirty="0">
                <a:ln>
                  <a:noFill/>
                </a:ln>
                <a:solidFill>
                  <a:srgbClr val="353535"/>
                </a:solidFill>
                <a:effectLst/>
                <a:uLnTx/>
                <a:uFillTx/>
                <a:latin typeface="Segoe UI Semilight"/>
                <a:ea typeface="Segoe UI" pitchFamily="34" charset="0"/>
                <a:cs typeface="Segoe UI" pitchFamily="34" charset="0"/>
              </a:rPr>
            </a:br>
            <a:r>
              <a:rPr kumimoji="0" lang="en-US" sz="1200" b="0" i="0" u="none" strike="noStrike" kern="1200" cap="none" spc="0" normalizeH="0" baseline="0" noProof="0" dirty="0">
                <a:ln>
                  <a:noFill/>
                </a:ln>
                <a:solidFill>
                  <a:srgbClr val="353535"/>
                </a:solidFill>
                <a:effectLst/>
                <a:uLnTx/>
                <a:uFillTx/>
                <a:latin typeface="Segoe UI Semilight"/>
                <a:ea typeface="Segoe UI" pitchFamily="34" charset="0"/>
                <a:cs typeface="Segoe UI" pitchFamily="34" charset="0"/>
              </a:rPr>
              <a:t>on Windows Failover Cluster</a:t>
            </a:r>
          </a:p>
        </p:txBody>
      </p:sp>
      <p:sp>
        <p:nvSpPr>
          <p:cNvPr id="78" name="Rectangle 77">
            <a:extLst>
              <a:ext uri="{FF2B5EF4-FFF2-40B4-BE49-F238E27FC236}">
                <a16:creationId xmlns:a16="http://schemas.microsoft.com/office/drawing/2014/main" id="{547160EA-3E2D-4C10-8A43-68940FE60F8A}"/>
              </a:ext>
            </a:extLst>
          </p:cNvPr>
          <p:cNvSpPr/>
          <p:nvPr/>
        </p:nvSpPr>
        <p:spPr bwMode="auto">
          <a:xfrm>
            <a:off x="9030471" y="4403274"/>
            <a:ext cx="2183641" cy="752258"/>
          </a:xfrm>
          <a:prstGeom prst="rect">
            <a:avLst/>
          </a:prstGeom>
          <a:solidFill>
            <a:schemeClr val="bg2">
              <a:lumMod val="40000"/>
              <a:lumOff val="60000"/>
            </a:schemeClr>
          </a:solidFill>
          <a:ln>
            <a:solidFill>
              <a:schemeClr val="bg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 rIns="0" bIns="9144"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353535"/>
                </a:solidFill>
                <a:effectLst/>
                <a:uLnTx/>
                <a:uFillTx/>
                <a:latin typeface="Segoe UI Semilight"/>
                <a:ea typeface="Segoe UI" pitchFamily="34" charset="0"/>
                <a:cs typeface="Segoe UI" pitchFamily="34" charset="0"/>
              </a:rPr>
              <a:t>SOFS </a:t>
            </a:r>
            <a:br>
              <a:rPr kumimoji="0" lang="en-US" sz="1200" b="0" i="0" u="none" strike="noStrike" kern="1200" cap="none" spc="0" normalizeH="0" baseline="0" noProof="0" dirty="0">
                <a:ln>
                  <a:noFill/>
                </a:ln>
                <a:solidFill>
                  <a:srgbClr val="353535"/>
                </a:solidFill>
                <a:effectLst/>
                <a:uLnTx/>
                <a:uFillTx/>
                <a:latin typeface="Segoe UI Semilight"/>
                <a:ea typeface="Segoe UI" pitchFamily="34" charset="0"/>
                <a:cs typeface="Segoe UI" pitchFamily="34" charset="0"/>
              </a:rPr>
            </a:br>
            <a:r>
              <a:rPr kumimoji="0" lang="en-US" sz="1200" b="0" i="0" u="none" strike="noStrike" kern="1200" cap="none" spc="0" normalizeH="0" baseline="0" noProof="0" dirty="0">
                <a:ln>
                  <a:noFill/>
                </a:ln>
                <a:solidFill>
                  <a:srgbClr val="353535"/>
                </a:solidFill>
                <a:effectLst/>
                <a:uLnTx/>
                <a:uFillTx/>
                <a:latin typeface="Segoe UI Semilight"/>
                <a:ea typeface="Segoe UI" pitchFamily="34" charset="0"/>
                <a:cs typeface="Segoe UI" pitchFamily="34" charset="0"/>
              </a:rPr>
              <a:t>on Windows Failover Cluster</a:t>
            </a:r>
          </a:p>
        </p:txBody>
      </p:sp>
      <p:sp>
        <p:nvSpPr>
          <p:cNvPr id="87" name="Rectangle 86">
            <a:extLst>
              <a:ext uri="{FF2B5EF4-FFF2-40B4-BE49-F238E27FC236}">
                <a16:creationId xmlns:a16="http://schemas.microsoft.com/office/drawing/2014/main" id="{5B3BE675-2DC9-4E4A-B2CE-46E2D0F10864}"/>
              </a:ext>
            </a:extLst>
          </p:cNvPr>
          <p:cNvSpPr/>
          <p:nvPr/>
        </p:nvSpPr>
        <p:spPr bwMode="auto">
          <a:xfrm>
            <a:off x="9030471" y="5704768"/>
            <a:ext cx="2183641" cy="752258"/>
          </a:xfrm>
          <a:prstGeom prst="rect">
            <a:avLst/>
          </a:prstGeom>
          <a:solidFill>
            <a:schemeClr val="bg2">
              <a:lumMod val="40000"/>
              <a:lumOff val="60000"/>
            </a:schemeClr>
          </a:solidFill>
          <a:ln>
            <a:solidFill>
              <a:schemeClr val="bg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 rIns="182880" bIns="9144"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353535"/>
                </a:solidFill>
                <a:effectLst/>
                <a:uLnTx/>
                <a:uFillTx/>
                <a:latin typeface="Segoe UI Semilight"/>
                <a:ea typeface="Segoe UI" pitchFamily="34" charset="0"/>
                <a:cs typeface="Segoe UI" pitchFamily="34" charset="0"/>
              </a:rPr>
              <a:t>SAP Logon Group</a:t>
            </a:r>
          </a:p>
        </p:txBody>
      </p:sp>
      <p:sp>
        <p:nvSpPr>
          <p:cNvPr id="91" name="TextBox 90">
            <a:extLst>
              <a:ext uri="{FF2B5EF4-FFF2-40B4-BE49-F238E27FC236}">
                <a16:creationId xmlns:a16="http://schemas.microsoft.com/office/drawing/2014/main" id="{222643B1-02B6-40E2-AD1E-4B2CD031E005}"/>
              </a:ext>
            </a:extLst>
          </p:cNvPr>
          <p:cNvSpPr txBox="1"/>
          <p:nvPr/>
        </p:nvSpPr>
        <p:spPr>
          <a:xfrm>
            <a:off x="354770" y="1787428"/>
            <a:ext cx="2591135" cy="7940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mn-cs"/>
              </a:rPr>
              <a:t>HANA Database layer</a:t>
            </a:r>
            <a:br>
              <a:rPr kumimoji="0" lang="en-US" sz="18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mn-cs"/>
              </a:rPr>
            </a:br>
            <a:r>
              <a:rPr kumimoji="0" lang="en-US" sz="18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mn-cs"/>
              </a:rPr>
              <a:t>(=SPOF)</a:t>
            </a:r>
          </a:p>
        </p:txBody>
      </p:sp>
      <p:sp>
        <p:nvSpPr>
          <p:cNvPr id="92" name="TextBox 91">
            <a:extLst>
              <a:ext uri="{FF2B5EF4-FFF2-40B4-BE49-F238E27FC236}">
                <a16:creationId xmlns:a16="http://schemas.microsoft.com/office/drawing/2014/main" id="{33DACA42-45DE-40A8-959A-EECBAC541944}"/>
              </a:ext>
            </a:extLst>
          </p:cNvPr>
          <p:cNvSpPr txBox="1"/>
          <p:nvPr/>
        </p:nvSpPr>
        <p:spPr>
          <a:xfrm>
            <a:off x="414358" y="2914017"/>
            <a:ext cx="2446637" cy="1043363"/>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mn-cs"/>
              </a:rPr>
              <a:t>SAP Central Services (ASCS) layer on Windows (=SPOF)</a:t>
            </a:r>
          </a:p>
        </p:txBody>
      </p:sp>
      <p:sp>
        <p:nvSpPr>
          <p:cNvPr id="93" name="TextBox 92">
            <a:extLst>
              <a:ext uri="{FF2B5EF4-FFF2-40B4-BE49-F238E27FC236}">
                <a16:creationId xmlns:a16="http://schemas.microsoft.com/office/drawing/2014/main" id="{CA0C7CAE-838D-416B-84F3-E19A1AED076D}"/>
              </a:ext>
            </a:extLst>
          </p:cNvPr>
          <p:cNvSpPr txBox="1"/>
          <p:nvPr/>
        </p:nvSpPr>
        <p:spPr>
          <a:xfrm>
            <a:off x="362666" y="4354229"/>
            <a:ext cx="2591135" cy="7940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mn-cs"/>
              </a:rPr>
              <a:t>SAP file share layer</a:t>
            </a:r>
            <a:br>
              <a:rPr kumimoji="0" lang="en-US" sz="18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mn-cs"/>
              </a:rPr>
            </a:br>
            <a:r>
              <a:rPr kumimoji="0" lang="en-US" sz="18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mn-cs"/>
              </a:rPr>
              <a:t>on Windows (=SPOF)</a:t>
            </a:r>
          </a:p>
        </p:txBody>
      </p:sp>
      <p:sp>
        <p:nvSpPr>
          <p:cNvPr id="94" name="TextBox 93">
            <a:extLst>
              <a:ext uri="{FF2B5EF4-FFF2-40B4-BE49-F238E27FC236}">
                <a16:creationId xmlns:a16="http://schemas.microsoft.com/office/drawing/2014/main" id="{ECBAF8B4-20CC-4CE3-BDF3-982963691356}"/>
              </a:ext>
            </a:extLst>
          </p:cNvPr>
          <p:cNvSpPr txBox="1"/>
          <p:nvPr/>
        </p:nvSpPr>
        <p:spPr>
          <a:xfrm>
            <a:off x="220312" y="5616533"/>
            <a:ext cx="2676393" cy="7940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mn-cs"/>
              </a:rPr>
              <a:t>SAP Application Server layer (= Non-SPOF)</a:t>
            </a:r>
          </a:p>
        </p:txBody>
      </p:sp>
      <p:sp>
        <p:nvSpPr>
          <p:cNvPr id="95" name="TextBox 94">
            <a:extLst>
              <a:ext uri="{FF2B5EF4-FFF2-40B4-BE49-F238E27FC236}">
                <a16:creationId xmlns:a16="http://schemas.microsoft.com/office/drawing/2014/main" id="{C5AF027F-1BB7-4DAE-9710-55C05FC125CF}"/>
              </a:ext>
            </a:extLst>
          </p:cNvPr>
          <p:cNvSpPr txBox="1"/>
          <p:nvPr/>
        </p:nvSpPr>
        <p:spPr>
          <a:xfrm>
            <a:off x="3350242" y="1139711"/>
            <a:ext cx="2095826"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600" b="0" i="0" u="none" strike="noStrike" kern="1200" cap="none" spc="0" normalizeH="0" baseline="0" noProof="0" dirty="0">
                <a:ln>
                  <a:noFill/>
                </a:ln>
                <a:solidFill>
                  <a:srgbClr val="353535"/>
                </a:solidFill>
                <a:effectLst/>
                <a:uLnTx/>
                <a:uFillTx/>
                <a:latin typeface="Segoe UI Semilight"/>
                <a:ea typeface="+mn-ea"/>
                <a:cs typeface="+mn-cs"/>
              </a:rPr>
              <a:t>Primary Azure Region</a:t>
            </a:r>
            <a:endParaRPr kumimoji="0" lang="en-US" sz="1600"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97" name="TextBox 96">
            <a:extLst>
              <a:ext uri="{FF2B5EF4-FFF2-40B4-BE49-F238E27FC236}">
                <a16:creationId xmlns:a16="http://schemas.microsoft.com/office/drawing/2014/main" id="{6342AE3B-4C20-4E35-9600-5703FF5545DE}"/>
              </a:ext>
            </a:extLst>
          </p:cNvPr>
          <p:cNvSpPr txBox="1"/>
          <p:nvPr/>
        </p:nvSpPr>
        <p:spPr>
          <a:xfrm>
            <a:off x="8982702" y="1181041"/>
            <a:ext cx="2367887"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600" b="0" i="0" u="none" strike="noStrike" kern="1200" cap="none" spc="0" normalizeH="0" baseline="0" noProof="0" dirty="0">
                <a:ln>
                  <a:noFill/>
                </a:ln>
                <a:solidFill>
                  <a:srgbClr val="353535"/>
                </a:solidFill>
                <a:effectLst/>
                <a:uLnTx/>
                <a:uFillTx/>
                <a:latin typeface="Segoe UI Semilight"/>
                <a:ea typeface="+mn-ea"/>
                <a:cs typeface="+mn-cs"/>
              </a:rPr>
              <a:t>Secondary Azure Region</a:t>
            </a:r>
            <a:endParaRPr kumimoji="0" lang="en-US" sz="1600"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99" name="TextBox 98">
            <a:extLst>
              <a:ext uri="{FF2B5EF4-FFF2-40B4-BE49-F238E27FC236}">
                <a16:creationId xmlns:a16="http://schemas.microsoft.com/office/drawing/2014/main" id="{3A6687C0-F145-4408-B497-00C6D06C14FE}"/>
              </a:ext>
            </a:extLst>
          </p:cNvPr>
          <p:cNvSpPr txBox="1"/>
          <p:nvPr/>
        </p:nvSpPr>
        <p:spPr>
          <a:xfrm>
            <a:off x="6198222" y="2761135"/>
            <a:ext cx="2095826"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600" b="0" i="0" u="none" strike="noStrike" kern="1200" cap="none" spc="0" normalizeH="0" baseline="0" noProof="0" dirty="0">
                <a:ln>
                  <a:noFill/>
                </a:ln>
                <a:solidFill>
                  <a:srgbClr val="FFFFFF"/>
                </a:solidFill>
                <a:effectLst/>
                <a:uLnTx/>
                <a:uFillTx/>
                <a:latin typeface="Segoe UI Semilight"/>
                <a:ea typeface="+mn-ea"/>
                <a:cs typeface="+mn-cs"/>
              </a:rPr>
              <a:t>Blob storage for ASR</a:t>
            </a:r>
            <a:endParaRPr kumimoji="0" lang="en-US" sz="1600" b="0" i="0" u="none" strike="noStrike" kern="1200" cap="none" spc="0" normalizeH="0" baseline="0" noProof="0" dirty="0">
              <a:ln>
                <a:noFill/>
              </a:ln>
              <a:solidFill>
                <a:srgbClr val="FFFFFF"/>
              </a:solidFill>
              <a:effectLst/>
              <a:uLnTx/>
              <a:uFillTx/>
              <a:latin typeface="Segoe UI Semilight"/>
              <a:ea typeface="+mn-ea"/>
              <a:cs typeface="+mn-cs"/>
            </a:endParaRPr>
          </a:p>
        </p:txBody>
      </p:sp>
      <p:sp>
        <p:nvSpPr>
          <p:cNvPr id="106" name="Arrow: Right 105">
            <a:extLst>
              <a:ext uri="{FF2B5EF4-FFF2-40B4-BE49-F238E27FC236}">
                <a16:creationId xmlns:a16="http://schemas.microsoft.com/office/drawing/2014/main" id="{3FBC1FB5-87B1-4AA3-A9F3-263DF91B8D1A}"/>
              </a:ext>
            </a:extLst>
          </p:cNvPr>
          <p:cNvSpPr/>
          <p:nvPr/>
        </p:nvSpPr>
        <p:spPr bwMode="auto">
          <a:xfrm>
            <a:off x="7662365" y="3043056"/>
            <a:ext cx="973683" cy="718127"/>
          </a:xfrm>
          <a:prstGeom prst="rightArrow">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ASR Failover</a:t>
            </a:r>
          </a:p>
        </p:txBody>
      </p:sp>
      <p:sp>
        <p:nvSpPr>
          <p:cNvPr id="107" name="Arrow: Right 106">
            <a:extLst>
              <a:ext uri="{FF2B5EF4-FFF2-40B4-BE49-F238E27FC236}">
                <a16:creationId xmlns:a16="http://schemas.microsoft.com/office/drawing/2014/main" id="{535984EC-4413-43AA-8BE5-0B46A1765B9A}"/>
              </a:ext>
            </a:extLst>
          </p:cNvPr>
          <p:cNvSpPr/>
          <p:nvPr/>
        </p:nvSpPr>
        <p:spPr bwMode="auto">
          <a:xfrm>
            <a:off x="7676148" y="4346651"/>
            <a:ext cx="973683" cy="718127"/>
          </a:xfrm>
          <a:prstGeom prst="rightArrow">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ASR Failover</a:t>
            </a:r>
          </a:p>
        </p:txBody>
      </p:sp>
      <p:sp>
        <p:nvSpPr>
          <p:cNvPr id="108" name="Arrow: Right 107">
            <a:extLst>
              <a:ext uri="{FF2B5EF4-FFF2-40B4-BE49-F238E27FC236}">
                <a16:creationId xmlns:a16="http://schemas.microsoft.com/office/drawing/2014/main" id="{A742111D-5DF3-434F-B7EC-C88A9BC62C35}"/>
              </a:ext>
            </a:extLst>
          </p:cNvPr>
          <p:cNvSpPr/>
          <p:nvPr/>
        </p:nvSpPr>
        <p:spPr bwMode="auto">
          <a:xfrm>
            <a:off x="7676148" y="5646250"/>
            <a:ext cx="973683" cy="718127"/>
          </a:xfrm>
          <a:prstGeom prst="rightArrow">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ASR Failover</a:t>
            </a:r>
          </a:p>
        </p:txBody>
      </p:sp>
      <p:sp>
        <p:nvSpPr>
          <p:cNvPr id="112" name="Rectangle 111">
            <a:extLst>
              <a:ext uri="{FF2B5EF4-FFF2-40B4-BE49-F238E27FC236}">
                <a16:creationId xmlns:a16="http://schemas.microsoft.com/office/drawing/2014/main" id="{27E1EA65-FBDB-4B13-B370-39FC93174C0F}"/>
              </a:ext>
            </a:extLst>
          </p:cNvPr>
          <p:cNvSpPr/>
          <p:nvPr/>
        </p:nvSpPr>
        <p:spPr bwMode="auto">
          <a:xfrm>
            <a:off x="3095564" y="5463800"/>
            <a:ext cx="2547785" cy="1092359"/>
          </a:xfrm>
          <a:prstGeom prst="rect">
            <a:avLst/>
          </a:prstGeom>
          <a:noFill/>
          <a:ln>
            <a:solidFill>
              <a:schemeClr val="bg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 rIns="18288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err="1">
                <a:ln>
                  <a:noFill/>
                </a:ln>
                <a:solidFill>
                  <a:srgbClr val="353535"/>
                </a:solidFill>
                <a:effectLst/>
                <a:uLnTx/>
                <a:uFillTx/>
                <a:latin typeface="Segoe UI Semilight"/>
                <a:ea typeface="Segoe UI" pitchFamily="34" charset="0"/>
                <a:cs typeface="Segoe UI" pitchFamily="34" charset="0"/>
              </a:rPr>
              <a:t>AvSet</a:t>
            </a:r>
            <a:endParaRPr kumimoji="0" lang="en-US" sz="1200" b="0" i="0" u="none" strike="noStrike" kern="1200" cap="none" spc="0" normalizeH="0" baseline="0" noProof="0" dirty="0">
              <a:ln>
                <a:noFill/>
              </a:ln>
              <a:solidFill>
                <a:srgbClr val="353535"/>
              </a:solidFill>
              <a:effectLst/>
              <a:uLnTx/>
              <a:uFillTx/>
              <a:latin typeface="Segoe UI Semilight"/>
              <a:ea typeface="Segoe UI" pitchFamily="34" charset="0"/>
              <a:cs typeface="Segoe UI" pitchFamily="34" charset="0"/>
            </a:endParaRPr>
          </a:p>
        </p:txBody>
      </p:sp>
      <p:sp>
        <p:nvSpPr>
          <p:cNvPr id="113" name="Rectangle 112">
            <a:extLst>
              <a:ext uri="{FF2B5EF4-FFF2-40B4-BE49-F238E27FC236}">
                <a16:creationId xmlns:a16="http://schemas.microsoft.com/office/drawing/2014/main" id="{7BE7D740-C332-48E1-83E2-B662AA0E6D9B}"/>
              </a:ext>
            </a:extLst>
          </p:cNvPr>
          <p:cNvSpPr/>
          <p:nvPr/>
        </p:nvSpPr>
        <p:spPr bwMode="auto">
          <a:xfrm>
            <a:off x="8857397" y="5463801"/>
            <a:ext cx="2547785" cy="1092359"/>
          </a:xfrm>
          <a:prstGeom prst="rect">
            <a:avLst/>
          </a:prstGeom>
          <a:noFill/>
          <a:ln>
            <a:solidFill>
              <a:schemeClr val="bg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 rIns="18288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err="1">
                <a:ln>
                  <a:noFill/>
                </a:ln>
                <a:solidFill>
                  <a:srgbClr val="353535"/>
                </a:solidFill>
                <a:effectLst/>
                <a:uLnTx/>
                <a:uFillTx/>
                <a:latin typeface="Segoe UI Semilight"/>
                <a:ea typeface="Segoe UI" pitchFamily="34" charset="0"/>
                <a:cs typeface="Segoe UI" pitchFamily="34" charset="0"/>
              </a:rPr>
              <a:t>AvSet</a:t>
            </a:r>
            <a:endParaRPr kumimoji="0" lang="en-US" sz="1200" b="0" i="0" u="none" strike="noStrike" kern="1200" cap="none" spc="0" normalizeH="0" baseline="0" noProof="0" dirty="0">
              <a:ln>
                <a:noFill/>
              </a:ln>
              <a:solidFill>
                <a:srgbClr val="353535"/>
              </a:solidFill>
              <a:effectLst/>
              <a:uLnTx/>
              <a:uFillTx/>
              <a:latin typeface="Segoe UI Semilight"/>
              <a:ea typeface="Segoe UI" pitchFamily="34" charset="0"/>
              <a:cs typeface="Segoe UI" pitchFamily="34" charset="0"/>
            </a:endParaRPr>
          </a:p>
        </p:txBody>
      </p:sp>
      <p:pic>
        <p:nvPicPr>
          <p:cNvPr id="114" name="Picture 113">
            <a:extLst>
              <a:ext uri="{FF2B5EF4-FFF2-40B4-BE49-F238E27FC236}">
                <a16:creationId xmlns:a16="http://schemas.microsoft.com/office/drawing/2014/main" id="{234DF558-B107-43FD-874F-5FCFB4C2CABD}"/>
              </a:ext>
            </a:extLst>
          </p:cNvPr>
          <p:cNvPicPr>
            <a:picLocks noChangeAspect="1"/>
          </p:cNvPicPr>
          <p:nvPr/>
        </p:nvPicPr>
        <p:blipFill rotWithShape="1">
          <a:blip r:embed="rId3">
            <a:lum bright="70000" contrast="-70000"/>
          </a:blip>
          <a:srcRect r="5260" b="24083"/>
          <a:stretch/>
        </p:blipFill>
        <p:spPr>
          <a:xfrm>
            <a:off x="3520981" y="1903826"/>
            <a:ext cx="491600" cy="413895"/>
          </a:xfrm>
          <a:prstGeom prst="rect">
            <a:avLst/>
          </a:prstGeom>
        </p:spPr>
      </p:pic>
      <p:pic>
        <p:nvPicPr>
          <p:cNvPr id="115" name="Picture 114">
            <a:extLst>
              <a:ext uri="{FF2B5EF4-FFF2-40B4-BE49-F238E27FC236}">
                <a16:creationId xmlns:a16="http://schemas.microsoft.com/office/drawing/2014/main" id="{795CA593-70E0-4D62-9815-94C177EC3752}"/>
              </a:ext>
            </a:extLst>
          </p:cNvPr>
          <p:cNvPicPr>
            <a:picLocks noChangeAspect="1"/>
          </p:cNvPicPr>
          <p:nvPr/>
        </p:nvPicPr>
        <p:blipFill rotWithShape="1">
          <a:blip r:embed="rId3">
            <a:lum bright="70000" contrast="-70000"/>
          </a:blip>
          <a:srcRect r="5260" b="24083"/>
          <a:stretch/>
        </p:blipFill>
        <p:spPr>
          <a:xfrm>
            <a:off x="4690139" y="1903825"/>
            <a:ext cx="491600" cy="413895"/>
          </a:xfrm>
          <a:prstGeom prst="rect">
            <a:avLst/>
          </a:prstGeom>
        </p:spPr>
      </p:pic>
      <p:cxnSp>
        <p:nvCxnSpPr>
          <p:cNvPr id="116" name="Straight Arrow Connector 115">
            <a:extLst>
              <a:ext uri="{FF2B5EF4-FFF2-40B4-BE49-F238E27FC236}">
                <a16:creationId xmlns:a16="http://schemas.microsoft.com/office/drawing/2014/main" id="{F9B36462-DAB7-473C-8B30-A589D2094891}"/>
              </a:ext>
            </a:extLst>
          </p:cNvPr>
          <p:cNvCxnSpPr>
            <a:cxnSpLocks/>
            <a:stCxn id="114" idx="3"/>
            <a:endCxn id="115" idx="1"/>
          </p:cNvCxnSpPr>
          <p:nvPr/>
        </p:nvCxnSpPr>
        <p:spPr>
          <a:xfrm flipV="1">
            <a:off x="4012581" y="2110773"/>
            <a:ext cx="677558" cy="1"/>
          </a:xfrm>
          <a:prstGeom prst="straightConnector1">
            <a:avLst/>
          </a:prstGeom>
          <a:ln>
            <a:solidFill>
              <a:schemeClr val="bg1"/>
            </a:solidFill>
            <a:headEnd type="none"/>
            <a:tailEnd type="triangle" w="lg" len="lg"/>
          </a:ln>
        </p:spPr>
        <p:style>
          <a:lnRef idx="1">
            <a:schemeClr val="accent1"/>
          </a:lnRef>
          <a:fillRef idx="0">
            <a:schemeClr val="accent1"/>
          </a:fillRef>
          <a:effectRef idx="0">
            <a:schemeClr val="accent1"/>
          </a:effectRef>
          <a:fontRef idx="minor">
            <a:schemeClr val="tx1"/>
          </a:fontRef>
        </p:style>
      </p:cxnSp>
      <p:pic>
        <p:nvPicPr>
          <p:cNvPr id="117" name="Picture 116">
            <a:extLst>
              <a:ext uri="{FF2B5EF4-FFF2-40B4-BE49-F238E27FC236}">
                <a16:creationId xmlns:a16="http://schemas.microsoft.com/office/drawing/2014/main" id="{0C72543A-EDE1-479A-913D-C2B326BBCAD2}"/>
              </a:ext>
            </a:extLst>
          </p:cNvPr>
          <p:cNvPicPr>
            <a:picLocks noChangeAspect="1"/>
          </p:cNvPicPr>
          <p:nvPr/>
        </p:nvPicPr>
        <p:blipFill rotWithShape="1">
          <a:blip r:embed="rId3">
            <a:lum bright="70000" contrast="-70000"/>
          </a:blip>
          <a:srcRect r="5260" b="24083"/>
          <a:stretch/>
        </p:blipFill>
        <p:spPr>
          <a:xfrm>
            <a:off x="3527805" y="3203426"/>
            <a:ext cx="491600" cy="413895"/>
          </a:xfrm>
          <a:prstGeom prst="rect">
            <a:avLst/>
          </a:prstGeom>
        </p:spPr>
      </p:pic>
      <p:pic>
        <p:nvPicPr>
          <p:cNvPr id="118" name="Picture 117">
            <a:extLst>
              <a:ext uri="{FF2B5EF4-FFF2-40B4-BE49-F238E27FC236}">
                <a16:creationId xmlns:a16="http://schemas.microsoft.com/office/drawing/2014/main" id="{7CFA0329-57D0-4448-A0B0-69EC9E68CA85}"/>
              </a:ext>
            </a:extLst>
          </p:cNvPr>
          <p:cNvPicPr>
            <a:picLocks noChangeAspect="1"/>
          </p:cNvPicPr>
          <p:nvPr/>
        </p:nvPicPr>
        <p:blipFill rotWithShape="1">
          <a:blip r:embed="rId3">
            <a:lum bright="70000" contrast="-70000"/>
          </a:blip>
          <a:srcRect r="5260" b="24083"/>
          <a:stretch/>
        </p:blipFill>
        <p:spPr>
          <a:xfrm>
            <a:off x="4696963" y="3203425"/>
            <a:ext cx="491600" cy="413895"/>
          </a:xfrm>
          <a:prstGeom prst="rect">
            <a:avLst/>
          </a:prstGeom>
        </p:spPr>
      </p:pic>
      <p:pic>
        <p:nvPicPr>
          <p:cNvPr id="119" name="Picture 118">
            <a:extLst>
              <a:ext uri="{FF2B5EF4-FFF2-40B4-BE49-F238E27FC236}">
                <a16:creationId xmlns:a16="http://schemas.microsoft.com/office/drawing/2014/main" id="{9D96A3B8-550D-4E2C-8F3F-633758E0F604}"/>
              </a:ext>
            </a:extLst>
          </p:cNvPr>
          <p:cNvPicPr>
            <a:picLocks noChangeAspect="1"/>
          </p:cNvPicPr>
          <p:nvPr/>
        </p:nvPicPr>
        <p:blipFill rotWithShape="1">
          <a:blip r:embed="rId3">
            <a:lum bright="70000" contrast="-70000"/>
          </a:blip>
          <a:srcRect r="5260" b="24083"/>
          <a:stretch/>
        </p:blipFill>
        <p:spPr>
          <a:xfrm>
            <a:off x="3527805" y="4498768"/>
            <a:ext cx="491600" cy="413895"/>
          </a:xfrm>
          <a:prstGeom prst="rect">
            <a:avLst/>
          </a:prstGeom>
        </p:spPr>
      </p:pic>
      <p:pic>
        <p:nvPicPr>
          <p:cNvPr id="120" name="Picture 119">
            <a:extLst>
              <a:ext uri="{FF2B5EF4-FFF2-40B4-BE49-F238E27FC236}">
                <a16:creationId xmlns:a16="http://schemas.microsoft.com/office/drawing/2014/main" id="{40F3CD7F-4918-4EAF-B02E-179B5469DABB}"/>
              </a:ext>
            </a:extLst>
          </p:cNvPr>
          <p:cNvPicPr>
            <a:picLocks noChangeAspect="1"/>
          </p:cNvPicPr>
          <p:nvPr/>
        </p:nvPicPr>
        <p:blipFill rotWithShape="1">
          <a:blip r:embed="rId3">
            <a:lum bright="70000" contrast="-70000"/>
          </a:blip>
          <a:srcRect r="5260" b="24083"/>
          <a:stretch/>
        </p:blipFill>
        <p:spPr>
          <a:xfrm>
            <a:off x="4696963" y="4498767"/>
            <a:ext cx="491600" cy="413895"/>
          </a:xfrm>
          <a:prstGeom prst="rect">
            <a:avLst/>
          </a:prstGeom>
        </p:spPr>
      </p:pic>
      <p:cxnSp>
        <p:nvCxnSpPr>
          <p:cNvPr id="121" name="Straight Arrow Connector 120">
            <a:extLst>
              <a:ext uri="{FF2B5EF4-FFF2-40B4-BE49-F238E27FC236}">
                <a16:creationId xmlns:a16="http://schemas.microsoft.com/office/drawing/2014/main" id="{C699A661-D027-4E73-A87D-986A9C3466C8}"/>
              </a:ext>
            </a:extLst>
          </p:cNvPr>
          <p:cNvCxnSpPr>
            <a:cxnSpLocks/>
            <a:stCxn id="119" idx="3"/>
            <a:endCxn id="120" idx="1"/>
          </p:cNvCxnSpPr>
          <p:nvPr/>
        </p:nvCxnSpPr>
        <p:spPr>
          <a:xfrm flipV="1">
            <a:off x="4019405" y="4705715"/>
            <a:ext cx="677558" cy="1"/>
          </a:xfrm>
          <a:prstGeom prst="straightConnector1">
            <a:avLst/>
          </a:prstGeom>
          <a:ln>
            <a:solidFill>
              <a:schemeClr val="bg1"/>
            </a:solidFill>
            <a:headEnd type="none"/>
            <a:tailEnd type="triangle" w="lg" len="lg"/>
          </a:ln>
        </p:spPr>
        <p:style>
          <a:lnRef idx="1">
            <a:schemeClr val="accent1"/>
          </a:lnRef>
          <a:fillRef idx="0">
            <a:schemeClr val="accent1"/>
          </a:fillRef>
          <a:effectRef idx="0">
            <a:schemeClr val="accent1"/>
          </a:effectRef>
          <a:fontRef idx="minor">
            <a:schemeClr val="tx1"/>
          </a:fontRef>
        </p:style>
      </p:cxnSp>
      <p:pic>
        <p:nvPicPr>
          <p:cNvPr id="122" name="Picture 121">
            <a:extLst>
              <a:ext uri="{FF2B5EF4-FFF2-40B4-BE49-F238E27FC236}">
                <a16:creationId xmlns:a16="http://schemas.microsoft.com/office/drawing/2014/main" id="{A604D3E8-2F91-4E05-93F6-E0400B32F3F6}"/>
              </a:ext>
            </a:extLst>
          </p:cNvPr>
          <p:cNvPicPr>
            <a:picLocks noChangeAspect="1"/>
          </p:cNvPicPr>
          <p:nvPr/>
        </p:nvPicPr>
        <p:blipFill>
          <a:blip r:embed="rId4">
            <a:lum bright="70000" contrast="-70000"/>
          </a:blip>
          <a:stretch>
            <a:fillRect/>
          </a:stretch>
        </p:blipFill>
        <p:spPr>
          <a:xfrm>
            <a:off x="4236324" y="1841884"/>
            <a:ext cx="243719" cy="235337"/>
          </a:xfrm>
          <a:prstGeom prst="rect">
            <a:avLst/>
          </a:prstGeom>
        </p:spPr>
      </p:pic>
      <p:pic>
        <p:nvPicPr>
          <p:cNvPr id="123" name="Picture 122">
            <a:extLst>
              <a:ext uri="{FF2B5EF4-FFF2-40B4-BE49-F238E27FC236}">
                <a16:creationId xmlns:a16="http://schemas.microsoft.com/office/drawing/2014/main" id="{FA504063-969D-4CEC-820A-7BA1F4D74EC6}"/>
              </a:ext>
            </a:extLst>
          </p:cNvPr>
          <p:cNvPicPr>
            <a:picLocks noChangeAspect="1"/>
          </p:cNvPicPr>
          <p:nvPr/>
        </p:nvPicPr>
        <p:blipFill>
          <a:blip r:embed="rId4">
            <a:lum bright="70000" contrast="-70000"/>
          </a:blip>
          <a:stretch>
            <a:fillRect/>
          </a:stretch>
        </p:blipFill>
        <p:spPr>
          <a:xfrm>
            <a:off x="4224809" y="3141484"/>
            <a:ext cx="243719" cy="235337"/>
          </a:xfrm>
          <a:prstGeom prst="rect">
            <a:avLst/>
          </a:prstGeom>
        </p:spPr>
      </p:pic>
      <p:pic>
        <p:nvPicPr>
          <p:cNvPr id="124" name="Picture 123">
            <a:extLst>
              <a:ext uri="{FF2B5EF4-FFF2-40B4-BE49-F238E27FC236}">
                <a16:creationId xmlns:a16="http://schemas.microsoft.com/office/drawing/2014/main" id="{D1162F1E-0F03-444C-BBA8-F2ED31103329}"/>
              </a:ext>
            </a:extLst>
          </p:cNvPr>
          <p:cNvPicPr>
            <a:picLocks noChangeAspect="1"/>
          </p:cNvPicPr>
          <p:nvPr/>
        </p:nvPicPr>
        <p:blipFill rotWithShape="1">
          <a:blip r:embed="rId3">
            <a:lum bright="70000" contrast="-70000"/>
          </a:blip>
          <a:srcRect r="5260" b="24083"/>
          <a:stretch/>
        </p:blipFill>
        <p:spPr>
          <a:xfrm>
            <a:off x="3527805" y="5800262"/>
            <a:ext cx="491600" cy="413895"/>
          </a:xfrm>
          <a:prstGeom prst="rect">
            <a:avLst/>
          </a:prstGeom>
        </p:spPr>
      </p:pic>
      <p:pic>
        <p:nvPicPr>
          <p:cNvPr id="125" name="Picture 124">
            <a:extLst>
              <a:ext uri="{FF2B5EF4-FFF2-40B4-BE49-F238E27FC236}">
                <a16:creationId xmlns:a16="http://schemas.microsoft.com/office/drawing/2014/main" id="{BA0BB328-B4D5-4895-8C58-B59CE72F2FA0}"/>
              </a:ext>
            </a:extLst>
          </p:cNvPr>
          <p:cNvPicPr>
            <a:picLocks noChangeAspect="1"/>
          </p:cNvPicPr>
          <p:nvPr/>
        </p:nvPicPr>
        <p:blipFill rotWithShape="1">
          <a:blip r:embed="rId3">
            <a:lum bright="70000" contrast="-70000"/>
          </a:blip>
          <a:srcRect r="5260" b="24083"/>
          <a:stretch/>
        </p:blipFill>
        <p:spPr>
          <a:xfrm>
            <a:off x="4696963" y="5800261"/>
            <a:ext cx="491600" cy="413895"/>
          </a:xfrm>
          <a:prstGeom prst="rect">
            <a:avLst/>
          </a:prstGeom>
        </p:spPr>
      </p:pic>
      <p:pic>
        <p:nvPicPr>
          <p:cNvPr id="126" name="Picture 125">
            <a:extLst>
              <a:ext uri="{FF2B5EF4-FFF2-40B4-BE49-F238E27FC236}">
                <a16:creationId xmlns:a16="http://schemas.microsoft.com/office/drawing/2014/main" id="{BFF7F0FD-6132-4B3D-A3EC-CA36C18F652C}"/>
              </a:ext>
            </a:extLst>
          </p:cNvPr>
          <p:cNvPicPr>
            <a:picLocks noChangeAspect="1"/>
          </p:cNvPicPr>
          <p:nvPr/>
        </p:nvPicPr>
        <p:blipFill rotWithShape="1">
          <a:blip r:embed="rId3">
            <a:lum bright="70000" contrast="-70000"/>
          </a:blip>
          <a:srcRect r="5260" b="24083"/>
          <a:stretch/>
        </p:blipFill>
        <p:spPr>
          <a:xfrm>
            <a:off x="4107692" y="5792861"/>
            <a:ext cx="491600" cy="413895"/>
          </a:xfrm>
          <a:prstGeom prst="rect">
            <a:avLst/>
          </a:prstGeom>
        </p:spPr>
      </p:pic>
      <p:cxnSp>
        <p:nvCxnSpPr>
          <p:cNvPr id="127" name="Straight Arrow Connector 126">
            <a:extLst>
              <a:ext uri="{FF2B5EF4-FFF2-40B4-BE49-F238E27FC236}">
                <a16:creationId xmlns:a16="http://schemas.microsoft.com/office/drawing/2014/main" id="{2D1B1DDF-0444-4D95-BAF4-936E7BB7CEB7}"/>
              </a:ext>
            </a:extLst>
          </p:cNvPr>
          <p:cNvCxnSpPr>
            <a:cxnSpLocks/>
            <a:stCxn id="117" idx="3"/>
            <a:endCxn id="118" idx="1"/>
          </p:cNvCxnSpPr>
          <p:nvPr/>
        </p:nvCxnSpPr>
        <p:spPr>
          <a:xfrm flipV="1">
            <a:off x="4019405" y="3410373"/>
            <a:ext cx="677558" cy="1"/>
          </a:xfrm>
          <a:prstGeom prst="straightConnector1">
            <a:avLst/>
          </a:prstGeom>
          <a:ln>
            <a:solidFill>
              <a:schemeClr val="bg1"/>
            </a:solidFill>
            <a:headEnd type="none"/>
            <a:tailEnd type="triangle" w="lg" len="lg"/>
          </a:ln>
        </p:spPr>
        <p:style>
          <a:lnRef idx="1">
            <a:schemeClr val="accent1"/>
          </a:lnRef>
          <a:fillRef idx="0">
            <a:schemeClr val="accent1"/>
          </a:fillRef>
          <a:effectRef idx="0">
            <a:schemeClr val="accent1"/>
          </a:effectRef>
          <a:fontRef idx="minor">
            <a:schemeClr val="tx1"/>
          </a:fontRef>
        </p:style>
      </p:cxnSp>
      <p:pic>
        <p:nvPicPr>
          <p:cNvPr id="128" name="Picture 127">
            <a:extLst>
              <a:ext uri="{FF2B5EF4-FFF2-40B4-BE49-F238E27FC236}">
                <a16:creationId xmlns:a16="http://schemas.microsoft.com/office/drawing/2014/main" id="{5651DE9C-0F3D-451F-91B9-64FB688379A2}"/>
              </a:ext>
            </a:extLst>
          </p:cNvPr>
          <p:cNvPicPr>
            <a:picLocks noChangeAspect="1"/>
          </p:cNvPicPr>
          <p:nvPr/>
        </p:nvPicPr>
        <p:blipFill rotWithShape="1">
          <a:blip r:embed="rId3"/>
          <a:srcRect r="5260" b="24083"/>
          <a:stretch/>
        </p:blipFill>
        <p:spPr>
          <a:xfrm>
            <a:off x="9289638" y="3203427"/>
            <a:ext cx="491600" cy="413895"/>
          </a:xfrm>
          <a:prstGeom prst="rect">
            <a:avLst/>
          </a:prstGeom>
          <a:effectLst>
            <a:glow rad="101600">
              <a:srgbClr val="FFFF00">
                <a:alpha val="40000"/>
              </a:srgbClr>
            </a:glow>
          </a:effectLst>
        </p:spPr>
      </p:pic>
      <p:pic>
        <p:nvPicPr>
          <p:cNvPr id="129" name="Picture 128">
            <a:extLst>
              <a:ext uri="{FF2B5EF4-FFF2-40B4-BE49-F238E27FC236}">
                <a16:creationId xmlns:a16="http://schemas.microsoft.com/office/drawing/2014/main" id="{7A1EAA42-5DF6-4F90-9BA3-B488FDC3879D}"/>
              </a:ext>
            </a:extLst>
          </p:cNvPr>
          <p:cNvPicPr>
            <a:picLocks noChangeAspect="1"/>
          </p:cNvPicPr>
          <p:nvPr/>
        </p:nvPicPr>
        <p:blipFill rotWithShape="1">
          <a:blip r:embed="rId3"/>
          <a:srcRect r="5260" b="24083"/>
          <a:stretch/>
        </p:blipFill>
        <p:spPr>
          <a:xfrm>
            <a:off x="10458796" y="3203426"/>
            <a:ext cx="491600" cy="413895"/>
          </a:xfrm>
          <a:prstGeom prst="rect">
            <a:avLst/>
          </a:prstGeom>
        </p:spPr>
      </p:pic>
      <p:pic>
        <p:nvPicPr>
          <p:cNvPr id="130" name="Picture 129">
            <a:extLst>
              <a:ext uri="{FF2B5EF4-FFF2-40B4-BE49-F238E27FC236}">
                <a16:creationId xmlns:a16="http://schemas.microsoft.com/office/drawing/2014/main" id="{7855258F-B9E0-4324-A3C7-386C544508D4}"/>
              </a:ext>
            </a:extLst>
          </p:cNvPr>
          <p:cNvPicPr>
            <a:picLocks noChangeAspect="1"/>
          </p:cNvPicPr>
          <p:nvPr/>
        </p:nvPicPr>
        <p:blipFill rotWithShape="1">
          <a:blip r:embed="rId3"/>
          <a:srcRect r="5260" b="24083"/>
          <a:stretch/>
        </p:blipFill>
        <p:spPr>
          <a:xfrm>
            <a:off x="9289638" y="4498769"/>
            <a:ext cx="491600" cy="413895"/>
          </a:xfrm>
          <a:prstGeom prst="rect">
            <a:avLst/>
          </a:prstGeom>
          <a:effectLst>
            <a:glow rad="101600">
              <a:srgbClr val="FFFF00">
                <a:alpha val="40000"/>
              </a:srgbClr>
            </a:glow>
          </a:effectLst>
        </p:spPr>
      </p:pic>
      <p:pic>
        <p:nvPicPr>
          <p:cNvPr id="131" name="Picture 130">
            <a:extLst>
              <a:ext uri="{FF2B5EF4-FFF2-40B4-BE49-F238E27FC236}">
                <a16:creationId xmlns:a16="http://schemas.microsoft.com/office/drawing/2014/main" id="{6349ADB7-A323-4ED7-8B99-6692B8E7E8AF}"/>
              </a:ext>
            </a:extLst>
          </p:cNvPr>
          <p:cNvPicPr>
            <a:picLocks noChangeAspect="1"/>
          </p:cNvPicPr>
          <p:nvPr/>
        </p:nvPicPr>
        <p:blipFill rotWithShape="1">
          <a:blip r:embed="rId3"/>
          <a:srcRect r="5260" b="24083"/>
          <a:stretch/>
        </p:blipFill>
        <p:spPr>
          <a:xfrm>
            <a:off x="10458796" y="4498768"/>
            <a:ext cx="491600" cy="413895"/>
          </a:xfrm>
          <a:prstGeom prst="rect">
            <a:avLst/>
          </a:prstGeom>
        </p:spPr>
      </p:pic>
      <p:cxnSp>
        <p:nvCxnSpPr>
          <p:cNvPr id="132" name="Straight Arrow Connector 131">
            <a:extLst>
              <a:ext uri="{FF2B5EF4-FFF2-40B4-BE49-F238E27FC236}">
                <a16:creationId xmlns:a16="http://schemas.microsoft.com/office/drawing/2014/main" id="{EA95DCEE-16C8-423E-9CF2-B292E3166018}"/>
              </a:ext>
            </a:extLst>
          </p:cNvPr>
          <p:cNvCxnSpPr>
            <a:cxnSpLocks/>
            <a:stCxn id="130" idx="3"/>
            <a:endCxn id="131" idx="1"/>
          </p:cNvCxnSpPr>
          <p:nvPr/>
        </p:nvCxnSpPr>
        <p:spPr>
          <a:xfrm flipV="1">
            <a:off x="9781238" y="4705716"/>
            <a:ext cx="677558" cy="1"/>
          </a:xfrm>
          <a:prstGeom prst="straightConnector1">
            <a:avLst/>
          </a:prstGeom>
          <a:ln>
            <a:solidFill>
              <a:schemeClr val="bg1"/>
            </a:solidFill>
            <a:headEnd type="none"/>
            <a:tailEnd type="triangle" w="lg" len="lg"/>
          </a:ln>
        </p:spPr>
        <p:style>
          <a:lnRef idx="1">
            <a:schemeClr val="accent1"/>
          </a:lnRef>
          <a:fillRef idx="0">
            <a:schemeClr val="accent1"/>
          </a:fillRef>
          <a:effectRef idx="0">
            <a:schemeClr val="accent1"/>
          </a:effectRef>
          <a:fontRef idx="minor">
            <a:schemeClr val="tx1"/>
          </a:fontRef>
        </p:style>
      </p:cxnSp>
      <p:pic>
        <p:nvPicPr>
          <p:cNvPr id="133" name="Picture 132">
            <a:extLst>
              <a:ext uri="{FF2B5EF4-FFF2-40B4-BE49-F238E27FC236}">
                <a16:creationId xmlns:a16="http://schemas.microsoft.com/office/drawing/2014/main" id="{EA1E5103-E378-40C9-85A4-62D4D12F6368}"/>
              </a:ext>
            </a:extLst>
          </p:cNvPr>
          <p:cNvPicPr>
            <a:picLocks noChangeAspect="1"/>
          </p:cNvPicPr>
          <p:nvPr/>
        </p:nvPicPr>
        <p:blipFill>
          <a:blip r:embed="rId4"/>
          <a:stretch>
            <a:fillRect/>
          </a:stretch>
        </p:blipFill>
        <p:spPr>
          <a:xfrm>
            <a:off x="9986642" y="3141485"/>
            <a:ext cx="243719" cy="235337"/>
          </a:xfrm>
          <a:prstGeom prst="rect">
            <a:avLst/>
          </a:prstGeom>
        </p:spPr>
      </p:pic>
      <p:pic>
        <p:nvPicPr>
          <p:cNvPr id="134" name="Picture 133">
            <a:extLst>
              <a:ext uri="{FF2B5EF4-FFF2-40B4-BE49-F238E27FC236}">
                <a16:creationId xmlns:a16="http://schemas.microsoft.com/office/drawing/2014/main" id="{2BB623D3-4913-48E9-A2C1-A3CCFC5C9718}"/>
              </a:ext>
            </a:extLst>
          </p:cNvPr>
          <p:cNvPicPr>
            <a:picLocks noChangeAspect="1"/>
          </p:cNvPicPr>
          <p:nvPr/>
        </p:nvPicPr>
        <p:blipFill rotWithShape="1">
          <a:blip r:embed="rId3"/>
          <a:srcRect r="5260" b="24083"/>
          <a:stretch/>
        </p:blipFill>
        <p:spPr>
          <a:xfrm>
            <a:off x="9289638" y="5800263"/>
            <a:ext cx="491600" cy="413895"/>
          </a:xfrm>
          <a:prstGeom prst="rect">
            <a:avLst/>
          </a:prstGeom>
          <a:effectLst>
            <a:glow rad="101600">
              <a:srgbClr val="FFFF00">
                <a:alpha val="40000"/>
              </a:srgbClr>
            </a:glow>
          </a:effectLst>
        </p:spPr>
      </p:pic>
      <p:pic>
        <p:nvPicPr>
          <p:cNvPr id="135" name="Picture 134">
            <a:extLst>
              <a:ext uri="{FF2B5EF4-FFF2-40B4-BE49-F238E27FC236}">
                <a16:creationId xmlns:a16="http://schemas.microsoft.com/office/drawing/2014/main" id="{CFF60D06-4CA7-4025-8285-0F210FDF0C50}"/>
              </a:ext>
            </a:extLst>
          </p:cNvPr>
          <p:cNvPicPr>
            <a:picLocks noChangeAspect="1"/>
          </p:cNvPicPr>
          <p:nvPr/>
        </p:nvPicPr>
        <p:blipFill rotWithShape="1">
          <a:blip r:embed="rId3"/>
          <a:srcRect r="5260" b="24083"/>
          <a:stretch/>
        </p:blipFill>
        <p:spPr>
          <a:xfrm>
            <a:off x="10458796" y="5800262"/>
            <a:ext cx="491600" cy="413895"/>
          </a:xfrm>
          <a:prstGeom prst="rect">
            <a:avLst/>
          </a:prstGeom>
          <a:effectLst>
            <a:glow rad="101600">
              <a:srgbClr val="FFFF00">
                <a:alpha val="40000"/>
              </a:srgbClr>
            </a:glow>
          </a:effectLst>
        </p:spPr>
      </p:pic>
      <p:pic>
        <p:nvPicPr>
          <p:cNvPr id="136" name="Picture 135">
            <a:extLst>
              <a:ext uri="{FF2B5EF4-FFF2-40B4-BE49-F238E27FC236}">
                <a16:creationId xmlns:a16="http://schemas.microsoft.com/office/drawing/2014/main" id="{EA408F75-AA3D-47FD-B510-D144ACCA9E6C}"/>
              </a:ext>
            </a:extLst>
          </p:cNvPr>
          <p:cNvPicPr>
            <a:picLocks noChangeAspect="1"/>
          </p:cNvPicPr>
          <p:nvPr/>
        </p:nvPicPr>
        <p:blipFill rotWithShape="1">
          <a:blip r:embed="rId3"/>
          <a:srcRect r="5260" b="24083"/>
          <a:stretch/>
        </p:blipFill>
        <p:spPr>
          <a:xfrm>
            <a:off x="9869525" y="5792862"/>
            <a:ext cx="491600" cy="413895"/>
          </a:xfrm>
          <a:prstGeom prst="rect">
            <a:avLst/>
          </a:prstGeom>
          <a:effectLst>
            <a:glow rad="101600">
              <a:srgbClr val="FFFF00">
                <a:alpha val="40000"/>
              </a:srgbClr>
            </a:glow>
          </a:effectLst>
        </p:spPr>
      </p:pic>
      <p:cxnSp>
        <p:nvCxnSpPr>
          <p:cNvPr id="137" name="Straight Arrow Connector 136">
            <a:extLst>
              <a:ext uri="{FF2B5EF4-FFF2-40B4-BE49-F238E27FC236}">
                <a16:creationId xmlns:a16="http://schemas.microsoft.com/office/drawing/2014/main" id="{4EFB844A-838F-4F2B-8849-D594441BD4E5}"/>
              </a:ext>
            </a:extLst>
          </p:cNvPr>
          <p:cNvCxnSpPr>
            <a:cxnSpLocks/>
            <a:stCxn id="128" idx="3"/>
            <a:endCxn id="129" idx="1"/>
          </p:cNvCxnSpPr>
          <p:nvPr/>
        </p:nvCxnSpPr>
        <p:spPr>
          <a:xfrm flipV="1">
            <a:off x="9781238" y="3410374"/>
            <a:ext cx="677558" cy="1"/>
          </a:xfrm>
          <a:prstGeom prst="straightConnector1">
            <a:avLst/>
          </a:prstGeom>
          <a:ln>
            <a:solidFill>
              <a:schemeClr val="bg1"/>
            </a:solidFill>
            <a:headEnd type="none"/>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5366950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C46208-D3B5-469C-8FAC-E787B3C99500}"/>
              </a:ext>
            </a:extLst>
          </p:cNvPr>
          <p:cNvSpPr>
            <a:spLocks noGrp="1"/>
          </p:cNvSpPr>
          <p:nvPr>
            <p:ph type="title"/>
          </p:nvPr>
        </p:nvSpPr>
        <p:spPr>
          <a:xfrm>
            <a:off x="268080" y="289511"/>
            <a:ext cx="11655840" cy="899665"/>
          </a:xfrm>
        </p:spPr>
        <p:txBody>
          <a:bodyPr/>
          <a:lstStyle/>
          <a:p>
            <a:r>
              <a:rPr lang="en-US" sz="3600" dirty="0"/>
              <a:t>S/4HANA HA and DR across Availability Zones (DR Failover)</a:t>
            </a:r>
          </a:p>
        </p:txBody>
      </p:sp>
      <p:sp>
        <p:nvSpPr>
          <p:cNvPr id="4" name="Rectangle 3">
            <a:extLst>
              <a:ext uri="{FF2B5EF4-FFF2-40B4-BE49-F238E27FC236}">
                <a16:creationId xmlns:a16="http://schemas.microsoft.com/office/drawing/2014/main" id="{BC79A211-040B-4628-838A-153AAF77E699}"/>
              </a:ext>
            </a:extLst>
          </p:cNvPr>
          <p:cNvSpPr/>
          <p:nvPr/>
        </p:nvSpPr>
        <p:spPr bwMode="auto">
          <a:xfrm>
            <a:off x="3562066" y="1132887"/>
            <a:ext cx="2859206" cy="5524315"/>
          </a:xfrm>
          <a:prstGeom prst="rect">
            <a:avLst/>
          </a:prstGeom>
          <a:solidFill>
            <a:schemeClr val="accent2">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45720"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353535"/>
                </a:solidFill>
                <a:effectLst/>
                <a:uLnTx/>
                <a:uFillTx/>
                <a:latin typeface="Segoe UI Semilight"/>
                <a:ea typeface="Segoe UI" pitchFamily="34" charset="0"/>
                <a:cs typeface="Segoe UI" pitchFamily="34" charset="0"/>
              </a:rPr>
              <a:t>Azure Availability Zone 1 (Active)</a:t>
            </a:r>
          </a:p>
        </p:txBody>
      </p:sp>
      <p:sp>
        <p:nvSpPr>
          <p:cNvPr id="5" name="Rectangle 4">
            <a:extLst>
              <a:ext uri="{FF2B5EF4-FFF2-40B4-BE49-F238E27FC236}">
                <a16:creationId xmlns:a16="http://schemas.microsoft.com/office/drawing/2014/main" id="{EA2B9BFD-EA47-43F9-BF90-230E211D9643}"/>
              </a:ext>
            </a:extLst>
          </p:cNvPr>
          <p:cNvSpPr/>
          <p:nvPr/>
        </p:nvSpPr>
        <p:spPr bwMode="auto">
          <a:xfrm>
            <a:off x="7377443" y="1132888"/>
            <a:ext cx="2859206" cy="5524314"/>
          </a:xfrm>
          <a:prstGeom prst="rect">
            <a:avLst/>
          </a:prstGeom>
          <a:solidFill>
            <a:schemeClr val="accent2">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45720"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353535"/>
                </a:solidFill>
                <a:effectLst/>
                <a:uLnTx/>
                <a:uFillTx/>
                <a:latin typeface="Segoe UI Semilight"/>
                <a:ea typeface="Segoe UI" pitchFamily="34" charset="0"/>
                <a:cs typeface="Segoe UI" pitchFamily="34" charset="0"/>
              </a:rPr>
              <a:t>Azure Availability Zone 2</a:t>
            </a: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dirty="0" err="1">
              <a:ln>
                <a:noFill/>
              </a:ln>
              <a:solidFill>
                <a:srgbClr val="353535"/>
              </a:solidFill>
              <a:effectLst/>
              <a:uLnTx/>
              <a:uFillTx/>
              <a:latin typeface="Segoe UI Semilight"/>
              <a:ea typeface="Segoe UI" pitchFamily="34" charset="0"/>
              <a:cs typeface="Segoe UI" pitchFamily="34" charset="0"/>
            </a:endParaRPr>
          </a:p>
        </p:txBody>
      </p:sp>
      <p:sp>
        <p:nvSpPr>
          <p:cNvPr id="17" name="Rectangle 16">
            <a:extLst>
              <a:ext uri="{FF2B5EF4-FFF2-40B4-BE49-F238E27FC236}">
                <a16:creationId xmlns:a16="http://schemas.microsoft.com/office/drawing/2014/main" id="{8D6B6F83-A26E-4E5C-8C31-132C648C25A4}"/>
              </a:ext>
            </a:extLst>
          </p:cNvPr>
          <p:cNvSpPr/>
          <p:nvPr/>
        </p:nvSpPr>
        <p:spPr bwMode="auto">
          <a:xfrm>
            <a:off x="3896435" y="1801507"/>
            <a:ext cx="5989499" cy="752258"/>
          </a:xfrm>
          <a:prstGeom prst="rect">
            <a:avLst/>
          </a:prstGeom>
          <a:solidFill>
            <a:schemeClr val="bg2">
              <a:lumMod val="40000"/>
              <a:lumOff val="60000"/>
            </a:schemeClr>
          </a:solidFill>
          <a:ln>
            <a:solidFill>
              <a:schemeClr val="bg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 rIns="0" bIns="9144"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353535"/>
                </a:solidFill>
                <a:effectLst/>
                <a:uLnTx/>
                <a:uFillTx/>
                <a:latin typeface="Segoe UI Semilight"/>
                <a:ea typeface="Segoe UI" pitchFamily="34" charset="0"/>
                <a:cs typeface="Segoe UI" pitchFamily="34" charset="0"/>
              </a:rPr>
              <a:t>HSR Failover</a:t>
            </a:r>
          </a:p>
        </p:txBody>
      </p:sp>
      <p:pic>
        <p:nvPicPr>
          <p:cNvPr id="18" name="Picture 17">
            <a:extLst>
              <a:ext uri="{FF2B5EF4-FFF2-40B4-BE49-F238E27FC236}">
                <a16:creationId xmlns:a16="http://schemas.microsoft.com/office/drawing/2014/main" id="{0C2F1992-9D7E-486F-A5E7-B1631969B021}"/>
              </a:ext>
            </a:extLst>
          </p:cNvPr>
          <p:cNvPicPr>
            <a:picLocks noChangeAspect="1"/>
          </p:cNvPicPr>
          <p:nvPr/>
        </p:nvPicPr>
        <p:blipFill rotWithShape="1">
          <a:blip r:embed="rId2"/>
          <a:srcRect r="5260" b="24083"/>
          <a:stretch/>
        </p:blipFill>
        <p:spPr>
          <a:xfrm>
            <a:off x="4729905" y="1934712"/>
            <a:ext cx="491600" cy="413895"/>
          </a:xfrm>
          <a:prstGeom prst="rect">
            <a:avLst/>
          </a:prstGeom>
        </p:spPr>
      </p:pic>
      <p:cxnSp>
        <p:nvCxnSpPr>
          <p:cNvPr id="21" name="Straight Arrow Connector 20">
            <a:extLst>
              <a:ext uri="{FF2B5EF4-FFF2-40B4-BE49-F238E27FC236}">
                <a16:creationId xmlns:a16="http://schemas.microsoft.com/office/drawing/2014/main" id="{F351F0FD-C84B-4B74-9E76-B84C66DE7593}"/>
              </a:ext>
            </a:extLst>
          </p:cNvPr>
          <p:cNvCxnSpPr>
            <a:cxnSpLocks/>
            <a:stCxn id="18" idx="3"/>
            <a:endCxn id="69" idx="1"/>
          </p:cNvCxnSpPr>
          <p:nvPr/>
        </p:nvCxnSpPr>
        <p:spPr>
          <a:xfrm>
            <a:off x="5221505" y="2141660"/>
            <a:ext cx="3313018" cy="1296"/>
          </a:xfrm>
          <a:prstGeom prst="straightConnector1">
            <a:avLst/>
          </a:prstGeom>
          <a:ln>
            <a:solidFill>
              <a:schemeClr val="bg1"/>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E6261089-4E9C-455F-AB3E-BC84867C2D8D}"/>
              </a:ext>
            </a:extLst>
          </p:cNvPr>
          <p:cNvSpPr/>
          <p:nvPr/>
        </p:nvSpPr>
        <p:spPr bwMode="auto">
          <a:xfrm>
            <a:off x="3903259" y="3101107"/>
            <a:ext cx="5982675" cy="752258"/>
          </a:xfrm>
          <a:prstGeom prst="rect">
            <a:avLst/>
          </a:prstGeom>
          <a:solidFill>
            <a:schemeClr val="bg2">
              <a:lumMod val="40000"/>
              <a:lumOff val="60000"/>
            </a:schemeClr>
          </a:solidFill>
          <a:ln>
            <a:solidFill>
              <a:schemeClr val="bg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 rIns="0" bIns="9144"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353535"/>
                </a:solidFill>
                <a:effectLst/>
                <a:uLnTx/>
                <a:uFillTx/>
                <a:latin typeface="Segoe UI Semilight"/>
                <a:ea typeface="Segoe UI" pitchFamily="34" charset="0"/>
                <a:cs typeface="Segoe UI" pitchFamily="34" charset="0"/>
              </a:rPr>
              <a:t>ASCS Failover</a:t>
            </a:r>
          </a:p>
        </p:txBody>
      </p:sp>
      <p:pic>
        <p:nvPicPr>
          <p:cNvPr id="26" name="Picture 25">
            <a:extLst>
              <a:ext uri="{FF2B5EF4-FFF2-40B4-BE49-F238E27FC236}">
                <a16:creationId xmlns:a16="http://schemas.microsoft.com/office/drawing/2014/main" id="{41F468E6-53D5-4C9E-BAE8-7F32CF359F4E}"/>
              </a:ext>
            </a:extLst>
          </p:cNvPr>
          <p:cNvPicPr>
            <a:picLocks noChangeAspect="1"/>
          </p:cNvPicPr>
          <p:nvPr/>
        </p:nvPicPr>
        <p:blipFill rotWithShape="1">
          <a:blip r:embed="rId2"/>
          <a:srcRect r="5260" b="24083"/>
          <a:stretch/>
        </p:blipFill>
        <p:spPr>
          <a:xfrm>
            <a:off x="4736729" y="3234312"/>
            <a:ext cx="491600" cy="413895"/>
          </a:xfrm>
          <a:prstGeom prst="rect">
            <a:avLst/>
          </a:prstGeom>
        </p:spPr>
      </p:pic>
      <p:sp>
        <p:nvSpPr>
          <p:cNvPr id="30" name="Rectangle 29">
            <a:extLst>
              <a:ext uri="{FF2B5EF4-FFF2-40B4-BE49-F238E27FC236}">
                <a16:creationId xmlns:a16="http://schemas.microsoft.com/office/drawing/2014/main" id="{0883FC89-113C-4B37-91DA-3D3FE93457C3}"/>
              </a:ext>
            </a:extLst>
          </p:cNvPr>
          <p:cNvSpPr/>
          <p:nvPr/>
        </p:nvSpPr>
        <p:spPr bwMode="auto">
          <a:xfrm>
            <a:off x="3903259" y="4396449"/>
            <a:ext cx="5982675" cy="752258"/>
          </a:xfrm>
          <a:prstGeom prst="rect">
            <a:avLst/>
          </a:prstGeom>
          <a:solidFill>
            <a:schemeClr val="bg2">
              <a:lumMod val="40000"/>
              <a:lumOff val="60000"/>
            </a:schemeClr>
          </a:solidFill>
          <a:ln>
            <a:solidFill>
              <a:schemeClr val="bg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 rIns="0" bIns="9144"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353535"/>
                </a:solidFill>
                <a:effectLst/>
                <a:uLnTx/>
                <a:uFillTx/>
                <a:latin typeface="Segoe UI Semilight"/>
                <a:ea typeface="Segoe UI" pitchFamily="34" charset="0"/>
                <a:cs typeface="Segoe UI" pitchFamily="34" charset="0"/>
              </a:rPr>
              <a:t>SOFS Failover</a:t>
            </a:r>
          </a:p>
        </p:txBody>
      </p:sp>
      <p:pic>
        <p:nvPicPr>
          <p:cNvPr id="31" name="Picture 30">
            <a:extLst>
              <a:ext uri="{FF2B5EF4-FFF2-40B4-BE49-F238E27FC236}">
                <a16:creationId xmlns:a16="http://schemas.microsoft.com/office/drawing/2014/main" id="{5DF59390-0A2D-467C-BEA1-562CDAE96C50}"/>
              </a:ext>
            </a:extLst>
          </p:cNvPr>
          <p:cNvPicPr>
            <a:picLocks noChangeAspect="1"/>
          </p:cNvPicPr>
          <p:nvPr/>
        </p:nvPicPr>
        <p:blipFill rotWithShape="1">
          <a:blip r:embed="rId2"/>
          <a:srcRect r="5260" b="24083"/>
          <a:stretch/>
        </p:blipFill>
        <p:spPr>
          <a:xfrm>
            <a:off x="4736729" y="4529654"/>
            <a:ext cx="491600" cy="413895"/>
          </a:xfrm>
          <a:prstGeom prst="rect">
            <a:avLst/>
          </a:prstGeom>
        </p:spPr>
      </p:pic>
      <p:cxnSp>
        <p:nvCxnSpPr>
          <p:cNvPr id="33" name="Straight Arrow Connector 32">
            <a:extLst>
              <a:ext uri="{FF2B5EF4-FFF2-40B4-BE49-F238E27FC236}">
                <a16:creationId xmlns:a16="http://schemas.microsoft.com/office/drawing/2014/main" id="{74C71C4E-571E-4ADB-83E3-12E78C9AE437}"/>
              </a:ext>
            </a:extLst>
          </p:cNvPr>
          <p:cNvCxnSpPr>
            <a:cxnSpLocks/>
            <a:stCxn id="31" idx="3"/>
            <a:endCxn id="79" idx="1"/>
          </p:cNvCxnSpPr>
          <p:nvPr/>
        </p:nvCxnSpPr>
        <p:spPr>
          <a:xfrm>
            <a:off x="5228329" y="4736602"/>
            <a:ext cx="3313018" cy="1296"/>
          </a:xfrm>
          <a:prstGeom prst="straightConnector1">
            <a:avLst/>
          </a:prstGeom>
          <a:ln>
            <a:solidFill>
              <a:schemeClr val="bg1"/>
            </a:solidFill>
            <a:headEnd type="none"/>
            <a:tailEnd type="triangle" w="lg" len="lg"/>
          </a:ln>
        </p:spPr>
        <p:style>
          <a:lnRef idx="1">
            <a:schemeClr val="accent1"/>
          </a:lnRef>
          <a:fillRef idx="0">
            <a:schemeClr val="accent1"/>
          </a:fillRef>
          <a:effectRef idx="0">
            <a:schemeClr val="accent1"/>
          </a:effectRef>
          <a:fontRef idx="minor">
            <a:schemeClr val="tx1"/>
          </a:fontRef>
        </p:style>
      </p:cxnSp>
      <p:pic>
        <p:nvPicPr>
          <p:cNvPr id="34" name="Picture 33">
            <a:extLst>
              <a:ext uri="{FF2B5EF4-FFF2-40B4-BE49-F238E27FC236}">
                <a16:creationId xmlns:a16="http://schemas.microsoft.com/office/drawing/2014/main" id="{F16BDE66-88EC-4670-9ECD-F18FA5005DC3}"/>
              </a:ext>
            </a:extLst>
          </p:cNvPr>
          <p:cNvPicPr>
            <a:picLocks noChangeAspect="1"/>
          </p:cNvPicPr>
          <p:nvPr/>
        </p:nvPicPr>
        <p:blipFill>
          <a:blip r:embed="rId3"/>
          <a:stretch>
            <a:fillRect/>
          </a:stretch>
        </p:blipFill>
        <p:spPr>
          <a:xfrm>
            <a:off x="6812050" y="1850302"/>
            <a:ext cx="243719" cy="235337"/>
          </a:xfrm>
          <a:prstGeom prst="rect">
            <a:avLst/>
          </a:prstGeom>
        </p:spPr>
      </p:pic>
      <p:pic>
        <p:nvPicPr>
          <p:cNvPr id="35" name="Picture 34">
            <a:extLst>
              <a:ext uri="{FF2B5EF4-FFF2-40B4-BE49-F238E27FC236}">
                <a16:creationId xmlns:a16="http://schemas.microsoft.com/office/drawing/2014/main" id="{FC87DDC5-761B-437F-9E64-50F7DD348557}"/>
              </a:ext>
            </a:extLst>
          </p:cNvPr>
          <p:cNvPicPr>
            <a:picLocks noChangeAspect="1"/>
          </p:cNvPicPr>
          <p:nvPr/>
        </p:nvPicPr>
        <p:blipFill>
          <a:blip r:embed="rId3"/>
          <a:stretch>
            <a:fillRect/>
          </a:stretch>
        </p:blipFill>
        <p:spPr>
          <a:xfrm>
            <a:off x="6796253" y="3144486"/>
            <a:ext cx="243719" cy="235337"/>
          </a:xfrm>
          <a:prstGeom prst="rect">
            <a:avLst/>
          </a:prstGeom>
        </p:spPr>
      </p:pic>
      <p:sp>
        <p:nvSpPr>
          <p:cNvPr id="46" name="Rectangle 45">
            <a:extLst>
              <a:ext uri="{FF2B5EF4-FFF2-40B4-BE49-F238E27FC236}">
                <a16:creationId xmlns:a16="http://schemas.microsoft.com/office/drawing/2014/main" id="{52DD9083-E881-4937-85A1-3B4076BE2DA6}"/>
              </a:ext>
            </a:extLst>
          </p:cNvPr>
          <p:cNvSpPr/>
          <p:nvPr/>
        </p:nvSpPr>
        <p:spPr bwMode="auto">
          <a:xfrm>
            <a:off x="3903259" y="5697943"/>
            <a:ext cx="2183641" cy="752258"/>
          </a:xfrm>
          <a:prstGeom prst="rect">
            <a:avLst/>
          </a:prstGeom>
          <a:solidFill>
            <a:schemeClr val="bg2">
              <a:lumMod val="40000"/>
              <a:lumOff val="60000"/>
            </a:schemeClr>
          </a:solidFill>
          <a:ln>
            <a:solidFill>
              <a:schemeClr val="bg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 rIns="0" bIns="9144"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353535"/>
                </a:solidFill>
                <a:effectLst/>
                <a:uLnTx/>
                <a:uFillTx/>
                <a:latin typeface="Segoe UI Semilight"/>
                <a:ea typeface="Segoe UI" pitchFamily="34" charset="0"/>
                <a:cs typeface="Segoe UI" pitchFamily="34" charset="0"/>
              </a:rPr>
              <a:t>SAP Logon Group</a:t>
            </a:r>
          </a:p>
        </p:txBody>
      </p:sp>
      <p:pic>
        <p:nvPicPr>
          <p:cNvPr id="47" name="Picture 46">
            <a:extLst>
              <a:ext uri="{FF2B5EF4-FFF2-40B4-BE49-F238E27FC236}">
                <a16:creationId xmlns:a16="http://schemas.microsoft.com/office/drawing/2014/main" id="{B6DE81B3-641E-489C-BD4C-BBC83965B100}"/>
              </a:ext>
            </a:extLst>
          </p:cNvPr>
          <p:cNvPicPr>
            <a:picLocks noChangeAspect="1"/>
          </p:cNvPicPr>
          <p:nvPr/>
        </p:nvPicPr>
        <p:blipFill rotWithShape="1">
          <a:blip r:embed="rId2">
            <a:lum bright="70000" contrast="-70000"/>
          </a:blip>
          <a:srcRect r="5260" b="24083"/>
          <a:stretch/>
        </p:blipFill>
        <p:spPr>
          <a:xfrm>
            <a:off x="4162426" y="5793438"/>
            <a:ext cx="491600" cy="413895"/>
          </a:xfrm>
          <a:prstGeom prst="rect">
            <a:avLst/>
          </a:prstGeom>
        </p:spPr>
      </p:pic>
      <p:pic>
        <p:nvPicPr>
          <p:cNvPr id="48" name="Picture 47">
            <a:extLst>
              <a:ext uri="{FF2B5EF4-FFF2-40B4-BE49-F238E27FC236}">
                <a16:creationId xmlns:a16="http://schemas.microsoft.com/office/drawing/2014/main" id="{A64995EE-EADB-46E3-B39A-EA606975DC08}"/>
              </a:ext>
            </a:extLst>
          </p:cNvPr>
          <p:cNvPicPr>
            <a:picLocks noChangeAspect="1"/>
          </p:cNvPicPr>
          <p:nvPr/>
        </p:nvPicPr>
        <p:blipFill rotWithShape="1">
          <a:blip r:embed="rId2">
            <a:lum bright="70000" contrast="-70000"/>
          </a:blip>
          <a:srcRect r="5260" b="24083"/>
          <a:stretch/>
        </p:blipFill>
        <p:spPr>
          <a:xfrm>
            <a:off x="5331584" y="5793437"/>
            <a:ext cx="491600" cy="413895"/>
          </a:xfrm>
          <a:prstGeom prst="rect">
            <a:avLst/>
          </a:prstGeom>
        </p:spPr>
      </p:pic>
      <p:pic>
        <p:nvPicPr>
          <p:cNvPr id="51" name="Picture 50">
            <a:extLst>
              <a:ext uri="{FF2B5EF4-FFF2-40B4-BE49-F238E27FC236}">
                <a16:creationId xmlns:a16="http://schemas.microsoft.com/office/drawing/2014/main" id="{DEDE26C2-64FF-401C-A9ED-D2C5D94056DB}"/>
              </a:ext>
            </a:extLst>
          </p:cNvPr>
          <p:cNvPicPr>
            <a:picLocks noChangeAspect="1"/>
          </p:cNvPicPr>
          <p:nvPr/>
        </p:nvPicPr>
        <p:blipFill rotWithShape="1">
          <a:blip r:embed="rId2">
            <a:lum bright="70000" contrast="-70000"/>
          </a:blip>
          <a:srcRect r="5260" b="24083"/>
          <a:stretch/>
        </p:blipFill>
        <p:spPr>
          <a:xfrm>
            <a:off x="4742313" y="5786037"/>
            <a:ext cx="491600" cy="413895"/>
          </a:xfrm>
          <a:prstGeom prst="rect">
            <a:avLst/>
          </a:prstGeom>
        </p:spPr>
      </p:pic>
      <p:pic>
        <p:nvPicPr>
          <p:cNvPr id="69" name="Picture 68">
            <a:extLst>
              <a:ext uri="{FF2B5EF4-FFF2-40B4-BE49-F238E27FC236}">
                <a16:creationId xmlns:a16="http://schemas.microsoft.com/office/drawing/2014/main" id="{7BB6039C-5A74-4E85-9D1C-AAF60BFA3931}"/>
              </a:ext>
            </a:extLst>
          </p:cNvPr>
          <p:cNvPicPr>
            <a:picLocks noChangeAspect="1"/>
          </p:cNvPicPr>
          <p:nvPr/>
        </p:nvPicPr>
        <p:blipFill rotWithShape="1">
          <a:blip r:embed="rId2"/>
          <a:srcRect r="5260" b="24083"/>
          <a:stretch/>
        </p:blipFill>
        <p:spPr>
          <a:xfrm>
            <a:off x="8534523" y="1936008"/>
            <a:ext cx="491600" cy="413895"/>
          </a:xfrm>
          <a:prstGeom prst="rect">
            <a:avLst/>
          </a:prstGeom>
          <a:effectLst>
            <a:glow rad="101600">
              <a:srgbClr val="FFFF00">
                <a:alpha val="40000"/>
              </a:srgbClr>
            </a:glow>
          </a:effectLst>
        </p:spPr>
      </p:pic>
      <p:pic>
        <p:nvPicPr>
          <p:cNvPr id="74" name="Picture 73">
            <a:extLst>
              <a:ext uri="{FF2B5EF4-FFF2-40B4-BE49-F238E27FC236}">
                <a16:creationId xmlns:a16="http://schemas.microsoft.com/office/drawing/2014/main" id="{9BE1A4A5-3864-414E-9636-807B5F217472}"/>
              </a:ext>
            </a:extLst>
          </p:cNvPr>
          <p:cNvPicPr>
            <a:picLocks noChangeAspect="1"/>
          </p:cNvPicPr>
          <p:nvPr/>
        </p:nvPicPr>
        <p:blipFill rotWithShape="1">
          <a:blip r:embed="rId2"/>
          <a:srcRect r="5260" b="24083"/>
          <a:stretch/>
        </p:blipFill>
        <p:spPr>
          <a:xfrm>
            <a:off x="8541347" y="3235608"/>
            <a:ext cx="491600" cy="413895"/>
          </a:xfrm>
          <a:prstGeom prst="rect">
            <a:avLst/>
          </a:prstGeom>
          <a:effectLst>
            <a:glow rad="101600">
              <a:srgbClr val="FFFF00">
                <a:alpha val="40000"/>
              </a:srgbClr>
            </a:glow>
          </a:effectLst>
        </p:spPr>
      </p:pic>
      <p:pic>
        <p:nvPicPr>
          <p:cNvPr id="79" name="Picture 78">
            <a:extLst>
              <a:ext uri="{FF2B5EF4-FFF2-40B4-BE49-F238E27FC236}">
                <a16:creationId xmlns:a16="http://schemas.microsoft.com/office/drawing/2014/main" id="{7AABE20B-418B-4D40-9886-9F6315817E6A}"/>
              </a:ext>
            </a:extLst>
          </p:cNvPr>
          <p:cNvPicPr>
            <a:picLocks noChangeAspect="1"/>
          </p:cNvPicPr>
          <p:nvPr/>
        </p:nvPicPr>
        <p:blipFill rotWithShape="1">
          <a:blip r:embed="rId2"/>
          <a:srcRect r="5260" b="24083"/>
          <a:stretch/>
        </p:blipFill>
        <p:spPr>
          <a:xfrm>
            <a:off x="8541347" y="4530950"/>
            <a:ext cx="491600" cy="413895"/>
          </a:xfrm>
          <a:prstGeom prst="rect">
            <a:avLst/>
          </a:prstGeom>
          <a:effectLst>
            <a:glow rad="101600">
              <a:srgbClr val="FFFF00">
                <a:alpha val="40000"/>
              </a:srgbClr>
            </a:glow>
          </a:effectLst>
        </p:spPr>
      </p:pic>
      <p:sp>
        <p:nvSpPr>
          <p:cNvPr id="87" name="Rectangle 86">
            <a:extLst>
              <a:ext uri="{FF2B5EF4-FFF2-40B4-BE49-F238E27FC236}">
                <a16:creationId xmlns:a16="http://schemas.microsoft.com/office/drawing/2014/main" id="{5B3BE675-2DC9-4E4A-B2CE-46E2D0F10864}"/>
              </a:ext>
            </a:extLst>
          </p:cNvPr>
          <p:cNvSpPr/>
          <p:nvPr/>
        </p:nvSpPr>
        <p:spPr bwMode="auto">
          <a:xfrm>
            <a:off x="7702293" y="5697944"/>
            <a:ext cx="2183641" cy="752258"/>
          </a:xfrm>
          <a:prstGeom prst="rect">
            <a:avLst/>
          </a:prstGeom>
          <a:solidFill>
            <a:schemeClr val="bg2">
              <a:lumMod val="40000"/>
              <a:lumOff val="60000"/>
            </a:schemeClr>
          </a:solidFill>
          <a:ln>
            <a:solidFill>
              <a:schemeClr val="bg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 rIns="182880" bIns="9144"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353535"/>
                </a:solidFill>
                <a:effectLst/>
                <a:uLnTx/>
                <a:uFillTx/>
                <a:latin typeface="Segoe UI Semilight"/>
                <a:ea typeface="Segoe UI" pitchFamily="34" charset="0"/>
                <a:cs typeface="Segoe UI" pitchFamily="34" charset="0"/>
              </a:rPr>
              <a:t>SAP Logon Group</a:t>
            </a:r>
          </a:p>
        </p:txBody>
      </p:sp>
      <p:pic>
        <p:nvPicPr>
          <p:cNvPr id="88" name="Picture 87">
            <a:extLst>
              <a:ext uri="{FF2B5EF4-FFF2-40B4-BE49-F238E27FC236}">
                <a16:creationId xmlns:a16="http://schemas.microsoft.com/office/drawing/2014/main" id="{62F196BA-F314-40B6-8957-11C3A8C39AFC}"/>
              </a:ext>
            </a:extLst>
          </p:cNvPr>
          <p:cNvPicPr>
            <a:picLocks noChangeAspect="1"/>
          </p:cNvPicPr>
          <p:nvPr/>
        </p:nvPicPr>
        <p:blipFill rotWithShape="1">
          <a:blip r:embed="rId2"/>
          <a:srcRect r="5260" b="24083"/>
          <a:stretch/>
        </p:blipFill>
        <p:spPr>
          <a:xfrm>
            <a:off x="7961460" y="5793439"/>
            <a:ext cx="491600" cy="413895"/>
          </a:xfrm>
          <a:prstGeom prst="rect">
            <a:avLst/>
          </a:prstGeom>
          <a:effectLst>
            <a:glow rad="101600">
              <a:srgbClr val="FFFF00">
                <a:alpha val="40000"/>
              </a:srgbClr>
            </a:glow>
          </a:effectLst>
        </p:spPr>
      </p:pic>
      <p:pic>
        <p:nvPicPr>
          <p:cNvPr id="89" name="Picture 88">
            <a:extLst>
              <a:ext uri="{FF2B5EF4-FFF2-40B4-BE49-F238E27FC236}">
                <a16:creationId xmlns:a16="http://schemas.microsoft.com/office/drawing/2014/main" id="{09F7C05B-8128-4A7E-A48C-46B55F3722A6}"/>
              </a:ext>
            </a:extLst>
          </p:cNvPr>
          <p:cNvPicPr>
            <a:picLocks noChangeAspect="1"/>
          </p:cNvPicPr>
          <p:nvPr/>
        </p:nvPicPr>
        <p:blipFill rotWithShape="1">
          <a:blip r:embed="rId2"/>
          <a:srcRect r="5260" b="24083"/>
          <a:stretch/>
        </p:blipFill>
        <p:spPr>
          <a:xfrm>
            <a:off x="9130618" y="5793438"/>
            <a:ext cx="491600" cy="413895"/>
          </a:xfrm>
          <a:prstGeom prst="rect">
            <a:avLst/>
          </a:prstGeom>
          <a:effectLst>
            <a:glow rad="101600">
              <a:srgbClr val="FFFF00">
                <a:alpha val="40000"/>
              </a:srgbClr>
            </a:glow>
          </a:effectLst>
        </p:spPr>
      </p:pic>
      <p:pic>
        <p:nvPicPr>
          <p:cNvPr id="90" name="Picture 89">
            <a:extLst>
              <a:ext uri="{FF2B5EF4-FFF2-40B4-BE49-F238E27FC236}">
                <a16:creationId xmlns:a16="http://schemas.microsoft.com/office/drawing/2014/main" id="{7BBB2B4A-415D-4C7C-94F2-CBFFF43560A0}"/>
              </a:ext>
            </a:extLst>
          </p:cNvPr>
          <p:cNvPicPr>
            <a:picLocks noChangeAspect="1"/>
          </p:cNvPicPr>
          <p:nvPr/>
        </p:nvPicPr>
        <p:blipFill rotWithShape="1">
          <a:blip r:embed="rId2"/>
          <a:srcRect r="5260" b="24083"/>
          <a:stretch/>
        </p:blipFill>
        <p:spPr>
          <a:xfrm>
            <a:off x="8541347" y="5786038"/>
            <a:ext cx="491600" cy="413895"/>
          </a:xfrm>
          <a:prstGeom prst="rect">
            <a:avLst/>
          </a:prstGeom>
          <a:effectLst>
            <a:glow rad="101600">
              <a:srgbClr val="FFFF00">
                <a:alpha val="40000"/>
              </a:srgbClr>
            </a:glow>
          </a:effectLst>
        </p:spPr>
      </p:pic>
      <p:sp>
        <p:nvSpPr>
          <p:cNvPr id="91" name="TextBox 90">
            <a:extLst>
              <a:ext uri="{FF2B5EF4-FFF2-40B4-BE49-F238E27FC236}">
                <a16:creationId xmlns:a16="http://schemas.microsoft.com/office/drawing/2014/main" id="{222643B1-02B6-40E2-AD1E-4B2CD031E005}"/>
              </a:ext>
            </a:extLst>
          </p:cNvPr>
          <p:cNvSpPr txBox="1"/>
          <p:nvPr/>
        </p:nvSpPr>
        <p:spPr>
          <a:xfrm>
            <a:off x="354770" y="1787428"/>
            <a:ext cx="2591135" cy="7940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mn-cs"/>
              </a:rPr>
              <a:t>HANA Database layer</a:t>
            </a:r>
            <a:br>
              <a:rPr kumimoji="0" lang="en-US" sz="18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mn-cs"/>
              </a:rPr>
            </a:br>
            <a:r>
              <a:rPr kumimoji="0" lang="en-US" sz="18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mn-cs"/>
              </a:rPr>
              <a:t>(=SPOF)</a:t>
            </a:r>
          </a:p>
        </p:txBody>
      </p:sp>
      <p:sp>
        <p:nvSpPr>
          <p:cNvPr id="92" name="TextBox 91">
            <a:extLst>
              <a:ext uri="{FF2B5EF4-FFF2-40B4-BE49-F238E27FC236}">
                <a16:creationId xmlns:a16="http://schemas.microsoft.com/office/drawing/2014/main" id="{33DACA42-45DE-40A8-959A-EECBAC541944}"/>
              </a:ext>
            </a:extLst>
          </p:cNvPr>
          <p:cNvSpPr txBox="1"/>
          <p:nvPr/>
        </p:nvSpPr>
        <p:spPr>
          <a:xfrm>
            <a:off x="414358" y="2914017"/>
            <a:ext cx="2446637" cy="1043363"/>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mn-cs"/>
              </a:rPr>
              <a:t>SAP Central Services (ASCS) layer on Windows (=SPOF)</a:t>
            </a:r>
          </a:p>
        </p:txBody>
      </p:sp>
      <p:sp>
        <p:nvSpPr>
          <p:cNvPr id="93" name="TextBox 92">
            <a:extLst>
              <a:ext uri="{FF2B5EF4-FFF2-40B4-BE49-F238E27FC236}">
                <a16:creationId xmlns:a16="http://schemas.microsoft.com/office/drawing/2014/main" id="{CA0C7CAE-838D-416B-84F3-E19A1AED076D}"/>
              </a:ext>
            </a:extLst>
          </p:cNvPr>
          <p:cNvSpPr txBox="1"/>
          <p:nvPr/>
        </p:nvSpPr>
        <p:spPr>
          <a:xfrm>
            <a:off x="362666" y="4354229"/>
            <a:ext cx="2591135" cy="7940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mn-cs"/>
              </a:rPr>
              <a:t>SAP file share layer</a:t>
            </a:r>
            <a:br>
              <a:rPr kumimoji="0" lang="en-US" sz="18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mn-cs"/>
              </a:rPr>
            </a:br>
            <a:r>
              <a:rPr kumimoji="0" lang="en-US" sz="18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mn-cs"/>
              </a:rPr>
              <a:t>on Windows (=SPOF)</a:t>
            </a:r>
          </a:p>
        </p:txBody>
      </p:sp>
      <p:sp>
        <p:nvSpPr>
          <p:cNvPr id="94" name="TextBox 93">
            <a:extLst>
              <a:ext uri="{FF2B5EF4-FFF2-40B4-BE49-F238E27FC236}">
                <a16:creationId xmlns:a16="http://schemas.microsoft.com/office/drawing/2014/main" id="{ECBAF8B4-20CC-4CE3-BDF3-982963691356}"/>
              </a:ext>
            </a:extLst>
          </p:cNvPr>
          <p:cNvSpPr txBox="1"/>
          <p:nvPr/>
        </p:nvSpPr>
        <p:spPr>
          <a:xfrm>
            <a:off x="220312" y="5616533"/>
            <a:ext cx="2676393" cy="7940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mn-cs"/>
              </a:rPr>
              <a:t>SAP Application Server layer (= Non-SPOF)</a:t>
            </a:r>
          </a:p>
        </p:txBody>
      </p:sp>
      <p:cxnSp>
        <p:nvCxnSpPr>
          <p:cNvPr id="100" name="Straight Arrow Connector 99">
            <a:extLst>
              <a:ext uri="{FF2B5EF4-FFF2-40B4-BE49-F238E27FC236}">
                <a16:creationId xmlns:a16="http://schemas.microsoft.com/office/drawing/2014/main" id="{D78255D2-E130-4478-8C8C-88394CA86906}"/>
              </a:ext>
            </a:extLst>
          </p:cNvPr>
          <p:cNvCxnSpPr>
            <a:cxnSpLocks/>
            <a:stCxn id="26" idx="3"/>
            <a:endCxn id="74" idx="1"/>
          </p:cNvCxnSpPr>
          <p:nvPr/>
        </p:nvCxnSpPr>
        <p:spPr>
          <a:xfrm>
            <a:off x="5228329" y="3441260"/>
            <a:ext cx="3313018" cy="1296"/>
          </a:xfrm>
          <a:prstGeom prst="straightConnector1">
            <a:avLst/>
          </a:prstGeom>
          <a:ln>
            <a:solidFill>
              <a:schemeClr val="bg1"/>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07FE4756-107E-4CF8-B9F7-5F8B10108713}"/>
              </a:ext>
            </a:extLst>
          </p:cNvPr>
          <p:cNvCxnSpPr>
            <a:cxnSpLocks/>
          </p:cNvCxnSpPr>
          <p:nvPr/>
        </p:nvCxnSpPr>
        <p:spPr>
          <a:xfrm>
            <a:off x="0" y="4046714"/>
            <a:ext cx="12192000" cy="13495"/>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94A0F389-270C-45A1-BFA8-464622E3E356}"/>
              </a:ext>
            </a:extLst>
          </p:cNvPr>
          <p:cNvCxnSpPr>
            <a:cxnSpLocks/>
          </p:cNvCxnSpPr>
          <p:nvPr/>
        </p:nvCxnSpPr>
        <p:spPr>
          <a:xfrm>
            <a:off x="0" y="2761135"/>
            <a:ext cx="12192000"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28928270-C84F-47E5-9FFF-A71F52AB1865}"/>
              </a:ext>
            </a:extLst>
          </p:cNvPr>
          <p:cNvCxnSpPr>
            <a:cxnSpLocks/>
          </p:cNvCxnSpPr>
          <p:nvPr/>
        </p:nvCxnSpPr>
        <p:spPr>
          <a:xfrm flipV="1">
            <a:off x="0" y="5352270"/>
            <a:ext cx="12192000" cy="13495"/>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0113676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bg>
      <p:bgPr>
        <a:solidFill>
          <a:srgbClr val="0078D7"/>
        </a:solidFill>
        <a:effectLst/>
      </p:bgPr>
    </p:bg>
    <p:spTree>
      <p:nvGrpSpPr>
        <p:cNvPr id="1" name=""/>
        <p:cNvGrpSpPr/>
        <p:nvPr/>
      </p:nvGrpSpPr>
      <p:grpSpPr>
        <a:xfrm>
          <a:off x="0" y="0"/>
          <a:ext cx="0" cy="0"/>
          <a:chOff x="0" y="0"/>
          <a:chExt cx="0" cy="0"/>
        </a:xfrm>
      </p:grpSpPr>
      <p:sp>
        <p:nvSpPr>
          <p:cNvPr id="7" name="Title 1"/>
          <p:cNvSpPr>
            <a:spLocks noGrp="1"/>
          </p:cNvSpPr>
          <p:nvPr>
            <p:ph type="title"/>
          </p:nvPr>
        </p:nvSpPr>
        <p:spPr>
          <a:xfrm>
            <a:off x="238438" y="115818"/>
            <a:ext cx="11494682" cy="635757"/>
          </a:xfrm>
        </p:spPr>
        <p:txBody>
          <a:bodyPr/>
          <a:lstStyle/>
          <a:p>
            <a:r>
              <a:rPr lang="en-US" sz="4400" dirty="0">
                <a:solidFill>
                  <a:schemeClr val="bg1"/>
                </a:solidFill>
              </a:rPr>
              <a:t>Qualifying SAP on Azure Opportunities (Any DB) </a:t>
            </a:r>
          </a:p>
        </p:txBody>
      </p:sp>
      <p:pic>
        <p:nvPicPr>
          <p:cNvPr id="2" name="Picture 1" descr="OS/DBMS process workflow.&#10;&#10;A yes/no workflow explains the process for Qualifying SAP on Azure for any DB."/>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72870" y="889499"/>
            <a:ext cx="9809314" cy="5968501"/>
          </a:xfrm>
          <a:prstGeom prst="rect">
            <a:avLst/>
          </a:prstGeom>
        </p:spPr>
      </p:pic>
    </p:spTree>
    <p:extLst>
      <p:ext uri="{BB962C8B-B14F-4D97-AF65-F5344CB8AC3E}">
        <p14:creationId xmlns:p14="http://schemas.microsoft.com/office/powerpoint/2010/main" val="447081701"/>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show="0">
  <p:cSld>
    <p:bg>
      <p:bgPr>
        <a:solidFill>
          <a:srgbClr val="0078D7"/>
        </a:solidFill>
        <a:effectLst/>
      </p:bgPr>
    </p:bg>
    <p:spTree>
      <p:nvGrpSpPr>
        <p:cNvPr id="1" name=""/>
        <p:cNvGrpSpPr/>
        <p:nvPr/>
      </p:nvGrpSpPr>
      <p:grpSpPr>
        <a:xfrm>
          <a:off x="0" y="0"/>
          <a:ext cx="0" cy="0"/>
          <a:chOff x="0" y="0"/>
          <a:chExt cx="0" cy="0"/>
        </a:xfrm>
      </p:grpSpPr>
      <p:sp>
        <p:nvSpPr>
          <p:cNvPr id="24" name="Title 1"/>
          <p:cNvSpPr>
            <a:spLocks noGrp="1"/>
          </p:cNvSpPr>
          <p:nvPr>
            <p:ph type="title"/>
          </p:nvPr>
        </p:nvSpPr>
        <p:spPr>
          <a:xfrm>
            <a:off x="173212" y="205387"/>
            <a:ext cx="11821564" cy="896518"/>
          </a:xfrm>
        </p:spPr>
        <p:txBody>
          <a:bodyPr/>
          <a:lstStyle/>
          <a:p>
            <a:r>
              <a:rPr lang="en-US" sz="4400" dirty="0">
                <a:solidFill>
                  <a:schemeClr val="bg1"/>
                </a:solidFill>
              </a:rPr>
              <a:t>Modernizing SAP platform on Microsoft Cloud OS</a:t>
            </a:r>
          </a:p>
        </p:txBody>
      </p:sp>
      <p:pic>
        <p:nvPicPr>
          <p:cNvPr id="4" name="Picture 3" descr="Modernizing SAP platform on Microsoft Cloud OS diagram. &#10;&#10;In the modernization diagram, the following items point to Export: SAP on Windows/SQL, SAP on Linux/DB2, SAP on UNIX/Oracle, and SAP on Mainframe/DB2. Import points to the same items on Azure VM. OS/DB independent dump files are between Export and Import."/>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2840" y="1313329"/>
            <a:ext cx="12774840" cy="5114925"/>
          </a:xfrm>
          <a:prstGeom prst="rect">
            <a:avLst/>
          </a:prstGeom>
        </p:spPr>
      </p:pic>
    </p:spTree>
    <p:extLst>
      <p:ext uri="{BB962C8B-B14F-4D97-AF65-F5344CB8AC3E}">
        <p14:creationId xmlns:p14="http://schemas.microsoft.com/office/powerpoint/2010/main" val="3282504197"/>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show="0">
  <p:cSld>
    <p:bg>
      <p:bgPr>
        <a:solidFill>
          <a:srgbClr val="0078D7"/>
        </a:solidFill>
        <a:effectLst/>
      </p:bgPr>
    </p:bg>
    <p:spTree>
      <p:nvGrpSpPr>
        <p:cNvPr id="1" name=""/>
        <p:cNvGrpSpPr/>
        <p:nvPr/>
      </p:nvGrpSpPr>
      <p:grpSpPr>
        <a:xfrm>
          <a:off x="0" y="0"/>
          <a:ext cx="0" cy="0"/>
          <a:chOff x="0" y="0"/>
          <a:chExt cx="0" cy="0"/>
        </a:xfrm>
      </p:grpSpPr>
      <p:sp>
        <p:nvSpPr>
          <p:cNvPr id="8" name="Title 1"/>
          <p:cNvSpPr>
            <a:spLocks noGrp="1"/>
          </p:cNvSpPr>
          <p:nvPr>
            <p:ph type="title"/>
          </p:nvPr>
        </p:nvSpPr>
        <p:spPr>
          <a:xfrm>
            <a:off x="202259" y="272062"/>
            <a:ext cx="11494682" cy="896518"/>
          </a:xfrm>
        </p:spPr>
        <p:txBody>
          <a:bodyPr/>
          <a:lstStyle/>
          <a:p>
            <a:r>
              <a:rPr lang="en-US" sz="4400" dirty="0">
                <a:solidFill>
                  <a:schemeClr val="bg1"/>
                </a:solidFill>
              </a:rPr>
              <a:t>Process to optimize SAP landscape</a:t>
            </a:r>
          </a:p>
        </p:txBody>
      </p:sp>
      <p:pic>
        <p:nvPicPr>
          <p:cNvPr id="2" name="Picture 1" descr="Process cycle&#10;&#10;A process cycle is: Monitor, Re-size, Adjust, and back to Monito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82744" y="1366806"/>
            <a:ext cx="7267062" cy="5114987"/>
          </a:xfrm>
          <a:prstGeom prst="rect">
            <a:avLst/>
          </a:prstGeom>
        </p:spPr>
      </p:pic>
    </p:spTree>
    <p:extLst>
      <p:ext uri="{BB962C8B-B14F-4D97-AF65-F5344CB8AC3E}">
        <p14:creationId xmlns:p14="http://schemas.microsoft.com/office/powerpoint/2010/main" val="4028471706"/>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3" name="Content Placeholder 2"/>
          <p:cNvSpPr>
            <a:spLocks noGrp="1"/>
          </p:cNvSpPr>
          <p:nvPr>
            <p:ph sz="quarter" idx="10"/>
          </p:nvPr>
        </p:nvSpPr>
        <p:spPr>
          <a:xfrm>
            <a:off x="269239" y="1663947"/>
            <a:ext cx="11735948" cy="3484031"/>
          </a:xfrm>
        </p:spPr>
        <p:txBody>
          <a:bodyPr/>
          <a:lstStyle/>
          <a:p>
            <a:pPr marL="0" indent="0">
              <a:buNone/>
            </a:pPr>
            <a:r>
              <a:rPr lang="en-US" sz="3200" dirty="0">
                <a:solidFill>
                  <a:schemeClr val="bg1"/>
                </a:solidFill>
                <a:latin typeface="Segoe UI Semilight" panose="020B0402040204020203" pitchFamily="34" charset="0"/>
                <a:cs typeface="Segoe UI Semilight" panose="020B0402040204020203" pitchFamily="34" charset="0"/>
              </a:rPr>
              <a:t>“</a:t>
            </a:r>
            <a:r>
              <a:rPr lang="en-US" sz="3200" i="1" dirty="0">
                <a:solidFill>
                  <a:schemeClr val="bg1"/>
                </a:solidFill>
                <a:latin typeface="Segoe UI Semilight" panose="020B0402040204020203" pitchFamily="34" charset="0"/>
                <a:cs typeface="Segoe UI Semilight" panose="020B0402040204020203" pitchFamily="34" charset="0"/>
              </a:rPr>
              <a:t>Our existing on-premises SAP development and test environments no longer meet the agility required by the fast pace of changes in our business. In addition, our operational dependencies on SAP applications force us to seek reasonably priced availability and disaster recovery capabilities for our production SAP deployments.</a:t>
            </a:r>
            <a:r>
              <a:rPr lang="en-US" sz="3200" dirty="0">
                <a:solidFill>
                  <a:schemeClr val="bg1"/>
                </a:solidFill>
                <a:latin typeface="Segoe UI Semilight" panose="020B0402040204020203" pitchFamily="34" charset="0"/>
                <a:cs typeface="Segoe UI Semilight" panose="020B0402040204020203" pitchFamily="34" charset="0"/>
              </a:rPr>
              <a:t>” </a:t>
            </a:r>
          </a:p>
          <a:p>
            <a:pPr marL="0" indent="0">
              <a:buNone/>
            </a:pPr>
            <a:endParaRPr lang="en-US" sz="3200" dirty="0">
              <a:solidFill>
                <a:schemeClr val="bg1"/>
              </a:solidFill>
              <a:latin typeface="Segoe UI Semilight" panose="020B0402040204020203" pitchFamily="34" charset="0"/>
              <a:cs typeface="Segoe UI Semilight" panose="020B0402040204020203" pitchFamily="34" charset="0"/>
            </a:endParaRPr>
          </a:p>
          <a:p>
            <a:pPr marL="0" indent="0">
              <a:buNone/>
            </a:pPr>
            <a:r>
              <a:rPr lang="en-US" sz="3200" dirty="0">
                <a:solidFill>
                  <a:schemeClr val="bg1"/>
                </a:solidFill>
                <a:latin typeface="Segoe UI Semilight" panose="020B0402040204020203" pitchFamily="34" charset="0"/>
                <a:cs typeface="Segoe UI Semilight" panose="020B0402040204020203" pitchFamily="34" charset="0"/>
              </a:rPr>
              <a:t>						</a:t>
            </a:r>
            <a:r>
              <a:rPr lang="en-US" sz="2800" dirty="0">
                <a:solidFill>
                  <a:schemeClr val="bg1"/>
                </a:solidFill>
                <a:latin typeface="Segoe UI Semilight" panose="020B0402040204020203" pitchFamily="34" charset="0"/>
                <a:cs typeface="Segoe UI Semilight" panose="020B0402040204020203" pitchFamily="34" charset="0"/>
              </a:rPr>
              <a:t>Andrew Cross, CIO, Contoso Group </a:t>
            </a:r>
          </a:p>
        </p:txBody>
      </p:sp>
      <p:sp>
        <p:nvSpPr>
          <p:cNvPr id="7" name="Title 1">
            <a:extLst>
              <a:ext uri="{FF2B5EF4-FFF2-40B4-BE49-F238E27FC236}">
                <a16:creationId xmlns:a16="http://schemas.microsoft.com/office/drawing/2014/main" id="{EED095E1-EA80-4D14-9461-FFAC45D18591}"/>
              </a:ext>
            </a:extLst>
          </p:cNvPr>
          <p:cNvSpPr>
            <a:spLocks noGrp="1"/>
          </p:cNvSpPr>
          <p:nvPr>
            <p:ph type="title"/>
          </p:nvPr>
        </p:nvSpPr>
        <p:spPr>
          <a:xfrm>
            <a:off x="269240" y="289511"/>
            <a:ext cx="11655840" cy="899665"/>
          </a:xfrm>
        </p:spPr>
        <p:txBody>
          <a:bodyPr>
            <a:noAutofit/>
          </a:bodyPr>
          <a:lstStyle/>
          <a:p>
            <a:r>
              <a:rPr lang="en-US" sz="4800" dirty="0">
                <a:solidFill>
                  <a:schemeClr val="bg1"/>
                </a:solidFill>
                <a:cs typeface="Segoe UI" panose="020B0502040204020203" pitchFamily="34" charset="0"/>
              </a:rPr>
              <a:t>Contoso CIO Vision</a:t>
            </a:r>
            <a:br>
              <a:rPr lang="en-US" sz="4000" dirty="0">
                <a:solidFill>
                  <a:schemeClr val="bg1"/>
                </a:solidFill>
                <a:latin typeface="Segoe UI" panose="020B0502040204020203" pitchFamily="34" charset="0"/>
              </a:rPr>
            </a:br>
            <a:endParaRPr lang="en-US" sz="3200" dirty="0">
              <a:solidFill>
                <a:schemeClr val="bg1"/>
              </a:solidFill>
              <a:latin typeface="Segoe UI" panose="020B0502040204020203" pitchFamily="34" charset="0"/>
            </a:endParaRPr>
          </a:p>
        </p:txBody>
      </p:sp>
    </p:spTree>
    <p:extLst>
      <p:ext uri="{BB962C8B-B14F-4D97-AF65-F5344CB8AC3E}">
        <p14:creationId xmlns:p14="http://schemas.microsoft.com/office/powerpoint/2010/main" val="1915790867"/>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Rectangle 157">
            <a:extLst>
              <a:ext uri="{FF2B5EF4-FFF2-40B4-BE49-F238E27FC236}">
                <a16:creationId xmlns:a16="http://schemas.microsoft.com/office/drawing/2014/main" id="{ED5CAC6F-BA74-4652-AC38-0BFC11CDA14B}"/>
              </a:ext>
            </a:extLst>
          </p:cNvPr>
          <p:cNvSpPr/>
          <p:nvPr/>
        </p:nvSpPr>
        <p:spPr>
          <a:xfrm>
            <a:off x="284713" y="1307926"/>
            <a:ext cx="1562922" cy="5419174"/>
          </a:xfrm>
          <a:prstGeom prst="rect">
            <a:avLst/>
          </a:prstGeom>
          <a:solidFill>
            <a:srgbClr val="FFFFFF">
              <a:lumMod val="95000"/>
            </a:srgbClr>
          </a:solidFill>
          <a:ln w="10795" cap="flat" cmpd="sng" algn="ctr">
            <a:solidFill>
              <a:srgbClr val="002060">
                <a:shade val="50000"/>
              </a:srgbClr>
            </a:solidFill>
            <a:prstDash val="solid"/>
          </a:ln>
          <a:effectLst/>
        </p:spPr>
        <p:txBody>
          <a:bodyPr rtlCol="0" anchor="t" anchorCtr="0"/>
          <a:lstStyle/>
          <a:p>
            <a:pPr marL="0" marR="0" lvl="0" indent="0" algn="ctr" defTabSz="914093" rtl="0" eaLnBrk="1" fontAlgn="auto" latinLnBrk="0" hangingPunct="1">
              <a:lnSpc>
                <a:spcPct val="100000"/>
              </a:lnSpc>
              <a:spcBef>
                <a:spcPts val="0"/>
              </a:spcBef>
              <a:spcAft>
                <a:spcPts val="0"/>
              </a:spcAft>
              <a:buClrTx/>
              <a:buSzTx/>
              <a:buFontTx/>
              <a:buNone/>
              <a:tabLst/>
              <a:defRPr/>
            </a:pPr>
            <a:r>
              <a:rPr kumimoji="0" lang="en-US" altLang="ja-JP" sz="1400" b="0" i="0" u="none" strike="noStrike" kern="0" cap="none" spc="0" normalizeH="0" baseline="0" noProof="0" dirty="0">
                <a:ln>
                  <a:noFill/>
                </a:ln>
                <a:solidFill>
                  <a:srgbClr val="353535"/>
                </a:solidFill>
                <a:effectLst/>
                <a:uLnTx/>
                <a:uFillTx/>
                <a:latin typeface="Segoe UI Light" panose="020B0502040204020203" pitchFamily="34" charset="0"/>
                <a:ea typeface="ＭＳ Ｐゴシック" panose="020B0600070205080204" pitchFamily="34" charset="-128"/>
                <a:cs typeface="Segoe UI Light" panose="020B0502040204020203" pitchFamily="34" charset="0"/>
              </a:rPr>
              <a:t>Customer Corporate Network</a:t>
            </a:r>
            <a:br>
              <a:rPr kumimoji="0" lang="en-US" altLang="ja-JP" sz="1400" b="0" i="0" u="none" strike="noStrike" kern="0" cap="none" spc="0" normalizeH="0" baseline="0" noProof="0" dirty="0">
                <a:ln>
                  <a:noFill/>
                </a:ln>
                <a:solidFill>
                  <a:srgbClr val="353535"/>
                </a:solidFill>
                <a:effectLst/>
                <a:uLnTx/>
                <a:uFillTx/>
                <a:latin typeface="Calibri" panose="020F0502020204030204"/>
                <a:ea typeface="ＭＳ Ｐゴシック" panose="020B0600070205080204" pitchFamily="34" charset="-128"/>
                <a:cs typeface="+mn-cs"/>
              </a:rPr>
            </a:br>
            <a:br>
              <a:rPr kumimoji="0" lang="en-US" altLang="ja-JP" sz="1400" b="0" i="0" u="none" strike="noStrike" kern="0" cap="none" spc="0" normalizeH="0" baseline="0" noProof="0" dirty="0">
                <a:ln>
                  <a:noFill/>
                </a:ln>
                <a:solidFill>
                  <a:srgbClr val="353535"/>
                </a:solidFill>
                <a:effectLst/>
                <a:uLnTx/>
                <a:uFillTx/>
                <a:latin typeface="Calibri" panose="020F0502020204030204"/>
                <a:ea typeface="ＭＳ Ｐゴシック" panose="020B0600070205080204" pitchFamily="34" charset="-128"/>
                <a:cs typeface="+mn-cs"/>
              </a:rPr>
            </a:br>
            <a:br>
              <a:rPr kumimoji="0" lang="en-US" altLang="ja-JP" sz="1799" b="0" i="0" u="none" strike="noStrike" kern="0" cap="none" spc="0" normalizeH="0" baseline="0" noProof="0" dirty="0">
                <a:ln>
                  <a:noFill/>
                </a:ln>
                <a:solidFill>
                  <a:srgbClr val="353535"/>
                </a:solidFill>
                <a:effectLst/>
                <a:uLnTx/>
                <a:uFillTx/>
                <a:latin typeface="Calibri" panose="020F0502020204030204"/>
                <a:ea typeface="ＭＳ Ｐゴシック" panose="020B0600070205080204" pitchFamily="34" charset="-128"/>
                <a:cs typeface="+mn-cs"/>
              </a:rPr>
            </a:br>
            <a:br>
              <a:rPr kumimoji="0" lang="en-US" altLang="ja-JP" sz="1799" b="0" i="0" u="none" strike="noStrike" kern="0" cap="none" spc="0" normalizeH="0" baseline="0" noProof="0" dirty="0">
                <a:ln>
                  <a:noFill/>
                </a:ln>
                <a:solidFill>
                  <a:srgbClr val="353535"/>
                </a:solidFill>
                <a:effectLst/>
                <a:uLnTx/>
                <a:uFillTx/>
                <a:latin typeface="Calibri" panose="020F0502020204030204"/>
                <a:ea typeface="ＭＳ Ｐゴシック" panose="020B0600070205080204" pitchFamily="34" charset="-128"/>
                <a:cs typeface="+mn-cs"/>
              </a:rPr>
            </a:br>
            <a:br>
              <a:rPr kumimoji="0" lang="en-US" altLang="ja-JP" sz="1799" b="0" i="0" u="none" strike="noStrike" kern="0" cap="none" spc="0" normalizeH="0" baseline="0" noProof="0" dirty="0">
                <a:ln>
                  <a:noFill/>
                </a:ln>
                <a:solidFill>
                  <a:srgbClr val="353535"/>
                </a:solidFill>
                <a:effectLst/>
                <a:uLnTx/>
                <a:uFillTx/>
                <a:latin typeface="Calibri" panose="020F0502020204030204"/>
                <a:ea typeface="ＭＳ Ｐゴシック" panose="020B0600070205080204" pitchFamily="34" charset="-128"/>
                <a:cs typeface="+mn-cs"/>
              </a:rPr>
            </a:br>
            <a:br>
              <a:rPr kumimoji="0" lang="en-US" altLang="ja-JP" sz="1799" b="0" i="0" u="none" strike="noStrike" kern="0" cap="none" spc="0" normalizeH="0" baseline="0" noProof="0" dirty="0">
                <a:ln>
                  <a:noFill/>
                </a:ln>
                <a:solidFill>
                  <a:srgbClr val="353535"/>
                </a:solidFill>
                <a:effectLst/>
                <a:uLnTx/>
                <a:uFillTx/>
                <a:latin typeface="Calibri" panose="020F0502020204030204"/>
                <a:ea typeface="ＭＳ Ｐゴシック" panose="020B0600070205080204" pitchFamily="34" charset="-128"/>
                <a:cs typeface="+mn-cs"/>
              </a:rPr>
            </a:br>
            <a:br>
              <a:rPr kumimoji="0" lang="en-US" altLang="ja-JP" sz="1799" b="0" i="0" u="none" strike="noStrike" kern="0" cap="none" spc="0" normalizeH="0" baseline="0" noProof="0" dirty="0">
                <a:ln>
                  <a:noFill/>
                </a:ln>
                <a:solidFill>
                  <a:srgbClr val="353535"/>
                </a:solidFill>
                <a:effectLst/>
                <a:uLnTx/>
                <a:uFillTx/>
                <a:latin typeface="Calibri" panose="020F0502020204030204"/>
                <a:ea typeface="ＭＳ Ｐゴシック" panose="020B0600070205080204" pitchFamily="34" charset="-128"/>
                <a:cs typeface="+mn-cs"/>
              </a:rPr>
            </a:br>
            <a:endParaRPr kumimoji="0" lang="en-US" sz="1799" b="0" i="0" u="none" strike="noStrike" kern="0" cap="none" spc="0" normalizeH="0" baseline="0" noProof="0" dirty="0">
              <a:ln>
                <a:noFill/>
              </a:ln>
              <a:solidFill>
                <a:srgbClr val="353535"/>
              </a:solidFill>
              <a:effectLst/>
              <a:uLnTx/>
              <a:uFillTx/>
              <a:latin typeface="Calibri" panose="020F0502020204030204"/>
              <a:ea typeface="+mn-ea"/>
              <a:cs typeface="+mn-cs"/>
            </a:endParaRPr>
          </a:p>
        </p:txBody>
      </p:sp>
      <p:pic>
        <p:nvPicPr>
          <p:cNvPr id="160" name="Picture 159" descr="A picture containing vector graphics&#10;&#10;Description automatically generated">
            <a:extLst>
              <a:ext uri="{FF2B5EF4-FFF2-40B4-BE49-F238E27FC236}">
                <a16:creationId xmlns:a16="http://schemas.microsoft.com/office/drawing/2014/main" id="{87A1E74C-A7A4-4482-8871-9C86DC44195A}"/>
              </a:ext>
            </a:extLst>
          </p:cNvPr>
          <p:cNvPicPr>
            <a:picLocks noChangeAspect="1"/>
          </p:cNvPicPr>
          <p:nvPr/>
        </p:nvPicPr>
        <p:blipFill>
          <a:blip r:embed="rId3" cstate="print">
            <a:grayscl/>
            <a:extLst>
              <a:ext uri="{28A0092B-C50C-407E-A947-70E740481C1C}">
                <a14:useLocalDpi xmlns:a14="http://schemas.microsoft.com/office/drawing/2010/main" val="0"/>
              </a:ext>
            </a:extLst>
          </a:blip>
          <a:stretch>
            <a:fillRect/>
          </a:stretch>
        </p:blipFill>
        <p:spPr>
          <a:xfrm>
            <a:off x="681158" y="5799959"/>
            <a:ext cx="267518" cy="267518"/>
          </a:xfrm>
          <a:prstGeom prst="rect">
            <a:avLst/>
          </a:prstGeom>
        </p:spPr>
      </p:pic>
      <p:pic>
        <p:nvPicPr>
          <p:cNvPr id="162" name="Picture 161" descr="A picture containing vector graphics&#10;&#10;Description automatically generated">
            <a:extLst>
              <a:ext uri="{FF2B5EF4-FFF2-40B4-BE49-F238E27FC236}">
                <a16:creationId xmlns:a16="http://schemas.microsoft.com/office/drawing/2014/main" id="{8FEFE260-24A6-4627-97AD-98CCEA39602C}"/>
              </a:ext>
            </a:extLst>
          </p:cNvPr>
          <p:cNvPicPr>
            <a:picLocks noChangeAspect="1"/>
          </p:cNvPicPr>
          <p:nvPr/>
        </p:nvPicPr>
        <p:blipFill>
          <a:blip r:embed="rId3" cstate="print">
            <a:grayscl/>
            <a:extLst>
              <a:ext uri="{28A0092B-C50C-407E-A947-70E740481C1C}">
                <a14:useLocalDpi xmlns:a14="http://schemas.microsoft.com/office/drawing/2010/main" val="0"/>
              </a:ext>
            </a:extLst>
          </a:blip>
          <a:stretch>
            <a:fillRect/>
          </a:stretch>
        </p:blipFill>
        <p:spPr>
          <a:xfrm>
            <a:off x="971418" y="5791656"/>
            <a:ext cx="267518" cy="267518"/>
          </a:xfrm>
          <a:prstGeom prst="rect">
            <a:avLst/>
          </a:prstGeom>
        </p:spPr>
      </p:pic>
      <p:pic>
        <p:nvPicPr>
          <p:cNvPr id="163" name="Picture 162" descr="A picture containing vector graphics&#10;&#10;Description automatically generated">
            <a:extLst>
              <a:ext uri="{FF2B5EF4-FFF2-40B4-BE49-F238E27FC236}">
                <a16:creationId xmlns:a16="http://schemas.microsoft.com/office/drawing/2014/main" id="{45129355-02B3-4255-8DB9-2FF71EC0ABAA}"/>
              </a:ext>
            </a:extLst>
          </p:cNvPr>
          <p:cNvPicPr>
            <a:picLocks noChangeAspect="1"/>
          </p:cNvPicPr>
          <p:nvPr/>
        </p:nvPicPr>
        <p:blipFill>
          <a:blip r:embed="rId3" cstate="print">
            <a:grayscl/>
            <a:extLst>
              <a:ext uri="{28A0092B-C50C-407E-A947-70E740481C1C}">
                <a14:useLocalDpi xmlns:a14="http://schemas.microsoft.com/office/drawing/2010/main" val="0"/>
              </a:ext>
            </a:extLst>
          </a:blip>
          <a:stretch>
            <a:fillRect/>
          </a:stretch>
        </p:blipFill>
        <p:spPr>
          <a:xfrm>
            <a:off x="1261206" y="5796888"/>
            <a:ext cx="267518" cy="267518"/>
          </a:xfrm>
          <a:prstGeom prst="rect">
            <a:avLst/>
          </a:prstGeom>
        </p:spPr>
      </p:pic>
      <p:pic>
        <p:nvPicPr>
          <p:cNvPr id="164" name="Picture 163">
            <a:extLst>
              <a:ext uri="{FF2B5EF4-FFF2-40B4-BE49-F238E27FC236}">
                <a16:creationId xmlns:a16="http://schemas.microsoft.com/office/drawing/2014/main" id="{A970784D-FE33-40A1-825F-9DADE7A682C3}"/>
              </a:ext>
            </a:extLst>
          </p:cNvPr>
          <p:cNvPicPr>
            <a:picLocks noChangeAspect="1"/>
          </p:cNvPicPr>
          <p:nvPr/>
        </p:nvPicPr>
        <p:blipFill>
          <a:blip r:embed="rId4" cstate="print">
            <a:grayscl/>
            <a:extLst>
              <a:ext uri="{28A0092B-C50C-407E-A947-70E740481C1C}">
                <a14:useLocalDpi xmlns:a14="http://schemas.microsoft.com/office/drawing/2010/main" val="0"/>
              </a:ext>
            </a:extLst>
          </a:blip>
          <a:stretch>
            <a:fillRect/>
          </a:stretch>
        </p:blipFill>
        <p:spPr>
          <a:xfrm>
            <a:off x="706042" y="6086287"/>
            <a:ext cx="362334" cy="362334"/>
          </a:xfrm>
          <a:prstGeom prst="rect">
            <a:avLst/>
          </a:prstGeom>
        </p:spPr>
      </p:pic>
      <p:pic>
        <p:nvPicPr>
          <p:cNvPr id="165" name="Picture 164">
            <a:extLst>
              <a:ext uri="{FF2B5EF4-FFF2-40B4-BE49-F238E27FC236}">
                <a16:creationId xmlns:a16="http://schemas.microsoft.com/office/drawing/2014/main" id="{122BC9A5-70B9-4A93-B910-2694DC64A1C8}"/>
              </a:ext>
            </a:extLst>
          </p:cNvPr>
          <p:cNvPicPr>
            <a:picLocks noChangeAspect="1"/>
          </p:cNvPicPr>
          <p:nvPr/>
        </p:nvPicPr>
        <p:blipFill>
          <a:blip r:embed="rId4" cstate="print">
            <a:grayscl/>
            <a:extLst>
              <a:ext uri="{28A0092B-C50C-407E-A947-70E740481C1C}">
                <a14:useLocalDpi xmlns:a14="http://schemas.microsoft.com/office/drawing/2010/main" val="0"/>
              </a:ext>
            </a:extLst>
          </a:blip>
          <a:stretch>
            <a:fillRect/>
          </a:stretch>
        </p:blipFill>
        <p:spPr>
          <a:xfrm>
            <a:off x="1118330" y="6085160"/>
            <a:ext cx="362334" cy="362334"/>
          </a:xfrm>
          <a:prstGeom prst="rect">
            <a:avLst/>
          </a:prstGeom>
        </p:spPr>
      </p:pic>
      <p:pic>
        <p:nvPicPr>
          <p:cNvPr id="166" name="Picture 165">
            <a:extLst>
              <a:ext uri="{FF2B5EF4-FFF2-40B4-BE49-F238E27FC236}">
                <a16:creationId xmlns:a16="http://schemas.microsoft.com/office/drawing/2014/main" id="{E443BC41-3F4D-4D31-9F10-82D23094351E}"/>
              </a:ext>
            </a:extLst>
          </p:cNvPr>
          <p:cNvPicPr>
            <a:picLocks noChangeAspect="1"/>
          </p:cNvPicPr>
          <p:nvPr/>
        </p:nvPicPr>
        <p:blipFill>
          <a:blip r:embed="rId5" cstate="print">
            <a:grayscl/>
            <a:extLst>
              <a:ext uri="{28A0092B-C50C-407E-A947-70E740481C1C}">
                <a14:useLocalDpi xmlns:a14="http://schemas.microsoft.com/office/drawing/2010/main" val="0"/>
              </a:ext>
            </a:extLst>
          </a:blip>
          <a:stretch>
            <a:fillRect/>
          </a:stretch>
        </p:blipFill>
        <p:spPr>
          <a:xfrm>
            <a:off x="517424" y="2362084"/>
            <a:ext cx="698701" cy="698701"/>
          </a:xfrm>
          <a:prstGeom prst="rect">
            <a:avLst/>
          </a:prstGeom>
        </p:spPr>
      </p:pic>
      <p:pic>
        <p:nvPicPr>
          <p:cNvPr id="167" name="Picture 166">
            <a:extLst>
              <a:ext uri="{FF2B5EF4-FFF2-40B4-BE49-F238E27FC236}">
                <a16:creationId xmlns:a16="http://schemas.microsoft.com/office/drawing/2014/main" id="{D3836F40-9E39-4948-BB9F-46AB0D909CFB}"/>
              </a:ext>
            </a:extLst>
          </p:cNvPr>
          <p:cNvPicPr>
            <a:picLocks noChangeAspect="1"/>
          </p:cNvPicPr>
          <p:nvPr/>
        </p:nvPicPr>
        <p:blipFill>
          <a:blip r:embed="rId5" cstate="print">
            <a:grayscl/>
            <a:extLst>
              <a:ext uri="{28A0092B-C50C-407E-A947-70E740481C1C}">
                <a14:useLocalDpi xmlns:a14="http://schemas.microsoft.com/office/drawing/2010/main" val="0"/>
              </a:ext>
            </a:extLst>
          </a:blip>
          <a:stretch>
            <a:fillRect/>
          </a:stretch>
        </p:blipFill>
        <p:spPr>
          <a:xfrm>
            <a:off x="525128" y="4433919"/>
            <a:ext cx="693357" cy="693357"/>
          </a:xfrm>
          <a:prstGeom prst="rect">
            <a:avLst/>
          </a:prstGeom>
        </p:spPr>
      </p:pic>
      <p:pic>
        <p:nvPicPr>
          <p:cNvPr id="5" name="Picture 4">
            <a:extLst>
              <a:ext uri="{FF2B5EF4-FFF2-40B4-BE49-F238E27FC236}">
                <a16:creationId xmlns:a16="http://schemas.microsoft.com/office/drawing/2014/main" id="{8390EC6D-AD20-4BA2-8E59-5858EA79C356}"/>
              </a:ext>
            </a:extLst>
          </p:cNvPr>
          <p:cNvPicPr>
            <a:picLocks noChangeAspect="1"/>
          </p:cNvPicPr>
          <p:nvPr/>
        </p:nvPicPr>
        <p:blipFill>
          <a:blip r:embed="rId6"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1282399" y="2489846"/>
            <a:ext cx="461086" cy="461086"/>
          </a:xfrm>
          <a:prstGeom prst="rect">
            <a:avLst/>
          </a:prstGeom>
        </p:spPr>
      </p:pic>
      <p:pic>
        <p:nvPicPr>
          <p:cNvPr id="168" name="Picture 167">
            <a:extLst>
              <a:ext uri="{FF2B5EF4-FFF2-40B4-BE49-F238E27FC236}">
                <a16:creationId xmlns:a16="http://schemas.microsoft.com/office/drawing/2014/main" id="{8D1DB123-9967-42B7-8AD7-EE0BCF4F5DC1}"/>
              </a:ext>
            </a:extLst>
          </p:cNvPr>
          <p:cNvPicPr>
            <a:picLocks noChangeAspect="1"/>
          </p:cNvPicPr>
          <p:nvPr/>
        </p:nvPicPr>
        <p:blipFill>
          <a:blip r:embed="rId6"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1271574" y="4554342"/>
            <a:ext cx="461086" cy="461086"/>
          </a:xfrm>
          <a:prstGeom prst="rect">
            <a:avLst/>
          </a:prstGeom>
        </p:spPr>
      </p:pic>
      <p:sp>
        <p:nvSpPr>
          <p:cNvPr id="190" name="TextBox 189">
            <a:extLst>
              <a:ext uri="{FF2B5EF4-FFF2-40B4-BE49-F238E27FC236}">
                <a16:creationId xmlns:a16="http://schemas.microsoft.com/office/drawing/2014/main" id="{AB591835-8304-48AE-8FBE-5FE8DFD736BD}"/>
              </a:ext>
            </a:extLst>
          </p:cNvPr>
          <p:cNvSpPr txBox="1"/>
          <p:nvPr/>
        </p:nvSpPr>
        <p:spPr>
          <a:xfrm>
            <a:off x="199122" y="4108411"/>
            <a:ext cx="1731101" cy="48936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Production</a:t>
            </a:r>
          </a:p>
        </p:txBody>
      </p:sp>
      <p:sp>
        <p:nvSpPr>
          <p:cNvPr id="191" name="TextBox 190">
            <a:extLst>
              <a:ext uri="{FF2B5EF4-FFF2-40B4-BE49-F238E27FC236}">
                <a16:creationId xmlns:a16="http://schemas.microsoft.com/office/drawing/2014/main" id="{2E596F7B-E9DA-4133-A19D-547333B30D40}"/>
              </a:ext>
            </a:extLst>
          </p:cNvPr>
          <p:cNvSpPr txBox="1"/>
          <p:nvPr/>
        </p:nvSpPr>
        <p:spPr>
          <a:xfrm>
            <a:off x="220545" y="2063744"/>
            <a:ext cx="1731101" cy="48936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Non-Production</a:t>
            </a:r>
          </a:p>
        </p:txBody>
      </p:sp>
      <p:sp>
        <p:nvSpPr>
          <p:cNvPr id="192" name="Title 2">
            <a:extLst>
              <a:ext uri="{FF2B5EF4-FFF2-40B4-BE49-F238E27FC236}">
                <a16:creationId xmlns:a16="http://schemas.microsoft.com/office/drawing/2014/main" id="{84972578-8137-4762-BEBE-A3635911EAB5}"/>
              </a:ext>
            </a:extLst>
          </p:cNvPr>
          <p:cNvSpPr txBox="1">
            <a:spLocks/>
          </p:cNvSpPr>
          <p:nvPr/>
        </p:nvSpPr>
        <p:spPr>
          <a:xfrm>
            <a:off x="-1" y="228600"/>
            <a:ext cx="6908146" cy="757238"/>
          </a:xfrm>
          <a:prstGeom prst="rect">
            <a:avLst/>
          </a:prstGeom>
        </p:spPr>
        <p:txBody>
          <a:bodyPr vert="horz" wrap="square" lIns="121920" tIns="76200" rIns="121920" bIns="7620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100" normalizeH="0" baseline="0" noProof="0" dirty="0">
                <a:ln w="3175">
                  <a:noFill/>
                </a:ln>
                <a:solidFill>
                  <a:schemeClr val="bg1"/>
                </a:solidFill>
                <a:effectLst/>
                <a:uLnTx/>
                <a:uFillTx/>
                <a:latin typeface="Segoe UI Light"/>
                <a:ea typeface="+mn-ea"/>
                <a:cs typeface="Segoe UI" pitchFamily="34" charset="0"/>
              </a:rPr>
              <a:t>Contoso SAP Environment</a:t>
            </a:r>
          </a:p>
        </p:txBody>
      </p:sp>
      <p:sp>
        <p:nvSpPr>
          <p:cNvPr id="2" name="Rectangle: Folded Corner 1">
            <a:extLst>
              <a:ext uri="{FF2B5EF4-FFF2-40B4-BE49-F238E27FC236}">
                <a16:creationId xmlns:a16="http://schemas.microsoft.com/office/drawing/2014/main" id="{0381CDDB-4240-4EA7-94F4-3BEBFD54BC2D}"/>
              </a:ext>
            </a:extLst>
          </p:cNvPr>
          <p:cNvSpPr/>
          <p:nvPr/>
        </p:nvSpPr>
        <p:spPr bwMode="auto">
          <a:xfrm>
            <a:off x="3066721" y="1403648"/>
            <a:ext cx="7428623" cy="3107867"/>
          </a:xfrm>
          <a:prstGeom prst="foldedCorner">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336065" marR="0" lvl="0" indent="-336065" algn="l" defTabSz="913885" rtl="0" eaLnBrk="1" fontAlgn="base" latinLnBrk="0" hangingPunct="1">
              <a:lnSpc>
                <a:spcPct val="90000"/>
              </a:lnSpc>
              <a:spcBef>
                <a:spcPct val="0"/>
              </a:spcBef>
              <a:spcAft>
                <a:spcPct val="0"/>
              </a:spcAft>
              <a:buClrTx/>
              <a:buSzTx/>
              <a:buFont typeface="Arial" panose="020B0604020202020204" pitchFamily="34" charset="0"/>
              <a:buChar char="•"/>
              <a:tabLst/>
              <a:defRPr/>
            </a:pPr>
            <a:r>
              <a:rPr kumimoji="0" lang="en-US" sz="2000" b="0" i="0" u="none" strike="noStrike" kern="0" cap="none" spc="0" normalizeH="0" baseline="0" noProof="0" dirty="0">
                <a:ln>
                  <a:noFill/>
                </a:ln>
                <a:solidFill>
                  <a:srgbClr val="353535"/>
                </a:solidFill>
                <a:effectLst/>
                <a:uLnTx/>
                <a:uFillTx/>
                <a:latin typeface="Segoe UI Light"/>
                <a:ea typeface="Segoe UI" pitchFamily="34" charset="0"/>
                <a:cs typeface="Segoe UI" pitchFamily="34" charset="0"/>
              </a:rPr>
              <a:t>SAP : SAP ERP/ECC 6.0</a:t>
            </a:r>
          </a:p>
          <a:p>
            <a:pPr marL="336065" marR="0" lvl="0" indent="-336065" algn="l" defTabSz="913885" rtl="0" eaLnBrk="1" fontAlgn="base" latinLnBrk="0" hangingPunct="1">
              <a:lnSpc>
                <a:spcPct val="90000"/>
              </a:lnSpc>
              <a:spcBef>
                <a:spcPct val="0"/>
              </a:spcBef>
              <a:spcAft>
                <a:spcPct val="0"/>
              </a:spcAft>
              <a:buClrTx/>
              <a:buSzTx/>
              <a:buFont typeface="Arial" panose="020B0604020202020204" pitchFamily="34" charset="0"/>
              <a:buChar char="•"/>
              <a:tabLst/>
              <a:defRPr/>
            </a:pPr>
            <a:r>
              <a:rPr kumimoji="0" lang="en-US" sz="2000" b="0" i="0" u="none" strike="noStrike" kern="0" cap="none" spc="0" normalizeH="0" baseline="0" noProof="0" dirty="0">
                <a:ln>
                  <a:noFill/>
                </a:ln>
                <a:solidFill>
                  <a:srgbClr val="353535"/>
                </a:solidFill>
                <a:effectLst/>
                <a:uLnTx/>
                <a:uFillTx/>
                <a:latin typeface="Segoe UI Light"/>
                <a:ea typeface="Segoe UI" pitchFamily="34" charset="0"/>
                <a:cs typeface="Segoe UI" pitchFamily="34" charset="0"/>
              </a:rPr>
              <a:t>OS : Windows Server 2008 R2</a:t>
            </a:r>
          </a:p>
          <a:p>
            <a:pPr marL="336065" marR="0" lvl="0" indent="-336065" algn="l" defTabSz="913885" rtl="0" eaLnBrk="1" fontAlgn="base" latinLnBrk="0" hangingPunct="1">
              <a:lnSpc>
                <a:spcPct val="90000"/>
              </a:lnSpc>
              <a:spcBef>
                <a:spcPct val="0"/>
              </a:spcBef>
              <a:spcAft>
                <a:spcPct val="0"/>
              </a:spcAft>
              <a:buClrTx/>
              <a:buSzTx/>
              <a:buFont typeface="Arial" panose="020B0604020202020204" pitchFamily="34" charset="0"/>
              <a:buChar char="•"/>
              <a:tabLst/>
              <a:defRPr/>
            </a:pPr>
            <a:r>
              <a:rPr kumimoji="0" lang="en-US" sz="2000" b="0" i="0" u="none" strike="noStrike" kern="0" cap="none" spc="0" normalizeH="0" baseline="0" noProof="0" dirty="0">
                <a:ln>
                  <a:noFill/>
                </a:ln>
                <a:solidFill>
                  <a:srgbClr val="353535"/>
                </a:solidFill>
                <a:effectLst/>
                <a:uLnTx/>
                <a:uFillTx/>
                <a:latin typeface="Segoe UI Light"/>
                <a:ea typeface="Segoe UI" pitchFamily="34" charset="0"/>
                <a:cs typeface="Segoe UI" pitchFamily="34" charset="0"/>
              </a:rPr>
              <a:t>DB : SQL Server 2008 R2</a:t>
            </a:r>
          </a:p>
          <a:p>
            <a:pPr marL="336065" marR="0" lvl="0" indent="-336065" algn="l" defTabSz="913885" rtl="0" eaLnBrk="1" fontAlgn="base" latinLnBrk="0" hangingPunct="1">
              <a:lnSpc>
                <a:spcPct val="90000"/>
              </a:lnSpc>
              <a:spcBef>
                <a:spcPct val="0"/>
              </a:spcBef>
              <a:spcAft>
                <a:spcPct val="0"/>
              </a:spcAft>
              <a:buClrTx/>
              <a:buSzTx/>
              <a:buFont typeface="Arial" panose="020B0604020202020204" pitchFamily="34" charset="0"/>
              <a:buChar char="•"/>
              <a:tabLst/>
              <a:defRPr/>
            </a:pPr>
            <a:r>
              <a:rPr kumimoji="0" lang="en-US" sz="2000" b="0" i="0" u="none" strike="noStrike" kern="0" cap="none" spc="0" normalizeH="0" baseline="0" noProof="0" dirty="0">
                <a:ln>
                  <a:noFill/>
                </a:ln>
                <a:solidFill>
                  <a:srgbClr val="353535"/>
                </a:solidFill>
                <a:effectLst/>
                <a:uLnTx/>
                <a:uFillTx/>
                <a:latin typeface="Segoe UI Light"/>
                <a:ea typeface="Segoe UI" pitchFamily="34" charset="0"/>
                <a:cs typeface="Segoe UI" pitchFamily="34" charset="0"/>
              </a:rPr>
              <a:t>Production APP server : 8 cores, 32GB RAM x 3 nodes</a:t>
            </a:r>
          </a:p>
          <a:p>
            <a:pPr marL="336065" marR="0" lvl="0" indent="-336065" algn="l" defTabSz="913885" rtl="0" eaLnBrk="1" fontAlgn="base" latinLnBrk="0" hangingPunct="1">
              <a:lnSpc>
                <a:spcPct val="90000"/>
              </a:lnSpc>
              <a:spcBef>
                <a:spcPct val="0"/>
              </a:spcBef>
              <a:spcAft>
                <a:spcPct val="0"/>
              </a:spcAft>
              <a:buClrTx/>
              <a:buSzTx/>
              <a:buFont typeface="Arial" panose="020B0604020202020204" pitchFamily="34" charset="0"/>
              <a:buChar char="•"/>
              <a:tabLst/>
              <a:defRPr/>
            </a:pPr>
            <a:r>
              <a:rPr kumimoji="0" lang="en-US" sz="2000" b="0" i="0" u="none" strike="noStrike" kern="0" cap="none" spc="0" normalizeH="0" baseline="0" noProof="0" dirty="0">
                <a:ln>
                  <a:noFill/>
                </a:ln>
                <a:solidFill>
                  <a:srgbClr val="353535"/>
                </a:solidFill>
                <a:effectLst/>
                <a:uLnTx/>
                <a:uFillTx/>
                <a:latin typeface="Segoe UI Light"/>
                <a:ea typeface="Segoe UI" pitchFamily="34" charset="0"/>
                <a:cs typeface="Segoe UI" pitchFamily="34" charset="0"/>
              </a:rPr>
              <a:t>Production DB server : 8 cores, 32GB RAM x 1 node</a:t>
            </a:r>
          </a:p>
          <a:p>
            <a:pPr marL="336065" marR="0" lvl="0" indent="-336065" algn="l" defTabSz="913885" rtl="0" eaLnBrk="1" fontAlgn="base" latinLnBrk="0" hangingPunct="1">
              <a:lnSpc>
                <a:spcPct val="90000"/>
              </a:lnSpc>
              <a:spcBef>
                <a:spcPct val="0"/>
              </a:spcBef>
              <a:spcAft>
                <a:spcPct val="0"/>
              </a:spcAft>
              <a:buClrTx/>
              <a:buSzTx/>
              <a:buFont typeface="Arial" panose="020B0604020202020204" pitchFamily="34" charset="0"/>
              <a:buChar char="•"/>
              <a:tabLst/>
              <a:defRPr/>
            </a:pPr>
            <a:r>
              <a:rPr kumimoji="0" lang="en-US" sz="2000" b="0" i="0" u="none" strike="noStrike" kern="0" cap="none" spc="0" normalizeH="0" baseline="0" noProof="0" dirty="0">
                <a:ln>
                  <a:noFill/>
                </a:ln>
                <a:solidFill>
                  <a:srgbClr val="353535"/>
                </a:solidFill>
                <a:effectLst/>
                <a:uLnTx/>
                <a:uFillTx/>
                <a:latin typeface="Segoe UI Light"/>
                <a:ea typeface="Segoe UI" pitchFamily="34" charset="0"/>
                <a:cs typeface="Segoe UI" pitchFamily="34" charset="0"/>
              </a:rPr>
              <a:t>Application tier SAPS : 30,000 SAPS</a:t>
            </a:r>
          </a:p>
          <a:p>
            <a:pPr marL="336065" marR="0" lvl="0" indent="-336065" algn="l" defTabSz="913885" rtl="0" eaLnBrk="1" fontAlgn="base" latinLnBrk="0" hangingPunct="1">
              <a:lnSpc>
                <a:spcPct val="90000"/>
              </a:lnSpc>
              <a:spcBef>
                <a:spcPct val="0"/>
              </a:spcBef>
              <a:spcAft>
                <a:spcPct val="0"/>
              </a:spcAft>
              <a:buClrTx/>
              <a:buSzTx/>
              <a:buFont typeface="Arial" panose="020B0604020202020204" pitchFamily="34" charset="0"/>
              <a:buChar char="•"/>
              <a:tabLst/>
              <a:defRPr/>
            </a:pPr>
            <a:r>
              <a:rPr kumimoji="0" lang="en-US" sz="2000" b="0" i="0" u="none" strike="noStrike" kern="0" cap="none" spc="0" normalizeH="0" baseline="0" noProof="0" dirty="0">
                <a:ln>
                  <a:noFill/>
                </a:ln>
                <a:solidFill>
                  <a:srgbClr val="353535"/>
                </a:solidFill>
                <a:effectLst/>
                <a:uLnTx/>
                <a:uFillTx/>
                <a:latin typeface="Segoe UI Light"/>
                <a:ea typeface="Segoe UI" pitchFamily="34" charset="0"/>
                <a:cs typeface="Segoe UI" pitchFamily="34" charset="0"/>
              </a:rPr>
              <a:t>Database tier SAPS : 15,000 SAPS</a:t>
            </a:r>
          </a:p>
          <a:p>
            <a:pPr marL="336065" marR="0" lvl="0" indent="-336065" algn="l" defTabSz="913885" rtl="0" eaLnBrk="1" fontAlgn="base" latinLnBrk="0" hangingPunct="1">
              <a:lnSpc>
                <a:spcPct val="90000"/>
              </a:lnSpc>
              <a:spcBef>
                <a:spcPct val="0"/>
              </a:spcBef>
              <a:spcAft>
                <a:spcPct val="0"/>
              </a:spcAft>
              <a:buClrTx/>
              <a:buSzTx/>
              <a:buFont typeface="Arial" panose="020B0604020202020204" pitchFamily="34" charset="0"/>
              <a:buChar char="•"/>
              <a:tabLst/>
              <a:defRPr/>
            </a:pPr>
            <a:r>
              <a:rPr kumimoji="0" lang="en-US" sz="2000" b="0" i="0" u="none" strike="noStrike" kern="0" cap="none" spc="0" normalizeH="0" baseline="0" noProof="0" dirty="0">
                <a:ln>
                  <a:noFill/>
                </a:ln>
                <a:solidFill>
                  <a:srgbClr val="353535"/>
                </a:solidFill>
                <a:effectLst/>
                <a:uLnTx/>
                <a:uFillTx/>
                <a:latin typeface="Segoe UI Light"/>
                <a:ea typeface="Segoe UI" pitchFamily="34" charset="0"/>
                <a:cs typeface="Segoe UI" pitchFamily="34" charset="0"/>
              </a:rPr>
              <a:t>IOPS (Production DB data files) : 20,000 IOPS</a:t>
            </a:r>
          </a:p>
          <a:p>
            <a:pPr marL="336065" marR="0" lvl="0" indent="-336065" algn="l" defTabSz="913885" rtl="0" eaLnBrk="1" fontAlgn="base" latinLnBrk="0" hangingPunct="1">
              <a:lnSpc>
                <a:spcPct val="90000"/>
              </a:lnSpc>
              <a:spcBef>
                <a:spcPct val="0"/>
              </a:spcBef>
              <a:spcAft>
                <a:spcPct val="0"/>
              </a:spcAft>
              <a:buClrTx/>
              <a:buSzTx/>
              <a:buFont typeface="Arial" panose="020B0604020202020204" pitchFamily="34" charset="0"/>
              <a:buChar char="•"/>
              <a:tabLst/>
              <a:defRPr/>
            </a:pPr>
            <a:r>
              <a:rPr kumimoji="0" lang="en-US" sz="2000" b="0" i="0" u="none" strike="noStrike" kern="0" cap="none" spc="0" normalizeH="0" baseline="0" noProof="0" dirty="0">
                <a:ln>
                  <a:noFill/>
                </a:ln>
                <a:solidFill>
                  <a:srgbClr val="353535"/>
                </a:solidFill>
                <a:effectLst/>
                <a:uLnTx/>
                <a:uFillTx/>
                <a:latin typeface="Segoe UI Light"/>
                <a:ea typeface="Segoe UI" pitchFamily="34" charset="0"/>
                <a:cs typeface="Segoe UI" pitchFamily="34" charset="0"/>
              </a:rPr>
              <a:t>Production DB size : 750GB with max growth to 1TB</a:t>
            </a:r>
          </a:p>
          <a:p>
            <a:pPr marL="336065" marR="0" lvl="0" indent="-336065" algn="l" defTabSz="913885" rtl="0" eaLnBrk="1" fontAlgn="base" latinLnBrk="0" hangingPunct="1">
              <a:lnSpc>
                <a:spcPct val="90000"/>
              </a:lnSpc>
              <a:spcBef>
                <a:spcPct val="0"/>
              </a:spcBef>
              <a:spcAft>
                <a:spcPct val="0"/>
              </a:spcAft>
              <a:buClrTx/>
              <a:buSzTx/>
              <a:buFont typeface="Arial" panose="020B0604020202020204" pitchFamily="34" charset="0"/>
              <a:buChar char="•"/>
              <a:tabLst/>
              <a:defRPr/>
            </a:pPr>
            <a:r>
              <a:rPr kumimoji="0" lang="en-US" sz="2000" b="0" i="0" u="none" strike="noStrike" kern="0" cap="none" spc="0" normalizeH="0" baseline="0" noProof="0" dirty="0">
                <a:ln>
                  <a:noFill/>
                </a:ln>
                <a:solidFill>
                  <a:srgbClr val="353535"/>
                </a:solidFill>
                <a:effectLst/>
                <a:uLnTx/>
                <a:uFillTx/>
                <a:latin typeface="Segoe UI Light"/>
                <a:ea typeface="Segoe UI" pitchFamily="34" charset="0"/>
                <a:cs typeface="Segoe UI" pitchFamily="34" charset="0"/>
              </a:rPr>
              <a:t>SLA : Availability 99.9%, RPO=15min, RTO = 2hr</a:t>
            </a:r>
            <a:endParaRPr kumimoji="0" lang="en-US" sz="2000" b="0" i="0" u="none" strike="noStrike" kern="1200" cap="none" spc="0" normalizeH="0" baseline="0" noProof="0" dirty="0">
              <a:ln>
                <a:noFill/>
              </a:ln>
              <a:solidFill>
                <a:srgbClr val="353535"/>
              </a:solidFill>
              <a:effectLst/>
              <a:uLnTx/>
              <a:uFillTx/>
              <a:latin typeface="Segoe UI Semilight"/>
              <a:ea typeface="Segoe UI" pitchFamily="34" charset="0"/>
              <a:cs typeface="Segoe UI" pitchFamily="34" charset="0"/>
            </a:endParaRPr>
          </a:p>
        </p:txBody>
      </p:sp>
      <p:sp>
        <p:nvSpPr>
          <p:cNvPr id="48" name="TextBox 47">
            <a:extLst>
              <a:ext uri="{FF2B5EF4-FFF2-40B4-BE49-F238E27FC236}">
                <a16:creationId xmlns:a16="http://schemas.microsoft.com/office/drawing/2014/main" id="{C8F6B54A-AA01-446C-A876-E0909B5B16B3}"/>
              </a:ext>
            </a:extLst>
          </p:cNvPr>
          <p:cNvSpPr txBox="1"/>
          <p:nvPr/>
        </p:nvSpPr>
        <p:spPr>
          <a:xfrm>
            <a:off x="7397791" y="168899"/>
            <a:ext cx="4683034" cy="1057212"/>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dirty="0">
                <a:ln>
                  <a:noFill/>
                </a:ln>
                <a:solidFill>
                  <a:schemeClr val="bg1"/>
                </a:solidFill>
                <a:effectLst/>
                <a:uLnTx/>
                <a:uFillTx/>
                <a:latin typeface="Segoe UI Light"/>
                <a:ea typeface="+mn-ea"/>
                <a:cs typeface="+mn-cs"/>
              </a:rPr>
              <a:t>(*) SAPS : </a:t>
            </a:r>
            <a:r>
              <a:rPr kumimoji="0" lang="en-US" sz="1100" b="1" i="0" u="none" strike="noStrike" kern="1200" cap="none" spc="0" normalizeH="0" baseline="0" noProof="0" dirty="0">
                <a:ln>
                  <a:noFill/>
                </a:ln>
                <a:solidFill>
                  <a:schemeClr val="bg1"/>
                </a:solidFill>
                <a:effectLst/>
                <a:uLnTx/>
                <a:uFillTx/>
                <a:latin typeface="Segoe UI Light"/>
                <a:ea typeface="+mn-ea"/>
                <a:cs typeface="+mn-cs"/>
              </a:rPr>
              <a:t>SAP</a:t>
            </a:r>
            <a:r>
              <a:rPr kumimoji="0" lang="en-US" sz="1100" b="0" i="0" u="none" strike="noStrike" kern="1200" cap="none" spc="0" normalizeH="0" baseline="0" noProof="0" dirty="0">
                <a:ln>
                  <a:noFill/>
                </a:ln>
                <a:solidFill>
                  <a:schemeClr val="bg1"/>
                </a:solidFill>
                <a:effectLst/>
                <a:uLnTx/>
                <a:uFillTx/>
                <a:latin typeface="Segoe UI Light"/>
                <a:ea typeface="+mn-ea"/>
                <a:cs typeface="+mn-cs"/>
              </a:rPr>
              <a:t> Application Performance Standard (</a:t>
            </a:r>
            <a:r>
              <a:rPr kumimoji="0" lang="en-US" sz="1100" b="1" i="0" u="none" strike="noStrike" kern="1200" cap="none" spc="0" normalizeH="0" baseline="0" noProof="0" dirty="0">
                <a:ln>
                  <a:noFill/>
                </a:ln>
                <a:solidFill>
                  <a:schemeClr val="bg1"/>
                </a:solidFill>
                <a:effectLst/>
                <a:uLnTx/>
                <a:uFillTx/>
                <a:latin typeface="Segoe UI Light"/>
                <a:ea typeface="+mn-ea"/>
                <a:cs typeface="+mn-cs"/>
              </a:rPr>
              <a:t>SAPS</a:t>
            </a:r>
            <a:r>
              <a:rPr kumimoji="0" lang="en-US" sz="1100" b="0" i="0" u="none" strike="noStrike" kern="1200" cap="none" spc="0" normalizeH="0" baseline="0" noProof="0" dirty="0">
                <a:ln>
                  <a:noFill/>
                </a:ln>
                <a:solidFill>
                  <a:schemeClr val="bg1"/>
                </a:solidFill>
                <a:effectLst/>
                <a:uLnTx/>
                <a:uFillTx/>
                <a:latin typeface="Segoe UI Light"/>
                <a:ea typeface="+mn-ea"/>
                <a:cs typeface="+mn-cs"/>
              </a:rPr>
              <a:t>) is a hardware-independent unit of measurement that describes the performance of a system configuration in the </a:t>
            </a:r>
            <a:r>
              <a:rPr kumimoji="0" lang="en-US" sz="1100" b="1" i="0" u="none" strike="noStrike" kern="1200" cap="none" spc="0" normalizeH="0" baseline="0" noProof="0" dirty="0">
                <a:ln>
                  <a:noFill/>
                </a:ln>
                <a:solidFill>
                  <a:schemeClr val="bg1"/>
                </a:solidFill>
                <a:effectLst/>
                <a:uLnTx/>
                <a:uFillTx/>
                <a:latin typeface="Segoe UI Light"/>
                <a:ea typeface="+mn-ea"/>
                <a:cs typeface="+mn-cs"/>
              </a:rPr>
              <a:t>SAP </a:t>
            </a:r>
            <a:r>
              <a:rPr kumimoji="0" lang="en-US" sz="1100" b="0" i="0" u="none" strike="noStrike" kern="1200" cap="none" spc="0" normalizeH="0" baseline="0" noProof="0" dirty="0">
                <a:ln>
                  <a:noFill/>
                </a:ln>
                <a:solidFill>
                  <a:schemeClr val="bg1"/>
                </a:solidFill>
                <a:effectLst/>
                <a:uLnTx/>
                <a:uFillTx/>
                <a:latin typeface="Segoe UI Light"/>
                <a:ea typeface="+mn-ea"/>
                <a:cs typeface="+mn-cs"/>
              </a:rPr>
              <a:t>environment. It is derived from the Sales and Distribution (SD) benchmark, where 100 </a:t>
            </a:r>
            <a:r>
              <a:rPr kumimoji="0" lang="en-US" sz="1100" b="1" i="0" u="none" strike="noStrike" kern="1200" cap="none" spc="0" normalizeH="0" baseline="0" noProof="0" dirty="0">
                <a:ln>
                  <a:noFill/>
                </a:ln>
                <a:solidFill>
                  <a:schemeClr val="bg1"/>
                </a:solidFill>
                <a:effectLst/>
                <a:uLnTx/>
                <a:uFillTx/>
                <a:latin typeface="Segoe UI Light"/>
                <a:ea typeface="+mn-ea"/>
                <a:cs typeface="+mn-cs"/>
              </a:rPr>
              <a:t>SAPS</a:t>
            </a:r>
            <a:r>
              <a:rPr kumimoji="0" lang="en-US" sz="1100" b="0" i="0" u="none" strike="noStrike" kern="1200" cap="none" spc="0" normalizeH="0" baseline="0" noProof="0" dirty="0">
                <a:ln>
                  <a:noFill/>
                </a:ln>
                <a:solidFill>
                  <a:schemeClr val="bg1"/>
                </a:solidFill>
                <a:effectLst/>
                <a:uLnTx/>
                <a:uFillTx/>
                <a:latin typeface="Segoe UI Light"/>
                <a:ea typeface="+mn-ea"/>
                <a:cs typeface="+mn-cs"/>
              </a:rPr>
              <a:t> is defined as 2,000 fully business processed order line items per hour.</a:t>
            </a:r>
          </a:p>
        </p:txBody>
      </p:sp>
      <p:sp>
        <p:nvSpPr>
          <p:cNvPr id="49" name="Cloud 48">
            <a:extLst>
              <a:ext uri="{FF2B5EF4-FFF2-40B4-BE49-F238E27FC236}">
                <a16:creationId xmlns:a16="http://schemas.microsoft.com/office/drawing/2014/main" id="{0E1F4964-BA5A-4B40-84D2-42382AAFC2F2}"/>
              </a:ext>
            </a:extLst>
          </p:cNvPr>
          <p:cNvSpPr/>
          <p:nvPr/>
        </p:nvSpPr>
        <p:spPr>
          <a:xfrm>
            <a:off x="4235577" y="4741798"/>
            <a:ext cx="7307801" cy="1058161"/>
          </a:xfrm>
          <a:prstGeom prst="cloud">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2700000" scaled="1"/>
            <a:tileRect/>
          </a:gra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p:spPr>
        <p:txBody>
          <a:bodyPr rtlCol="0" anchor="ctr"/>
          <a:lstStyle/>
          <a:p>
            <a:pPr marL="0" marR="0" lvl="0" indent="0" algn="ctr" defTabSz="912768" rtl="0" eaLnBrk="1" fontAlgn="auto" latinLnBrk="0" hangingPunct="1">
              <a:lnSpc>
                <a:spcPct val="100000"/>
              </a:lnSpc>
              <a:spcBef>
                <a:spcPts val="0"/>
              </a:spcBef>
              <a:spcAft>
                <a:spcPts val="0"/>
              </a:spcAft>
              <a:buClrTx/>
              <a:buSzTx/>
              <a:buFontTx/>
              <a:buNone/>
              <a:tabLst/>
              <a:defRPr/>
            </a:pPr>
            <a:endParaRPr kumimoji="0" lang="en-US" sz="2199" b="0" i="0" u="none" strike="noStrike" kern="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50" name="Right Arrow 47">
            <a:extLst>
              <a:ext uri="{FF2B5EF4-FFF2-40B4-BE49-F238E27FC236}">
                <a16:creationId xmlns:a16="http://schemas.microsoft.com/office/drawing/2014/main" id="{A69F58DD-40FA-4CF2-9909-86891F1719DE}"/>
              </a:ext>
            </a:extLst>
          </p:cNvPr>
          <p:cNvSpPr/>
          <p:nvPr/>
        </p:nvSpPr>
        <p:spPr bwMode="auto">
          <a:xfrm>
            <a:off x="1743485" y="4909003"/>
            <a:ext cx="2420743" cy="825616"/>
          </a:xfrm>
          <a:prstGeom prst="rightArrow">
            <a:avLst/>
          </a:prstGeom>
          <a:solidFill>
            <a:schemeClr val="tx1">
              <a:lumMod val="50000"/>
            </a:schemeClr>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885" rtl="0" eaLnBrk="1" fontAlgn="base" latinLnBrk="0" hangingPunct="1">
              <a:lnSpc>
                <a:spcPct val="90000"/>
              </a:lnSpc>
              <a:spcBef>
                <a:spcPct val="0"/>
              </a:spcBef>
              <a:spcAft>
                <a:spcPct val="0"/>
              </a:spcAft>
              <a:buClrTx/>
              <a:buSzTx/>
              <a:buFontTx/>
              <a:buNone/>
              <a:tabLst/>
              <a:defRPr/>
            </a:pPr>
            <a:r>
              <a:rPr kumimoji="0" lang="en-US" sz="235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Migration</a:t>
            </a:r>
          </a:p>
        </p:txBody>
      </p:sp>
      <p:pic>
        <p:nvPicPr>
          <p:cNvPr id="51" name="Picture 50">
            <a:extLst>
              <a:ext uri="{FF2B5EF4-FFF2-40B4-BE49-F238E27FC236}">
                <a16:creationId xmlns:a16="http://schemas.microsoft.com/office/drawing/2014/main" id="{589C9974-89F8-432A-A8F7-DB0FA993DCD4}"/>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6634610" y="4930632"/>
            <a:ext cx="2777962" cy="639044"/>
          </a:xfrm>
          <a:prstGeom prst="rect">
            <a:avLst/>
          </a:prstGeom>
          <a:noFill/>
        </p:spPr>
      </p:pic>
      <p:sp>
        <p:nvSpPr>
          <p:cNvPr id="52" name="Oval 51">
            <a:extLst>
              <a:ext uri="{FF2B5EF4-FFF2-40B4-BE49-F238E27FC236}">
                <a16:creationId xmlns:a16="http://schemas.microsoft.com/office/drawing/2014/main" id="{31B27631-5F4A-4E28-BA5D-E2123BF0DFCC}"/>
              </a:ext>
            </a:extLst>
          </p:cNvPr>
          <p:cNvSpPr/>
          <p:nvPr/>
        </p:nvSpPr>
        <p:spPr bwMode="auto">
          <a:xfrm>
            <a:off x="4716690" y="5995316"/>
            <a:ext cx="2276994" cy="597532"/>
          </a:xfrm>
          <a:prstGeom prst="ellipse">
            <a:avLst/>
          </a:prstGeom>
          <a:solidFill>
            <a:schemeClr val="tx1">
              <a:lumMod val="50000"/>
            </a:schemeClr>
          </a:solidFill>
          <a:ln w="9525" cap="flat" cmpd="sng" algn="ctr">
            <a:noFill/>
            <a:prstDash val="solid"/>
            <a:headEnd type="none" w="med" len="med"/>
            <a:tailEnd type="none" w="med" len="med"/>
          </a:ln>
          <a:effectLst/>
        </p:spPr>
        <p:txBody>
          <a:bodyPr rot="0" spcFirstLastPara="0" vertOverflow="overflow" horzOverflow="overflow" vert="horz" wrap="square" lIns="35288" tIns="35288" rIns="35288" bIns="35288" numCol="1" spcCol="0" rtlCol="0" fromWordArt="0" anchor="ctr" anchorCtr="0" forceAA="0" compatLnSpc="1">
            <a:prstTxWarp prst="textNoShape">
              <a:avLst/>
            </a:prstTxWarp>
            <a:noAutofit/>
          </a:bodyPr>
          <a:lstStyle/>
          <a:p>
            <a:pPr marL="0" marR="0" lvl="0" indent="0" algn="ctr" defTabSz="932250" rtl="0" eaLnBrk="1" fontAlgn="base" latinLnBrk="0" hangingPunct="1">
              <a:lnSpc>
                <a:spcPct val="90000"/>
              </a:lnSpc>
              <a:spcBef>
                <a:spcPct val="0"/>
              </a:spcBef>
              <a:spcAft>
                <a:spcPct val="0"/>
              </a:spcAft>
              <a:buClrTx/>
              <a:buSzTx/>
              <a:buFontTx/>
              <a:buNone/>
              <a:tabLst/>
              <a:defRPr/>
            </a:pPr>
            <a:r>
              <a:rPr kumimoji="0" lang="en-SG" sz="14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rPr>
              <a:t>Compute/storage</a:t>
            </a:r>
            <a:br>
              <a:rPr kumimoji="0" lang="en-SG" sz="14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rPr>
            </a:br>
            <a:r>
              <a:rPr kumimoji="0" lang="en-SG" sz="14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rPr>
              <a:t>sizing ?</a:t>
            </a:r>
            <a:endParaRPr kumimoji="0" lang="en-US" sz="1400" b="0" i="0" u="none" strike="noStrike" kern="0" cap="none" spc="0" normalizeH="0" baseline="0" noProof="0" dirty="0" err="1">
              <a:ln>
                <a:noFill/>
              </a:ln>
              <a:solidFill>
                <a:srgbClr val="FFFFFF"/>
              </a:solidFill>
              <a:effectLst/>
              <a:uLnTx/>
              <a:uFillTx/>
              <a:latin typeface="Segoe UI Light"/>
              <a:ea typeface="Segoe UI" pitchFamily="34" charset="0"/>
              <a:cs typeface="Segoe UI" pitchFamily="34" charset="0"/>
            </a:endParaRPr>
          </a:p>
        </p:txBody>
      </p:sp>
      <p:sp>
        <p:nvSpPr>
          <p:cNvPr id="53" name="Oval 52">
            <a:extLst>
              <a:ext uri="{FF2B5EF4-FFF2-40B4-BE49-F238E27FC236}">
                <a16:creationId xmlns:a16="http://schemas.microsoft.com/office/drawing/2014/main" id="{1191B1F4-9950-4A04-AD48-E85885E0421E}"/>
              </a:ext>
            </a:extLst>
          </p:cNvPr>
          <p:cNvSpPr/>
          <p:nvPr/>
        </p:nvSpPr>
        <p:spPr bwMode="auto">
          <a:xfrm>
            <a:off x="7091715" y="5995316"/>
            <a:ext cx="1888570" cy="597532"/>
          </a:xfrm>
          <a:prstGeom prst="ellipse">
            <a:avLst/>
          </a:prstGeom>
          <a:solidFill>
            <a:schemeClr val="tx1">
              <a:lumMod val="50000"/>
            </a:schemeClr>
          </a:solidFill>
          <a:ln w="9525" cap="flat" cmpd="sng" algn="ctr">
            <a:noFill/>
            <a:prstDash val="solid"/>
            <a:headEnd type="none" w="med" len="med"/>
            <a:tailEnd type="none" w="med" len="med"/>
          </a:ln>
          <a:effectLst/>
        </p:spPr>
        <p:txBody>
          <a:bodyPr rot="0" spcFirstLastPara="0" vertOverflow="overflow" horzOverflow="overflow" vert="horz" wrap="square" lIns="35288" tIns="35288" rIns="35288" bIns="35288" numCol="1" spcCol="0" rtlCol="0" fromWordArt="0" anchor="ctr" anchorCtr="0" forceAA="0" compatLnSpc="1">
            <a:prstTxWarp prst="textNoShape">
              <a:avLst/>
            </a:prstTxWarp>
            <a:noAutofit/>
          </a:bodyPr>
          <a:lstStyle/>
          <a:p>
            <a:pPr marL="0" marR="0" lvl="0" indent="0" algn="ctr" defTabSz="932250" rtl="0" eaLnBrk="1" fontAlgn="base" latinLnBrk="0" hangingPunct="1">
              <a:lnSpc>
                <a:spcPct val="90000"/>
              </a:lnSpc>
              <a:spcBef>
                <a:spcPct val="0"/>
              </a:spcBef>
              <a:spcAft>
                <a:spcPct val="0"/>
              </a:spcAft>
              <a:buClrTx/>
              <a:buSzTx/>
              <a:buFontTx/>
              <a:buNone/>
              <a:tabLst/>
              <a:defRPr/>
            </a:pPr>
            <a:r>
              <a:rPr kumimoji="0" lang="en-SG" sz="14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rPr>
              <a:t>High Availability and DR ?</a:t>
            </a:r>
            <a:endParaRPr kumimoji="0" lang="en-US" sz="1400" b="0" i="0" u="none" strike="noStrike" kern="0" cap="none" spc="0" normalizeH="0" baseline="0" noProof="0" dirty="0" err="1">
              <a:ln>
                <a:noFill/>
              </a:ln>
              <a:solidFill>
                <a:srgbClr val="FFFFFF"/>
              </a:solidFill>
              <a:effectLst/>
              <a:uLnTx/>
              <a:uFillTx/>
              <a:latin typeface="Segoe UI Light"/>
              <a:ea typeface="Segoe UI" pitchFamily="34" charset="0"/>
              <a:cs typeface="Segoe UI" pitchFamily="34" charset="0"/>
            </a:endParaRPr>
          </a:p>
        </p:txBody>
      </p:sp>
      <p:sp>
        <p:nvSpPr>
          <p:cNvPr id="54" name="Oval 53">
            <a:extLst>
              <a:ext uri="{FF2B5EF4-FFF2-40B4-BE49-F238E27FC236}">
                <a16:creationId xmlns:a16="http://schemas.microsoft.com/office/drawing/2014/main" id="{EC42C188-1398-442D-89DA-E9F8265E54FA}"/>
              </a:ext>
            </a:extLst>
          </p:cNvPr>
          <p:cNvSpPr/>
          <p:nvPr/>
        </p:nvSpPr>
        <p:spPr bwMode="auto">
          <a:xfrm>
            <a:off x="9078314" y="5987415"/>
            <a:ext cx="1888570" cy="597532"/>
          </a:xfrm>
          <a:prstGeom prst="ellipse">
            <a:avLst/>
          </a:prstGeom>
          <a:solidFill>
            <a:schemeClr val="tx1">
              <a:lumMod val="50000"/>
            </a:schemeClr>
          </a:solidFill>
          <a:ln w="9525" cap="flat" cmpd="sng" algn="ctr">
            <a:noFill/>
            <a:prstDash val="solid"/>
            <a:headEnd type="none" w="med" len="med"/>
            <a:tailEnd type="none" w="med" len="med"/>
          </a:ln>
          <a:effectLst/>
        </p:spPr>
        <p:txBody>
          <a:bodyPr rot="0" spcFirstLastPara="0" vertOverflow="overflow" horzOverflow="overflow" vert="horz" wrap="square" lIns="35288" tIns="35288" rIns="35288" bIns="35288" numCol="1" spcCol="0" rtlCol="0" fromWordArt="0" anchor="ctr" anchorCtr="0" forceAA="0" compatLnSpc="1">
            <a:prstTxWarp prst="textNoShape">
              <a:avLst/>
            </a:prstTxWarp>
            <a:noAutofit/>
          </a:bodyPr>
          <a:lstStyle/>
          <a:p>
            <a:pPr marL="0" marR="0" lvl="0" indent="0" algn="ctr" defTabSz="932250" rtl="0" eaLnBrk="1" fontAlgn="base" latinLnBrk="0" hangingPunct="1">
              <a:lnSpc>
                <a:spcPct val="90000"/>
              </a:lnSpc>
              <a:spcBef>
                <a:spcPct val="0"/>
              </a:spcBef>
              <a:spcAft>
                <a:spcPct val="0"/>
              </a:spcAft>
              <a:buClrTx/>
              <a:buSzTx/>
              <a:buFontTx/>
              <a:buNone/>
              <a:tabLst/>
              <a:defRPr/>
            </a:pPr>
            <a:r>
              <a:rPr kumimoji="0" lang="en-SG" sz="14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rPr>
              <a:t>Cloud migration ?</a:t>
            </a:r>
            <a:endParaRPr kumimoji="0" lang="en-US" sz="1400" b="0" i="0" u="none" strike="noStrike" kern="0" cap="none" spc="0" normalizeH="0" baseline="0" noProof="0" dirty="0" err="1">
              <a:ln>
                <a:noFill/>
              </a:ln>
              <a:solidFill>
                <a:srgbClr val="FFFFFF"/>
              </a:solidFill>
              <a:effectLst/>
              <a:uLnTx/>
              <a:uFillTx/>
              <a:latin typeface="Segoe UI Light"/>
              <a:ea typeface="Segoe UI" pitchFamily="34" charset="0"/>
              <a:cs typeface="Segoe UI" pitchFamily="34" charset="0"/>
            </a:endParaRPr>
          </a:p>
        </p:txBody>
      </p:sp>
      <p:cxnSp>
        <p:nvCxnSpPr>
          <p:cNvPr id="55" name="Straight Arrow Connector 54">
            <a:extLst>
              <a:ext uri="{FF2B5EF4-FFF2-40B4-BE49-F238E27FC236}">
                <a16:creationId xmlns:a16="http://schemas.microsoft.com/office/drawing/2014/main" id="{9855DBCE-A049-4023-B4E9-22AA2D6F9CEE}"/>
              </a:ext>
            </a:extLst>
          </p:cNvPr>
          <p:cNvCxnSpPr>
            <a:cxnSpLocks/>
          </p:cNvCxnSpPr>
          <p:nvPr/>
        </p:nvCxnSpPr>
        <p:spPr>
          <a:xfrm flipV="1">
            <a:off x="1732660" y="3327991"/>
            <a:ext cx="1063703" cy="145689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3590012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1000"/>
                                        <p:tgtEl>
                                          <p:spTgt spid="55"/>
                                        </p:tgtEl>
                                      </p:cBhvr>
                                    </p:animEffect>
                                    <p:anim calcmode="lin" valueType="num">
                                      <p:cBhvr>
                                        <p:cTn id="8" dur="1000" fill="hold"/>
                                        <p:tgtEl>
                                          <p:spTgt spid="55"/>
                                        </p:tgtEl>
                                        <p:attrNameLst>
                                          <p:attrName>ppt_x</p:attrName>
                                        </p:attrNameLst>
                                      </p:cBhvr>
                                      <p:tavLst>
                                        <p:tav tm="0">
                                          <p:val>
                                            <p:strVal val="#ppt_x"/>
                                          </p:val>
                                        </p:tav>
                                        <p:tav tm="100000">
                                          <p:val>
                                            <p:strVal val="#ppt_x"/>
                                          </p:val>
                                        </p:tav>
                                      </p:tavLst>
                                    </p:anim>
                                    <p:anim calcmode="lin" valueType="num">
                                      <p:cBhvr>
                                        <p:cTn id="9" dur="1000" fill="hold"/>
                                        <p:tgtEl>
                                          <p:spTgt spid="5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1000"/>
                                        <p:tgtEl>
                                          <p:spTgt spid="2"/>
                                        </p:tgtEl>
                                      </p:cBhvr>
                                    </p:animEffect>
                                    <p:anim calcmode="lin" valueType="num">
                                      <p:cBhvr>
                                        <p:cTn id="14" dur="1000" fill="hold"/>
                                        <p:tgtEl>
                                          <p:spTgt spid="2"/>
                                        </p:tgtEl>
                                        <p:attrNameLst>
                                          <p:attrName>ppt_x</p:attrName>
                                        </p:attrNameLst>
                                      </p:cBhvr>
                                      <p:tavLst>
                                        <p:tav tm="0">
                                          <p:val>
                                            <p:strVal val="#ppt_x"/>
                                          </p:val>
                                        </p:tav>
                                        <p:tav tm="100000">
                                          <p:val>
                                            <p:strVal val="#ppt_x"/>
                                          </p:val>
                                        </p:tav>
                                      </p:tavLst>
                                    </p:anim>
                                    <p:anim calcmode="lin" valueType="num">
                                      <p:cBhvr>
                                        <p:cTn id="15" dur="1000" fill="hold"/>
                                        <p:tgtEl>
                                          <p:spTgt spid="2"/>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grpId="0" nodeType="afterEffect">
                                  <p:stCondLst>
                                    <p:cond delay="0"/>
                                  </p:stCondLst>
                                  <p:childTnLst>
                                    <p:set>
                                      <p:cBhvr>
                                        <p:cTn id="18" dur="1" fill="hold">
                                          <p:stCondLst>
                                            <p:cond delay="0"/>
                                          </p:stCondLst>
                                        </p:cTn>
                                        <p:tgtEl>
                                          <p:spTgt spid="50"/>
                                        </p:tgtEl>
                                        <p:attrNameLst>
                                          <p:attrName>style.visibility</p:attrName>
                                        </p:attrNameLst>
                                      </p:cBhvr>
                                      <p:to>
                                        <p:strVal val="visible"/>
                                      </p:to>
                                    </p:set>
                                    <p:animEffect transition="in" filter="fade">
                                      <p:cBhvr>
                                        <p:cTn id="19" dur="1000"/>
                                        <p:tgtEl>
                                          <p:spTgt spid="50"/>
                                        </p:tgtEl>
                                      </p:cBhvr>
                                    </p:animEffect>
                                    <p:anim calcmode="lin" valueType="num">
                                      <p:cBhvr>
                                        <p:cTn id="20" dur="1000" fill="hold"/>
                                        <p:tgtEl>
                                          <p:spTgt spid="50"/>
                                        </p:tgtEl>
                                        <p:attrNameLst>
                                          <p:attrName>ppt_x</p:attrName>
                                        </p:attrNameLst>
                                      </p:cBhvr>
                                      <p:tavLst>
                                        <p:tav tm="0">
                                          <p:val>
                                            <p:strVal val="#ppt_x"/>
                                          </p:val>
                                        </p:tav>
                                        <p:tav tm="100000">
                                          <p:val>
                                            <p:strVal val="#ppt_x"/>
                                          </p:val>
                                        </p:tav>
                                      </p:tavLst>
                                    </p:anim>
                                    <p:anim calcmode="lin" valueType="num">
                                      <p:cBhvr>
                                        <p:cTn id="21" dur="1000" fill="hold"/>
                                        <p:tgtEl>
                                          <p:spTgt spid="50"/>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49"/>
                                        </p:tgtEl>
                                        <p:attrNameLst>
                                          <p:attrName>style.visibility</p:attrName>
                                        </p:attrNameLst>
                                      </p:cBhvr>
                                      <p:to>
                                        <p:strVal val="visible"/>
                                      </p:to>
                                    </p:set>
                                    <p:animEffect transition="in" filter="fade">
                                      <p:cBhvr>
                                        <p:cTn id="24" dur="1000"/>
                                        <p:tgtEl>
                                          <p:spTgt spid="49"/>
                                        </p:tgtEl>
                                      </p:cBhvr>
                                    </p:animEffect>
                                    <p:anim calcmode="lin" valueType="num">
                                      <p:cBhvr>
                                        <p:cTn id="25" dur="1000" fill="hold"/>
                                        <p:tgtEl>
                                          <p:spTgt spid="49"/>
                                        </p:tgtEl>
                                        <p:attrNameLst>
                                          <p:attrName>ppt_x</p:attrName>
                                        </p:attrNameLst>
                                      </p:cBhvr>
                                      <p:tavLst>
                                        <p:tav tm="0">
                                          <p:val>
                                            <p:strVal val="#ppt_x"/>
                                          </p:val>
                                        </p:tav>
                                        <p:tav tm="100000">
                                          <p:val>
                                            <p:strVal val="#ppt_x"/>
                                          </p:val>
                                        </p:tav>
                                      </p:tavLst>
                                    </p:anim>
                                    <p:anim calcmode="lin" valueType="num">
                                      <p:cBhvr>
                                        <p:cTn id="26" dur="1000" fill="hold"/>
                                        <p:tgtEl>
                                          <p:spTgt spid="49"/>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51"/>
                                        </p:tgtEl>
                                        <p:attrNameLst>
                                          <p:attrName>style.visibility</p:attrName>
                                        </p:attrNameLst>
                                      </p:cBhvr>
                                      <p:to>
                                        <p:strVal val="visible"/>
                                      </p:to>
                                    </p:set>
                                    <p:animEffect transition="in" filter="fade">
                                      <p:cBhvr>
                                        <p:cTn id="29" dur="1000"/>
                                        <p:tgtEl>
                                          <p:spTgt spid="51"/>
                                        </p:tgtEl>
                                      </p:cBhvr>
                                    </p:animEffect>
                                    <p:anim calcmode="lin" valueType="num">
                                      <p:cBhvr>
                                        <p:cTn id="30" dur="1000" fill="hold"/>
                                        <p:tgtEl>
                                          <p:spTgt spid="51"/>
                                        </p:tgtEl>
                                        <p:attrNameLst>
                                          <p:attrName>ppt_x</p:attrName>
                                        </p:attrNameLst>
                                      </p:cBhvr>
                                      <p:tavLst>
                                        <p:tav tm="0">
                                          <p:val>
                                            <p:strVal val="#ppt_x"/>
                                          </p:val>
                                        </p:tav>
                                        <p:tav tm="100000">
                                          <p:val>
                                            <p:strVal val="#ppt_x"/>
                                          </p:val>
                                        </p:tav>
                                      </p:tavLst>
                                    </p:anim>
                                    <p:anim calcmode="lin" valueType="num">
                                      <p:cBhvr>
                                        <p:cTn id="31" dur="1000" fill="hold"/>
                                        <p:tgtEl>
                                          <p:spTgt spid="51"/>
                                        </p:tgtEl>
                                        <p:attrNameLst>
                                          <p:attrName>ppt_y</p:attrName>
                                        </p:attrNameLst>
                                      </p:cBhvr>
                                      <p:tavLst>
                                        <p:tav tm="0">
                                          <p:val>
                                            <p:strVal val="#ppt_y+.1"/>
                                          </p:val>
                                        </p:tav>
                                        <p:tav tm="100000">
                                          <p:val>
                                            <p:strVal val="#ppt_y"/>
                                          </p:val>
                                        </p:tav>
                                      </p:tavLst>
                                    </p:anim>
                                  </p:childTnLst>
                                </p:cTn>
                              </p:par>
                            </p:childTnLst>
                          </p:cTn>
                        </p:par>
                        <p:par>
                          <p:cTn id="32" fill="hold">
                            <p:stCondLst>
                              <p:cond delay="3000"/>
                            </p:stCondLst>
                            <p:childTnLst>
                              <p:par>
                                <p:cTn id="33" presetID="42" presetClass="entr" presetSubtype="0" fill="hold" grpId="0" nodeType="afterEffect">
                                  <p:stCondLst>
                                    <p:cond delay="0"/>
                                  </p:stCondLst>
                                  <p:childTnLst>
                                    <p:set>
                                      <p:cBhvr>
                                        <p:cTn id="34" dur="1" fill="hold">
                                          <p:stCondLst>
                                            <p:cond delay="0"/>
                                          </p:stCondLst>
                                        </p:cTn>
                                        <p:tgtEl>
                                          <p:spTgt spid="52"/>
                                        </p:tgtEl>
                                        <p:attrNameLst>
                                          <p:attrName>style.visibility</p:attrName>
                                        </p:attrNameLst>
                                      </p:cBhvr>
                                      <p:to>
                                        <p:strVal val="visible"/>
                                      </p:to>
                                    </p:set>
                                    <p:animEffect transition="in" filter="fade">
                                      <p:cBhvr>
                                        <p:cTn id="35" dur="1000"/>
                                        <p:tgtEl>
                                          <p:spTgt spid="52"/>
                                        </p:tgtEl>
                                      </p:cBhvr>
                                    </p:animEffect>
                                    <p:anim calcmode="lin" valueType="num">
                                      <p:cBhvr>
                                        <p:cTn id="36" dur="1000" fill="hold"/>
                                        <p:tgtEl>
                                          <p:spTgt spid="52"/>
                                        </p:tgtEl>
                                        <p:attrNameLst>
                                          <p:attrName>ppt_x</p:attrName>
                                        </p:attrNameLst>
                                      </p:cBhvr>
                                      <p:tavLst>
                                        <p:tav tm="0">
                                          <p:val>
                                            <p:strVal val="#ppt_x"/>
                                          </p:val>
                                        </p:tav>
                                        <p:tav tm="100000">
                                          <p:val>
                                            <p:strVal val="#ppt_x"/>
                                          </p:val>
                                        </p:tav>
                                      </p:tavLst>
                                    </p:anim>
                                    <p:anim calcmode="lin" valueType="num">
                                      <p:cBhvr>
                                        <p:cTn id="37" dur="1000" fill="hold"/>
                                        <p:tgtEl>
                                          <p:spTgt spid="52"/>
                                        </p:tgtEl>
                                        <p:attrNameLst>
                                          <p:attrName>ppt_y</p:attrName>
                                        </p:attrNameLst>
                                      </p:cBhvr>
                                      <p:tavLst>
                                        <p:tav tm="0">
                                          <p:val>
                                            <p:strVal val="#ppt_y+.1"/>
                                          </p:val>
                                        </p:tav>
                                        <p:tav tm="100000">
                                          <p:val>
                                            <p:strVal val="#ppt_y"/>
                                          </p:val>
                                        </p:tav>
                                      </p:tavLst>
                                    </p:anim>
                                  </p:childTnLst>
                                </p:cTn>
                              </p:par>
                              <p:par>
                                <p:cTn id="38" presetID="42" presetClass="entr" presetSubtype="0" fill="hold" grpId="0" nodeType="withEffect">
                                  <p:stCondLst>
                                    <p:cond delay="0"/>
                                  </p:stCondLst>
                                  <p:childTnLst>
                                    <p:set>
                                      <p:cBhvr>
                                        <p:cTn id="39" dur="1" fill="hold">
                                          <p:stCondLst>
                                            <p:cond delay="0"/>
                                          </p:stCondLst>
                                        </p:cTn>
                                        <p:tgtEl>
                                          <p:spTgt spid="53"/>
                                        </p:tgtEl>
                                        <p:attrNameLst>
                                          <p:attrName>style.visibility</p:attrName>
                                        </p:attrNameLst>
                                      </p:cBhvr>
                                      <p:to>
                                        <p:strVal val="visible"/>
                                      </p:to>
                                    </p:set>
                                    <p:animEffect transition="in" filter="fade">
                                      <p:cBhvr>
                                        <p:cTn id="40" dur="1000"/>
                                        <p:tgtEl>
                                          <p:spTgt spid="53"/>
                                        </p:tgtEl>
                                      </p:cBhvr>
                                    </p:animEffect>
                                    <p:anim calcmode="lin" valueType="num">
                                      <p:cBhvr>
                                        <p:cTn id="41" dur="1000" fill="hold"/>
                                        <p:tgtEl>
                                          <p:spTgt spid="53"/>
                                        </p:tgtEl>
                                        <p:attrNameLst>
                                          <p:attrName>ppt_x</p:attrName>
                                        </p:attrNameLst>
                                      </p:cBhvr>
                                      <p:tavLst>
                                        <p:tav tm="0">
                                          <p:val>
                                            <p:strVal val="#ppt_x"/>
                                          </p:val>
                                        </p:tav>
                                        <p:tav tm="100000">
                                          <p:val>
                                            <p:strVal val="#ppt_x"/>
                                          </p:val>
                                        </p:tav>
                                      </p:tavLst>
                                    </p:anim>
                                    <p:anim calcmode="lin" valueType="num">
                                      <p:cBhvr>
                                        <p:cTn id="42" dur="1000" fill="hold"/>
                                        <p:tgtEl>
                                          <p:spTgt spid="53"/>
                                        </p:tgtEl>
                                        <p:attrNameLst>
                                          <p:attrName>ppt_y</p:attrName>
                                        </p:attrNameLst>
                                      </p:cBhvr>
                                      <p:tavLst>
                                        <p:tav tm="0">
                                          <p:val>
                                            <p:strVal val="#ppt_y+.1"/>
                                          </p:val>
                                        </p:tav>
                                        <p:tav tm="100000">
                                          <p:val>
                                            <p:strVal val="#ppt_y"/>
                                          </p:val>
                                        </p:tav>
                                      </p:tavLst>
                                    </p:anim>
                                  </p:childTnLst>
                                </p:cTn>
                              </p:par>
                              <p:par>
                                <p:cTn id="43" presetID="42" presetClass="entr" presetSubtype="0" fill="hold" grpId="0" nodeType="withEffect">
                                  <p:stCondLst>
                                    <p:cond delay="0"/>
                                  </p:stCondLst>
                                  <p:childTnLst>
                                    <p:set>
                                      <p:cBhvr>
                                        <p:cTn id="44" dur="1" fill="hold">
                                          <p:stCondLst>
                                            <p:cond delay="0"/>
                                          </p:stCondLst>
                                        </p:cTn>
                                        <p:tgtEl>
                                          <p:spTgt spid="54"/>
                                        </p:tgtEl>
                                        <p:attrNameLst>
                                          <p:attrName>style.visibility</p:attrName>
                                        </p:attrNameLst>
                                      </p:cBhvr>
                                      <p:to>
                                        <p:strVal val="visible"/>
                                      </p:to>
                                    </p:set>
                                    <p:animEffect transition="in" filter="fade">
                                      <p:cBhvr>
                                        <p:cTn id="45" dur="1000"/>
                                        <p:tgtEl>
                                          <p:spTgt spid="54"/>
                                        </p:tgtEl>
                                      </p:cBhvr>
                                    </p:animEffect>
                                    <p:anim calcmode="lin" valueType="num">
                                      <p:cBhvr>
                                        <p:cTn id="46" dur="1000" fill="hold"/>
                                        <p:tgtEl>
                                          <p:spTgt spid="54"/>
                                        </p:tgtEl>
                                        <p:attrNameLst>
                                          <p:attrName>ppt_x</p:attrName>
                                        </p:attrNameLst>
                                      </p:cBhvr>
                                      <p:tavLst>
                                        <p:tav tm="0">
                                          <p:val>
                                            <p:strVal val="#ppt_x"/>
                                          </p:val>
                                        </p:tav>
                                        <p:tav tm="100000">
                                          <p:val>
                                            <p:strVal val="#ppt_x"/>
                                          </p:val>
                                        </p:tav>
                                      </p:tavLst>
                                    </p:anim>
                                    <p:anim calcmode="lin" valueType="num">
                                      <p:cBhvr>
                                        <p:cTn id="47" dur="1000" fill="hold"/>
                                        <p:tgtEl>
                                          <p:spTgt spid="5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9" grpId="0" animBg="1"/>
      <p:bldP spid="50" grpId="0" animBg="1"/>
      <p:bldP spid="52" grpId="0" animBg="1"/>
      <p:bldP spid="53" grpId="0" animBg="1"/>
      <p:bldP spid="5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solidFill>
                  <a:schemeClr val="bg1"/>
                </a:solidFill>
              </a:rPr>
              <a:t>Customer objections</a:t>
            </a:r>
          </a:p>
        </p:txBody>
      </p:sp>
      <p:sp>
        <p:nvSpPr>
          <p:cNvPr id="3" name="Content Placeholder 2"/>
          <p:cNvSpPr>
            <a:spLocks noGrp="1"/>
          </p:cNvSpPr>
          <p:nvPr>
            <p:ph sz="quarter" idx="10"/>
          </p:nvPr>
        </p:nvSpPr>
        <p:spPr>
          <a:xfrm>
            <a:off x="269239" y="1663947"/>
            <a:ext cx="11589386" cy="4795159"/>
          </a:xfrm>
        </p:spPr>
        <p:txBody>
          <a:bodyPr/>
          <a:lstStyle/>
          <a:p>
            <a:pPr lvl="0"/>
            <a:r>
              <a:rPr lang="en-US" sz="2800" dirty="0">
                <a:solidFill>
                  <a:schemeClr val="bg1"/>
                </a:solidFill>
                <a:latin typeface="+mj-lt"/>
                <a:cs typeface="Segoe UI Semilight" panose="020B0402040204020203" pitchFamily="34" charset="0"/>
              </a:rPr>
              <a:t>If I have already paid for my hardware to host my dev/test environment, how am I getting any cost savings by moving it to Azure?  How much more is your cloud solution costing me?</a:t>
            </a:r>
            <a:br>
              <a:rPr lang="en-US" sz="2800" dirty="0">
                <a:solidFill>
                  <a:schemeClr val="bg1"/>
                </a:solidFill>
                <a:latin typeface="+mj-lt"/>
                <a:cs typeface="Segoe UI Semilight" panose="020B0402040204020203" pitchFamily="34" charset="0"/>
              </a:rPr>
            </a:br>
            <a:endParaRPr lang="en-US" sz="2800" dirty="0">
              <a:solidFill>
                <a:schemeClr val="bg1"/>
              </a:solidFill>
              <a:latin typeface="+mj-lt"/>
              <a:cs typeface="Segoe UI Semilight" panose="020B0402040204020203" pitchFamily="34" charset="0"/>
            </a:endParaRPr>
          </a:p>
          <a:p>
            <a:pPr lvl="0"/>
            <a:r>
              <a:rPr lang="en-US" sz="2800" dirty="0">
                <a:solidFill>
                  <a:schemeClr val="bg1"/>
                </a:solidFill>
                <a:latin typeface="+mj-lt"/>
                <a:cs typeface="Segoe UI Semilight" panose="020B0402040204020203" pitchFamily="34" charset="0"/>
              </a:rPr>
              <a:t>What if I need my cloud resources to access on-premises resources?</a:t>
            </a:r>
            <a:br>
              <a:rPr lang="en-US" sz="2800" dirty="0">
                <a:solidFill>
                  <a:schemeClr val="bg1"/>
                </a:solidFill>
                <a:latin typeface="+mj-lt"/>
                <a:cs typeface="Segoe UI Semilight" panose="020B0402040204020203" pitchFamily="34" charset="0"/>
              </a:rPr>
            </a:br>
            <a:endParaRPr lang="en-US" sz="2800" dirty="0">
              <a:solidFill>
                <a:schemeClr val="bg1"/>
              </a:solidFill>
              <a:latin typeface="+mj-lt"/>
              <a:cs typeface="Segoe UI Semilight" panose="020B0402040204020203" pitchFamily="34" charset="0"/>
            </a:endParaRPr>
          </a:p>
          <a:p>
            <a:pPr lvl="0"/>
            <a:r>
              <a:rPr lang="en-US" sz="2800" dirty="0">
                <a:solidFill>
                  <a:schemeClr val="bg1"/>
                </a:solidFill>
                <a:latin typeface="+mj-lt"/>
                <a:cs typeface="Segoe UI Semilight" panose="020B0402040204020203" pitchFamily="34" charset="0"/>
              </a:rPr>
              <a:t>Will Azure meet our security and compliance requirements?</a:t>
            </a:r>
            <a:br>
              <a:rPr lang="en-US" sz="2800" dirty="0">
                <a:solidFill>
                  <a:schemeClr val="bg1"/>
                </a:solidFill>
                <a:latin typeface="+mj-lt"/>
                <a:cs typeface="Segoe UI Semilight" panose="020B0402040204020203" pitchFamily="34" charset="0"/>
              </a:rPr>
            </a:br>
            <a:endParaRPr lang="en-US" sz="2800" dirty="0">
              <a:solidFill>
                <a:schemeClr val="bg1"/>
              </a:solidFill>
              <a:latin typeface="+mj-lt"/>
              <a:cs typeface="Segoe UI Semilight" panose="020B0402040204020203" pitchFamily="34" charset="0"/>
            </a:endParaRPr>
          </a:p>
          <a:p>
            <a:pPr lvl="0"/>
            <a:r>
              <a:rPr lang="en-US" sz="2800" dirty="0">
                <a:solidFill>
                  <a:schemeClr val="bg1"/>
                </a:solidFill>
                <a:latin typeface="+mj-lt"/>
                <a:cs typeface="Segoe UI Semilight" panose="020B0402040204020203" pitchFamily="34" charset="0"/>
              </a:rPr>
              <a:t>Do I have to pay for resources when they are stopped?</a:t>
            </a:r>
            <a:br>
              <a:rPr lang="en-US" sz="2800" dirty="0">
                <a:solidFill>
                  <a:schemeClr val="bg1"/>
                </a:solidFill>
                <a:latin typeface="+mj-lt"/>
                <a:cs typeface="Segoe UI Semilight" panose="020B0402040204020203" pitchFamily="34" charset="0"/>
              </a:rPr>
            </a:br>
            <a:endParaRPr lang="en-US" sz="2800" dirty="0">
              <a:solidFill>
                <a:schemeClr val="bg1"/>
              </a:solidFill>
              <a:latin typeface="+mj-lt"/>
              <a:cs typeface="Segoe UI Semilight" panose="020B0402040204020203" pitchFamily="34" charset="0"/>
            </a:endParaRPr>
          </a:p>
          <a:p>
            <a:pPr lvl="0"/>
            <a:r>
              <a:rPr lang="en-US" sz="2800" dirty="0">
                <a:solidFill>
                  <a:schemeClr val="bg1"/>
                </a:solidFill>
                <a:latin typeface="+mj-lt"/>
                <a:cs typeface="Segoe UI Semilight" panose="020B0402040204020203" pitchFamily="34" charset="0"/>
              </a:rPr>
              <a:t>For my dev environment, can I automate stopping VMs during idle times?</a:t>
            </a:r>
          </a:p>
        </p:txBody>
      </p:sp>
    </p:spTree>
    <p:extLst>
      <p:ext uri="{BB962C8B-B14F-4D97-AF65-F5344CB8AC3E}">
        <p14:creationId xmlns:p14="http://schemas.microsoft.com/office/powerpoint/2010/main" val="3358054335"/>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50B7B3-325D-4DFD-840D-C011738D7F6E}"/>
              </a:ext>
            </a:extLst>
          </p:cNvPr>
          <p:cNvSpPr>
            <a:spLocks noGrp="1"/>
          </p:cNvSpPr>
          <p:nvPr>
            <p:ph type="title"/>
          </p:nvPr>
        </p:nvSpPr>
        <p:spPr/>
        <p:txBody>
          <a:bodyPr/>
          <a:lstStyle/>
          <a:p>
            <a:r>
              <a:rPr lang="en-US" dirty="0"/>
              <a:t>Discuss key design concepts </a:t>
            </a:r>
            <a:r>
              <a:rPr lang="en-US" sz="2400" dirty="0"/>
              <a:t>(15 minutes)</a:t>
            </a:r>
            <a:endParaRPr lang="en-US" dirty="0"/>
          </a:p>
        </p:txBody>
      </p:sp>
    </p:spTree>
    <p:extLst>
      <p:ext uri="{BB962C8B-B14F-4D97-AF65-F5344CB8AC3E}">
        <p14:creationId xmlns:p14="http://schemas.microsoft.com/office/powerpoint/2010/main" val="1672496696"/>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Rectangle 145"/>
          <p:cNvSpPr/>
          <p:nvPr/>
        </p:nvSpPr>
        <p:spPr bwMode="auto">
          <a:xfrm>
            <a:off x="892355" y="2111678"/>
            <a:ext cx="11024771" cy="2266000"/>
          </a:xfrm>
          <a:prstGeom prst="rect">
            <a:avLst/>
          </a:prstGeom>
          <a:solidFill>
            <a:srgbClr val="00206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marL="0" marR="0" lvl="0" indent="0" algn="ctr" defTabSz="913751"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2" name="Title 1"/>
          <p:cNvSpPr>
            <a:spLocks noGrp="1"/>
          </p:cNvSpPr>
          <p:nvPr>
            <p:ph type="title" idx="4294967295"/>
          </p:nvPr>
        </p:nvSpPr>
        <p:spPr>
          <a:xfrm>
            <a:off x="340658" y="274638"/>
            <a:ext cx="11311591" cy="912812"/>
          </a:xfrm>
        </p:spPr>
        <p:txBody>
          <a:bodyPr>
            <a:normAutofit/>
          </a:bodyPr>
          <a:lstStyle/>
          <a:p>
            <a:r>
              <a:rPr lang="en-US" sz="4000" dirty="0"/>
              <a:t>SAP on Azure – A wide variety on Compute instances</a:t>
            </a:r>
          </a:p>
        </p:txBody>
      </p:sp>
      <p:grpSp>
        <p:nvGrpSpPr>
          <p:cNvPr id="45" name="Group 44" hidden="1"/>
          <p:cNvGrpSpPr/>
          <p:nvPr/>
        </p:nvGrpSpPr>
        <p:grpSpPr>
          <a:xfrm>
            <a:off x="474711" y="2337034"/>
            <a:ext cx="847447" cy="1211681"/>
            <a:chOff x="454025" y="3077179"/>
            <a:chExt cx="807346" cy="1154346"/>
          </a:xfrm>
        </p:grpSpPr>
        <p:pic>
          <p:nvPicPr>
            <p:cNvPr id="57" name="Picture 5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54025" y="3077179"/>
              <a:ext cx="807346" cy="1154346"/>
            </a:xfrm>
            <a:prstGeom prst="rect">
              <a:avLst/>
            </a:prstGeom>
          </p:spPr>
        </p:pic>
        <p:sp>
          <p:nvSpPr>
            <p:cNvPr id="5" name="Rectangle 4"/>
            <p:cNvSpPr/>
            <p:nvPr/>
          </p:nvSpPr>
          <p:spPr bwMode="auto">
            <a:xfrm>
              <a:off x="600075" y="3167062"/>
              <a:ext cx="535781" cy="459581"/>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marL="0" marR="0" lvl="0" indent="0" algn="ctr" defTabSz="913751" rtl="0" eaLnBrk="1" fontAlgn="base" latinLnBrk="0" hangingPunct="1">
                <a:lnSpc>
                  <a:spcPct val="100000"/>
                </a:lnSpc>
                <a:spcBef>
                  <a:spcPct val="0"/>
                </a:spcBef>
                <a:spcAft>
                  <a:spcPct val="0"/>
                </a:spcAft>
                <a:buClrTx/>
                <a:buSzTx/>
                <a:buFontTx/>
                <a:buNone/>
                <a:tabLst/>
                <a:defRPr/>
              </a:pPr>
              <a:r>
                <a:rPr kumimoji="0" lang="en-US" sz="4311"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A</a:t>
              </a:r>
            </a:p>
          </p:txBody>
        </p:sp>
      </p:grpSp>
      <p:grpSp>
        <p:nvGrpSpPr>
          <p:cNvPr id="62" name="Group 61" hidden="1"/>
          <p:cNvGrpSpPr/>
          <p:nvPr/>
        </p:nvGrpSpPr>
        <p:grpSpPr>
          <a:xfrm>
            <a:off x="2339031" y="2337034"/>
            <a:ext cx="847447" cy="1211681"/>
            <a:chOff x="454025" y="3077179"/>
            <a:chExt cx="807346" cy="1154346"/>
          </a:xfrm>
        </p:grpSpPr>
        <p:pic>
          <p:nvPicPr>
            <p:cNvPr id="63" name="Picture 62"/>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54025" y="3077179"/>
              <a:ext cx="807346" cy="1154346"/>
            </a:xfrm>
            <a:prstGeom prst="rect">
              <a:avLst/>
            </a:prstGeom>
          </p:spPr>
        </p:pic>
        <p:sp>
          <p:nvSpPr>
            <p:cNvPr id="64" name="Rectangle 63"/>
            <p:cNvSpPr/>
            <p:nvPr/>
          </p:nvSpPr>
          <p:spPr bwMode="auto">
            <a:xfrm>
              <a:off x="600075" y="3167062"/>
              <a:ext cx="535781" cy="459581"/>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marL="0" marR="0" lvl="0" indent="0" algn="ctr" defTabSz="913751" rtl="0" eaLnBrk="1" fontAlgn="base" latinLnBrk="0" hangingPunct="1">
                <a:lnSpc>
                  <a:spcPct val="100000"/>
                </a:lnSpc>
                <a:spcBef>
                  <a:spcPct val="0"/>
                </a:spcBef>
                <a:spcAft>
                  <a:spcPct val="0"/>
                </a:spcAft>
                <a:buClrTx/>
                <a:buSzTx/>
                <a:buFontTx/>
                <a:buNone/>
                <a:tabLst/>
                <a:defRPr/>
              </a:pPr>
              <a:r>
                <a:rPr kumimoji="0" lang="en-US" sz="4311"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D</a:t>
              </a:r>
            </a:p>
          </p:txBody>
        </p:sp>
      </p:grpSp>
      <p:grpSp>
        <p:nvGrpSpPr>
          <p:cNvPr id="68" name="Group 67" hidden="1"/>
          <p:cNvGrpSpPr/>
          <p:nvPr/>
        </p:nvGrpSpPr>
        <p:grpSpPr>
          <a:xfrm>
            <a:off x="4203351" y="2337034"/>
            <a:ext cx="847447" cy="1211681"/>
            <a:chOff x="454025" y="3077179"/>
            <a:chExt cx="807346" cy="1154346"/>
          </a:xfrm>
        </p:grpSpPr>
        <p:pic>
          <p:nvPicPr>
            <p:cNvPr id="69" name="Picture 68"/>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54025" y="3077179"/>
              <a:ext cx="807346" cy="1154346"/>
            </a:xfrm>
            <a:prstGeom prst="rect">
              <a:avLst/>
            </a:prstGeom>
          </p:spPr>
        </p:pic>
        <p:sp>
          <p:nvSpPr>
            <p:cNvPr id="70" name="Rectangle 69"/>
            <p:cNvSpPr/>
            <p:nvPr/>
          </p:nvSpPr>
          <p:spPr bwMode="auto">
            <a:xfrm>
              <a:off x="600075" y="3167062"/>
              <a:ext cx="535781" cy="459581"/>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marL="0" marR="0" lvl="0" indent="0" algn="ctr" defTabSz="913751" rtl="0" eaLnBrk="1" fontAlgn="base" latinLnBrk="0" hangingPunct="1">
                <a:lnSpc>
                  <a:spcPct val="100000"/>
                </a:lnSpc>
                <a:spcBef>
                  <a:spcPct val="0"/>
                </a:spcBef>
                <a:spcAft>
                  <a:spcPct val="0"/>
                </a:spcAft>
                <a:buClrTx/>
                <a:buSzTx/>
                <a:buFontTx/>
                <a:buNone/>
                <a:tabLst/>
                <a:defRPr/>
              </a:pPr>
              <a:r>
                <a:rPr kumimoji="0" lang="en-US" sz="4311"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F</a:t>
              </a:r>
            </a:p>
          </p:txBody>
        </p:sp>
      </p:grpSp>
      <p:grpSp>
        <p:nvGrpSpPr>
          <p:cNvPr id="77" name="Group 76" hidden="1"/>
          <p:cNvGrpSpPr/>
          <p:nvPr/>
        </p:nvGrpSpPr>
        <p:grpSpPr>
          <a:xfrm>
            <a:off x="6999831" y="2337034"/>
            <a:ext cx="847447" cy="1211681"/>
            <a:chOff x="454025" y="3077179"/>
            <a:chExt cx="807346" cy="1154346"/>
          </a:xfrm>
        </p:grpSpPr>
        <p:pic>
          <p:nvPicPr>
            <p:cNvPr id="78" name="Picture 77"/>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54025" y="3077179"/>
              <a:ext cx="807346" cy="1154346"/>
            </a:xfrm>
            <a:prstGeom prst="rect">
              <a:avLst/>
            </a:prstGeom>
          </p:spPr>
        </p:pic>
        <p:sp>
          <p:nvSpPr>
            <p:cNvPr id="79" name="Rectangle 78"/>
            <p:cNvSpPr/>
            <p:nvPr/>
          </p:nvSpPr>
          <p:spPr bwMode="auto">
            <a:xfrm>
              <a:off x="600075" y="3167062"/>
              <a:ext cx="535781" cy="459581"/>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marL="0" marR="0" lvl="0" indent="0" algn="ctr" defTabSz="913751" rtl="0" eaLnBrk="1" fontAlgn="base" latinLnBrk="0" hangingPunct="1">
                <a:lnSpc>
                  <a:spcPct val="100000"/>
                </a:lnSpc>
                <a:spcBef>
                  <a:spcPct val="0"/>
                </a:spcBef>
                <a:spcAft>
                  <a:spcPct val="0"/>
                </a:spcAft>
                <a:buClrTx/>
                <a:buSzTx/>
                <a:buFontTx/>
                <a:buNone/>
                <a:tabLst/>
                <a:defRPr/>
              </a:pPr>
              <a:r>
                <a:rPr kumimoji="0" lang="en-US" sz="4311"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G</a:t>
              </a:r>
            </a:p>
          </p:txBody>
        </p:sp>
      </p:grpSp>
      <p:sp>
        <p:nvSpPr>
          <p:cNvPr id="10" name="Rectangle 9"/>
          <p:cNvSpPr/>
          <p:nvPr/>
        </p:nvSpPr>
        <p:spPr bwMode="auto">
          <a:xfrm>
            <a:off x="1065723" y="4449924"/>
            <a:ext cx="2848126" cy="47956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7" rIns="179208" bIns="143367" numCol="1" spcCol="0" rtlCol="0" fromWordArt="0" anchor="t" anchorCtr="0" forceAA="0" compatLnSpc="1">
            <a:prstTxWarp prst="textNoShape">
              <a:avLst/>
            </a:prstTxWarp>
            <a:spAutoFit/>
          </a:bodyPr>
          <a:lstStyle/>
          <a:p>
            <a:pPr marL="0" marR="0" lvl="0" indent="0" algn="l" defTabSz="913576" rtl="0" eaLnBrk="1" fontAlgn="base" latinLnBrk="0" hangingPunct="1">
              <a:lnSpc>
                <a:spcPct val="90000"/>
              </a:lnSpc>
              <a:spcBef>
                <a:spcPct val="0"/>
              </a:spcBef>
              <a:spcAft>
                <a:spcPct val="0"/>
              </a:spcAft>
              <a:buClrTx/>
              <a:buSzTx/>
              <a:buFontTx/>
              <a:buNone/>
              <a:tabLst/>
              <a:defRPr/>
            </a:pPr>
            <a:r>
              <a:rPr kumimoji="0" lang="en-US" sz="1370" b="0"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rPr>
              <a:t>HIGHEST VALUE</a:t>
            </a:r>
          </a:p>
        </p:txBody>
      </p:sp>
      <p:sp>
        <p:nvSpPr>
          <p:cNvPr id="11" name="Rectangle 10"/>
          <p:cNvSpPr/>
          <p:nvPr/>
        </p:nvSpPr>
        <p:spPr bwMode="auto">
          <a:xfrm>
            <a:off x="9227448" y="4508911"/>
            <a:ext cx="2558962" cy="47956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7" rIns="179208" bIns="143367" numCol="1" spcCol="0" rtlCol="0" fromWordArt="0" anchor="t" anchorCtr="0" forceAA="0" compatLnSpc="1">
            <a:prstTxWarp prst="textNoShape">
              <a:avLst/>
            </a:prstTxWarp>
            <a:spAutoFit/>
          </a:bodyPr>
          <a:lstStyle/>
          <a:p>
            <a:pPr marL="0" marR="0" lvl="0" indent="0" algn="r" defTabSz="913576" rtl="0" eaLnBrk="1" fontAlgn="base" latinLnBrk="0" hangingPunct="1">
              <a:lnSpc>
                <a:spcPct val="90000"/>
              </a:lnSpc>
              <a:spcBef>
                <a:spcPct val="0"/>
              </a:spcBef>
              <a:spcAft>
                <a:spcPct val="0"/>
              </a:spcAft>
              <a:buClrTx/>
              <a:buSzTx/>
              <a:buFontTx/>
              <a:buNone/>
              <a:tabLst/>
              <a:defRPr/>
            </a:pPr>
            <a:r>
              <a:rPr kumimoji="0" lang="en-US" sz="1370" b="0"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rPr>
              <a:t>LARGEST SCALE-UP</a:t>
            </a:r>
          </a:p>
        </p:txBody>
      </p:sp>
      <p:cxnSp>
        <p:nvCxnSpPr>
          <p:cNvPr id="107" name="Straight Arrow Connector 106"/>
          <p:cNvCxnSpPr>
            <a:cxnSpLocks/>
          </p:cNvCxnSpPr>
          <p:nvPr/>
        </p:nvCxnSpPr>
        <p:spPr>
          <a:xfrm flipV="1">
            <a:off x="916417" y="4465254"/>
            <a:ext cx="10943083" cy="22644"/>
          </a:xfrm>
          <a:prstGeom prst="straightConnector1">
            <a:avLst/>
          </a:prstGeom>
          <a:ln w="25400">
            <a:solidFill>
              <a:schemeClr val="tx1"/>
            </a:solidFill>
            <a:headEnd type="triangle"/>
            <a:tailEnd type="triangle" w="med" len="med"/>
          </a:ln>
        </p:spPr>
        <p:style>
          <a:lnRef idx="1">
            <a:schemeClr val="accent1"/>
          </a:lnRef>
          <a:fillRef idx="0">
            <a:schemeClr val="accent1"/>
          </a:fillRef>
          <a:effectRef idx="0">
            <a:schemeClr val="accent1"/>
          </a:effectRef>
          <a:fontRef idx="minor">
            <a:schemeClr val="tx1"/>
          </a:fontRef>
        </p:style>
      </p:cxnSp>
      <p:sp>
        <p:nvSpPr>
          <p:cNvPr id="115" name="Rectangle 114"/>
          <p:cNvSpPr/>
          <p:nvPr/>
        </p:nvSpPr>
        <p:spPr bwMode="auto">
          <a:xfrm>
            <a:off x="2718341" y="3593125"/>
            <a:ext cx="984693" cy="44821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3576" rtl="0" eaLnBrk="0" fontAlgn="base" latinLnBrk="0" hangingPunct="0">
              <a:lnSpc>
                <a:spcPct val="90000"/>
              </a:lnSpc>
              <a:spcBef>
                <a:spcPct val="0"/>
              </a:spcBef>
              <a:spcAft>
                <a:spcPct val="0"/>
              </a:spcAft>
              <a:buClr>
                <a:srgbClr val="505050"/>
              </a:buClr>
              <a:buSzTx/>
              <a:buFontTx/>
              <a:buNone/>
              <a:tabLst/>
              <a:defRPr/>
            </a:pPr>
            <a:r>
              <a:rPr kumimoji="0" lang="en-US" sz="1078" b="0" i="0" u="none" strike="noStrike" kern="0" cap="none" spc="0" normalizeH="0" baseline="0" noProof="0" dirty="0">
                <a:ln>
                  <a:noFill/>
                </a:ln>
                <a:gradFill>
                  <a:gsLst>
                    <a:gs pos="1770">
                      <a:srgbClr val="FFFFFF"/>
                    </a:gs>
                    <a:gs pos="100000">
                      <a:srgbClr val="FFFFFF"/>
                    </a:gs>
                  </a:gsLst>
                  <a:lin ang="5400000" scaled="1"/>
                </a:gradFill>
                <a:effectLst/>
                <a:uLnTx/>
                <a:uFillTx/>
                <a:latin typeface="Segoe UI" panose="020B0502040204020203" pitchFamily="34" charset="0"/>
                <a:ea typeface="Segoe UI" panose="020B0502040204020203" pitchFamily="34" charset="0"/>
                <a:cs typeface="Segoe UI" panose="020B0502040204020203" pitchFamily="34" charset="0"/>
              </a:rPr>
              <a:t>General purpose</a:t>
            </a:r>
          </a:p>
          <a:p>
            <a:pPr marL="0" marR="0" lvl="0" indent="0" algn="ctr" defTabSz="913576" rtl="0" eaLnBrk="0" fontAlgn="base" latinLnBrk="0" hangingPunct="0">
              <a:lnSpc>
                <a:spcPct val="90000"/>
              </a:lnSpc>
              <a:spcBef>
                <a:spcPct val="0"/>
              </a:spcBef>
              <a:spcAft>
                <a:spcPct val="0"/>
              </a:spcAft>
              <a:buClr>
                <a:srgbClr val="505050"/>
              </a:buClr>
              <a:buSzTx/>
              <a:buFontTx/>
              <a:buNone/>
              <a:tabLst/>
              <a:defRPr/>
            </a:pPr>
            <a:r>
              <a:rPr kumimoji="0" lang="en-US" sz="1078" b="0" i="0" u="none" strike="noStrike" kern="0" cap="none" spc="0" normalizeH="0" baseline="0" noProof="0" dirty="0">
                <a:ln>
                  <a:noFill/>
                </a:ln>
                <a:gradFill>
                  <a:gsLst>
                    <a:gs pos="1770">
                      <a:srgbClr val="FFFFFF"/>
                    </a:gs>
                    <a:gs pos="100000">
                      <a:srgbClr val="FFFFFF"/>
                    </a:gs>
                  </a:gsLst>
                  <a:lin ang="5400000" scaled="1"/>
                </a:gradFill>
                <a:effectLst/>
                <a:uLnTx/>
                <a:uFillTx/>
                <a:latin typeface="Segoe UI" panose="020B0502040204020203" pitchFamily="34" charset="0"/>
                <a:ea typeface="Segoe UI" panose="020B0502040204020203" pitchFamily="34" charset="0"/>
                <a:cs typeface="Segoe UI" panose="020B0502040204020203" pitchFamily="34" charset="0"/>
              </a:rPr>
              <a:t>workloads </a:t>
            </a:r>
          </a:p>
        </p:txBody>
      </p:sp>
      <p:sp>
        <p:nvSpPr>
          <p:cNvPr id="133" name="Rectangle 132"/>
          <p:cNvSpPr/>
          <p:nvPr/>
        </p:nvSpPr>
        <p:spPr bwMode="auto">
          <a:xfrm>
            <a:off x="4262826" y="3631336"/>
            <a:ext cx="984693" cy="44821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3576" rtl="0" eaLnBrk="0" fontAlgn="base" latinLnBrk="0" hangingPunct="0">
              <a:lnSpc>
                <a:spcPct val="90000"/>
              </a:lnSpc>
              <a:spcBef>
                <a:spcPct val="0"/>
              </a:spcBef>
              <a:spcAft>
                <a:spcPct val="0"/>
              </a:spcAft>
              <a:buClr>
                <a:srgbClr val="505050"/>
              </a:buClr>
              <a:buSzTx/>
              <a:buFontTx/>
              <a:buNone/>
              <a:tabLst/>
              <a:defRPr/>
            </a:pPr>
            <a:r>
              <a:rPr kumimoji="0" lang="en-US" sz="1078" b="0" i="0" u="none" strike="noStrike" kern="0" cap="none" spc="0" normalizeH="0" baseline="0" noProof="0" dirty="0">
                <a:ln>
                  <a:noFill/>
                </a:ln>
                <a:gradFill>
                  <a:gsLst>
                    <a:gs pos="177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rPr>
              <a:t>Compute</a:t>
            </a:r>
            <a:br>
              <a:rPr kumimoji="0" lang="en-US" sz="1078" b="0" i="0" u="none" strike="noStrike" kern="0" cap="none" spc="0" normalizeH="0" baseline="0" noProof="0" dirty="0">
                <a:ln>
                  <a:noFill/>
                </a:ln>
                <a:gradFill>
                  <a:gsLst>
                    <a:gs pos="177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rPr>
            </a:br>
            <a:r>
              <a:rPr kumimoji="0" lang="en-US" sz="1078" b="0" i="0" u="none" strike="noStrike" kern="0" cap="none" spc="0" normalizeH="0" baseline="0" noProof="0" dirty="0">
                <a:ln>
                  <a:noFill/>
                </a:ln>
                <a:gradFill>
                  <a:gsLst>
                    <a:gs pos="177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rPr>
              <a:t>intensive</a:t>
            </a:r>
          </a:p>
          <a:p>
            <a:pPr marL="0" marR="0" lvl="0" indent="0" algn="ctr" defTabSz="913576" rtl="0" eaLnBrk="0" fontAlgn="base" latinLnBrk="0" hangingPunct="0">
              <a:lnSpc>
                <a:spcPct val="90000"/>
              </a:lnSpc>
              <a:spcBef>
                <a:spcPct val="0"/>
              </a:spcBef>
              <a:spcAft>
                <a:spcPct val="0"/>
              </a:spcAft>
              <a:buClr>
                <a:srgbClr val="505050"/>
              </a:buClr>
              <a:buSzTx/>
              <a:buFontTx/>
              <a:buNone/>
              <a:tabLst/>
              <a:defRPr/>
            </a:pPr>
            <a:r>
              <a:rPr kumimoji="0" lang="en-US" sz="1078" b="0" i="0" u="none" strike="noStrike" kern="0" cap="none" spc="0" normalizeH="0" baseline="0" noProof="0" dirty="0">
                <a:ln>
                  <a:noFill/>
                </a:ln>
                <a:gradFill>
                  <a:gsLst>
                    <a:gs pos="177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rPr>
              <a:t>workloads </a:t>
            </a:r>
          </a:p>
        </p:txBody>
      </p:sp>
      <p:grpSp>
        <p:nvGrpSpPr>
          <p:cNvPr id="71" name="Group 154">
            <a:extLst>
              <a:ext uri="{FF2B5EF4-FFF2-40B4-BE49-F238E27FC236}">
                <a16:creationId xmlns:a16="http://schemas.microsoft.com/office/drawing/2014/main" id="{006165A6-6AC8-401A-AB71-6B2269D5F1FE}"/>
              </a:ext>
            </a:extLst>
          </p:cNvPr>
          <p:cNvGrpSpPr/>
          <p:nvPr/>
        </p:nvGrpSpPr>
        <p:grpSpPr>
          <a:xfrm>
            <a:off x="6664370" y="1447134"/>
            <a:ext cx="1304573" cy="1222789"/>
            <a:chOff x="7002297" y="2169788"/>
            <a:chExt cx="1471631" cy="1314824"/>
          </a:xfrm>
          <a:solidFill>
            <a:schemeClr val="tx2"/>
          </a:solidFill>
        </p:grpSpPr>
        <p:sp>
          <p:nvSpPr>
            <p:cNvPr id="72" name="Rectangular Callout 50">
              <a:extLst>
                <a:ext uri="{FF2B5EF4-FFF2-40B4-BE49-F238E27FC236}">
                  <a16:creationId xmlns:a16="http://schemas.microsoft.com/office/drawing/2014/main" id="{201E2EA8-ABC5-4CFC-9D5E-CB6EC449DE00}"/>
                </a:ext>
              </a:extLst>
            </p:cNvPr>
            <p:cNvSpPr/>
            <p:nvPr/>
          </p:nvSpPr>
          <p:spPr bwMode="auto">
            <a:xfrm>
              <a:off x="7002297" y="2169788"/>
              <a:ext cx="1471631" cy="447151"/>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08" tIns="44808" rIns="44808" bIns="44808" numCol="1" spcCol="0" rtlCol="0" fromWordArt="0" anchor="ctr" anchorCtr="0" forceAA="0" compatLnSpc="1">
              <a:prstTxWarp prst="textNoShape">
                <a:avLst/>
              </a:prstTxWarp>
              <a:sp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r>
                <a:rPr kumimoji="0" lang="en-US" sz="117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 NetWeaver and</a:t>
              </a:r>
            </a:p>
            <a:p>
              <a:pPr marL="0" marR="0" lvl="0" indent="0" algn="ctr" defTabSz="913751" rtl="0" eaLnBrk="1" fontAlgn="base" latinLnBrk="0" hangingPunct="1">
                <a:lnSpc>
                  <a:spcPct val="90000"/>
                </a:lnSpc>
                <a:spcBef>
                  <a:spcPct val="0"/>
                </a:spcBef>
                <a:spcAft>
                  <a:spcPct val="0"/>
                </a:spcAft>
                <a:buClrTx/>
                <a:buSzTx/>
                <a:buFontTx/>
                <a:buNone/>
                <a:tabLst/>
                <a:defRPr/>
              </a:pPr>
              <a:r>
                <a:rPr kumimoji="0" lang="en-US" sz="117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HANA certified</a:t>
              </a:r>
            </a:p>
          </p:txBody>
        </p:sp>
        <p:cxnSp>
          <p:nvCxnSpPr>
            <p:cNvPr id="75" name="Straight Connector 156">
              <a:extLst>
                <a:ext uri="{FF2B5EF4-FFF2-40B4-BE49-F238E27FC236}">
                  <a16:creationId xmlns:a16="http://schemas.microsoft.com/office/drawing/2014/main" id="{5F98F944-E5FF-49A1-85AB-3B4678A5A520}"/>
                </a:ext>
              </a:extLst>
            </p:cNvPr>
            <p:cNvCxnSpPr>
              <a:cxnSpLocks/>
            </p:cNvCxnSpPr>
            <p:nvPr/>
          </p:nvCxnSpPr>
          <p:spPr>
            <a:xfrm flipV="1">
              <a:off x="7714323" y="2626143"/>
              <a:ext cx="0" cy="858469"/>
            </a:xfrm>
            <a:prstGeom prst="line">
              <a:avLst/>
            </a:prstGeom>
            <a:solidFill>
              <a:schemeClr val="tx2"/>
            </a:solidFill>
            <a:ln w="19050">
              <a:solidFill>
                <a:schemeClr val="tx1"/>
              </a:solidFill>
              <a:headEnd type="none"/>
              <a:tailEnd type="oval"/>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C30F10F0-C193-4F46-AF5E-943AFA418B99}"/>
              </a:ext>
            </a:extLst>
          </p:cNvPr>
          <p:cNvGrpSpPr/>
          <p:nvPr/>
        </p:nvGrpSpPr>
        <p:grpSpPr>
          <a:xfrm>
            <a:off x="8158632" y="1433659"/>
            <a:ext cx="3539830" cy="1007628"/>
            <a:chOff x="8553393" y="1882195"/>
            <a:chExt cx="3610811" cy="1027833"/>
          </a:xfrm>
        </p:grpSpPr>
        <p:sp>
          <p:nvSpPr>
            <p:cNvPr id="131" name="Rectangular Callout 50">
              <a:extLst>
                <a:ext uri="{FF2B5EF4-FFF2-40B4-BE49-F238E27FC236}">
                  <a16:creationId xmlns:a16="http://schemas.microsoft.com/office/drawing/2014/main" id="{E95A882E-A4C8-422C-A387-5ABB4DEF3B05}"/>
                </a:ext>
              </a:extLst>
            </p:cNvPr>
            <p:cNvSpPr/>
            <p:nvPr/>
          </p:nvSpPr>
          <p:spPr bwMode="auto">
            <a:xfrm>
              <a:off x="8553393" y="1882195"/>
              <a:ext cx="1916349" cy="424190"/>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08" tIns="44808" rIns="44808" bIns="44808" numCol="1" spcCol="0" rtlCol="0" fromWordArt="0" anchor="ctr" anchorCtr="0" forceAA="0" compatLnSpc="1">
              <a:prstTxWarp prst="textNoShape">
                <a:avLst/>
              </a:prstTxWarp>
              <a:sp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r>
                <a:rPr kumimoji="0" lang="en-US" sz="117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NetWeaver Certified and </a:t>
              </a:r>
              <a:br>
                <a:rPr kumimoji="0" lang="en-US" sz="117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br>
              <a:r>
                <a:rPr kumimoji="0" lang="en-US" sz="117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HANA certified</a:t>
              </a:r>
            </a:p>
          </p:txBody>
        </p:sp>
        <p:sp>
          <p:nvSpPr>
            <p:cNvPr id="103" name="Rectangular Callout 50">
              <a:extLst>
                <a:ext uri="{FF2B5EF4-FFF2-40B4-BE49-F238E27FC236}">
                  <a16:creationId xmlns:a16="http://schemas.microsoft.com/office/drawing/2014/main" id="{568DC29C-6483-4DB6-AD2B-BDA15BDB7FC8}"/>
                </a:ext>
              </a:extLst>
            </p:cNvPr>
            <p:cNvSpPr/>
            <p:nvPr/>
          </p:nvSpPr>
          <p:spPr bwMode="auto">
            <a:xfrm>
              <a:off x="10510630" y="1969174"/>
              <a:ext cx="1653574" cy="258375"/>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08" tIns="44808" rIns="44808" bIns="44808" numCol="1" spcCol="0" rtlCol="0" fromWordArt="0" anchor="ctr" anchorCtr="0" forceAA="0" compatLnSpc="1">
              <a:prstTxWarp prst="textNoShape">
                <a:avLst/>
              </a:prstTxWarp>
              <a:sp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r>
                <a:rPr kumimoji="0" lang="en-US" sz="117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SAP HANA certified</a:t>
              </a:r>
            </a:p>
          </p:txBody>
        </p:sp>
        <p:cxnSp>
          <p:nvCxnSpPr>
            <p:cNvPr id="111" name="Straight Connector 156">
              <a:extLst>
                <a:ext uri="{FF2B5EF4-FFF2-40B4-BE49-F238E27FC236}">
                  <a16:creationId xmlns:a16="http://schemas.microsoft.com/office/drawing/2014/main" id="{4BCBC445-2C6A-4DDE-BF1D-DF1F3072EEC2}"/>
                </a:ext>
              </a:extLst>
            </p:cNvPr>
            <p:cNvCxnSpPr>
              <a:cxnSpLocks/>
            </p:cNvCxnSpPr>
            <p:nvPr/>
          </p:nvCxnSpPr>
          <p:spPr>
            <a:xfrm flipV="1">
              <a:off x="11388191" y="2228850"/>
              <a:ext cx="0" cy="578490"/>
            </a:xfrm>
            <a:prstGeom prst="line">
              <a:avLst/>
            </a:prstGeom>
            <a:solidFill>
              <a:schemeClr val="tx2"/>
            </a:solidFill>
            <a:ln w="19050">
              <a:solidFill>
                <a:schemeClr val="tx1"/>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121" name="Straight Connector 156">
              <a:extLst>
                <a:ext uri="{FF2B5EF4-FFF2-40B4-BE49-F238E27FC236}">
                  <a16:creationId xmlns:a16="http://schemas.microsoft.com/office/drawing/2014/main" id="{6F430C7F-6744-41F0-97BA-D2DC92BC784A}"/>
                </a:ext>
              </a:extLst>
            </p:cNvPr>
            <p:cNvCxnSpPr>
              <a:cxnSpLocks/>
            </p:cNvCxnSpPr>
            <p:nvPr/>
          </p:nvCxnSpPr>
          <p:spPr>
            <a:xfrm flipV="1">
              <a:off x="9469985" y="2265502"/>
              <a:ext cx="0" cy="644526"/>
            </a:xfrm>
            <a:prstGeom prst="line">
              <a:avLst/>
            </a:prstGeom>
            <a:solidFill>
              <a:schemeClr val="tx2"/>
            </a:solidFill>
            <a:ln w="19050">
              <a:solidFill>
                <a:schemeClr val="tx1"/>
              </a:solidFill>
              <a:headEnd type="none"/>
              <a:tailEnd type="oval"/>
            </a:ln>
          </p:spPr>
          <p:style>
            <a:lnRef idx="1">
              <a:schemeClr val="accent1"/>
            </a:lnRef>
            <a:fillRef idx="0">
              <a:schemeClr val="accent1"/>
            </a:fillRef>
            <a:effectRef idx="0">
              <a:schemeClr val="accent1"/>
            </a:effectRef>
            <a:fontRef idx="minor">
              <a:schemeClr val="tx1"/>
            </a:fontRef>
          </p:style>
        </p:cxnSp>
      </p:grpSp>
      <p:cxnSp>
        <p:nvCxnSpPr>
          <p:cNvPr id="128" name="Straight Connector 156">
            <a:extLst>
              <a:ext uri="{FF2B5EF4-FFF2-40B4-BE49-F238E27FC236}">
                <a16:creationId xmlns:a16="http://schemas.microsoft.com/office/drawing/2014/main" id="{20312FCD-4AC5-44D4-8985-BD4FB56EB15E}"/>
              </a:ext>
            </a:extLst>
          </p:cNvPr>
          <p:cNvCxnSpPr>
            <a:cxnSpLocks/>
          </p:cNvCxnSpPr>
          <p:nvPr/>
        </p:nvCxnSpPr>
        <p:spPr>
          <a:xfrm flipH="1" flipV="1">
            <a:off x="3622576" y="1871545"/>
            <a:ext cx="1120610" cy="966458"/>
          </a:xfrm>
          <a:prstGeom prst="line">
            <a:avLst/>
          </a:prstGeom>
          <a:solidFill>
            <a:schemeClr val="tx2"/>
          </a:solidFill>
          <a:ln w="19050">
            <a:solidFill>
              <a:schemeClr val="tx1"/>
            </a:solidFill>
            <a:headEnd type="none"/>
            <a:tailEnd type="oval"/>
          </a:ln>
        </p:spPr>
        <p:style>
          <a:lnRef idx="1">
            <a:schemeClr val="accent1"/>
          </a:lnRef>
          <a:fillRef idx="0">
            <a:schemeClr val="accent1"/>
          </a:fillRef>
          <a:effectRef idx="0">
            <a:schemeClr val="accent1"/>
          </a:effectRef>
          <a:fontRef idx="minor">
            <a:schemeClr val="tx1"/>
          </a:fontRef>
        </p:style>
      </p:cxnSp>
      <p:grpSp>
        <p:nvGrpSpPr>
          <p:cNvPr id="6" name="Group 5">
            <a:extLst>
              <a:ext uri="{FF2B5EF4-FFF2-40B4-BE49-F238E27FC236}">
                <a16:creationId xmlns:a16="http://schemas.microsoft.com/office/drawing/2014/main" id="{23EEAF3E-2706-41B5-A2C7-931E3440F292}"/>
              </a:ext>
            </a:extLst>
          </p:cNvPr>
          <p:cNvGrpSpPr/>
          <p:nvPr/>
        </p:nvGrpSpPr>
        <p:grpSpPr>
          <a:xfrm>
            <a:off x="1798083" y="1413887"/>
            <a:ext cx="1986542" cy="1439679"/>
            <a:chOff x="536954" y="1862027"/>
            <a:chExt cx="2026376" cy="1468548"/>
          </a:xfrm>
        </p:grpSpPr>
        <p:sp>
          <p:nvSpPr>
            <p:cNvPr id="117" name="Rectangular Callout 50">
              <a:extLst>
                <a:ext uri="{FF2B5EF4-FFF2-40B4-BE49-F238E27FC236}">
                  <a16:creationId xmlns:a16="http://schemas.microsoft.com/office/drawing/2014/main" id="{8D1A9F35-3C3D-4F16-B153-EE87A94A295C}"/>
                </a:ext>
              </a:extLst>
            </p:cNvPr>
            <p:cNvSpPr/>
            <p:nvPr/>
          </p:nvSpPr>
          <p:spPr bwMode="auto">
            <a:xfrm>
              <a:off x="859857" y="1862027"/>
              <a:ext cx="1703473" cy="430798"/>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08" tIns="44808" rIns="44808" bIns="44808" numCol="1" spcCol="0" rtlCol="0" fromWordArt="0" anchor="ctr" anchorCtr="0" forceAA="0" compatLnSpc="1">
              <a:prstTxWarp prst="textNoShape">
                <a:avLst/>
              </a:prstTxWarp>
              <a:sp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r>
                <a:rPr kumimoji="0" lang="en-US" sz="117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NetWeaver </a:t>
              </a:r>
              <a:br>
                <a:rPr kumimoji="0" lang="en-US" sz="117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br>
              <a:r>
                <a:rPr kumimoji="0" lang="en-US" sz="117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Certified</a:t>
              </a:r>
            </a:p>
          </p:txBody>
        </p:sp>
        <p:cxnSp>
          <p:nvCxnSpPr>
            <p:cNvPr id="130" name="Straight Connector 156">
              <a:extLst>
                <a:ext uri="{FF2B5EF4-FFF2-40B4-BE49-F238E27FC236}">
                  <a16:creationId xmlns:a16="http://schemas.microsoft.com/office/drawing/2014/main" id="{298F8EC2-1B28-49D3-B790-11704AFAD2BF}"/>
                </a:ext>
              </a:extLst>
            </p:cNvPr>
            <p:cNvCxnSpPr>
              <a:cxnSpLocks/>
            </p:cNvCxnSpPr>
            <p:nvPr/>
          </p:nvCxnSpPr>
          <p:spPr>
            <a:xfrm flipH="1" flipV="1">
              <a:off x="2041897" y="2313447"/>
              <a:ext cx="356135" cy="988553"/>
            </a:xfrm>
            <a:prstGeom prst="line">
              <a:avLst/>
            </a:prstGeom>
            <a:solidFill>
              <a:schemeClr val="tx2"/>
            </a:solidFill>
            <a:ln w="19050">
              <a:solidFill>
                <a:schemeClr val="tx1"/>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129" name="Straight Connector 156">
              <a:extLst>
                <a:ext uri="{FF2B5EF4-FFF2-40B4-BE49-F238E27FC236}">
                  <a16:creationId xmlns:a16="http://schemas.microsoft.com/office/drawing/2014/main" id="{716F2181-5FD7-415D-B842-D4F907D3E7D4}"/>
                </a:ext>
              </a:extLst>
            </p:cNvPr>
            <p:cNvCxnSpPr>
              <a:cxnSpLocks/>
            </p:cNvCxnSpPr>
            <p:nvPr/>
          </p:nvCxnSpPr>
          <p:spPr>
            <a:xfrm flipV="1">
              <a:off x="536954" y="2313448"/>
              <a:ext cx="366429" cy="1017127"/>
            </a:xfrm>
            <a:prstGeom prst="line">
              <a:avLst/>
            </a:prstGeom>
            <a:solidFill>
              <a:schemeClr val="tx2"/>
            </a:solidFill>
            <a:ln w="19050">
              <a:solidFill>
                <a:schemeClr val="tx1"/>
              </a:solidFill>
              <a:headEnd type="none"/>
              <a:tailEnd type="oval"/>
            </a:ln>
          </p:spPr>
          <p:style>
            <a:lnRef idx="1">
              <a:schemeClr val="accent1"/>
            </a:lnRef>
            <a:fillRef idx="0">
              <a:schemeClr val="accent1"/>
            </a:fillRef>
            <a:effectRef idx="0">
              <a:schemeClr val="accent1"/>
            </a:effectRef>
            <a:fontRef idx="minor">
              <a:schemeClr val="tx1"/>
            </a:fontRef>
          </p:style>
        </p:cxnSp>
      </p:grpSp>
      <p:graphicFrame>
        <p:nvGraphicFramePr>
          <p:cNvPr id="14" name="Table 13">
            <a:extLst>
              <a:ext uri="{FF2B5EF4-FFF2-40B4-BE49-F238E27FC236}">
                <a16:creationId xmlns:a16="http://schemas.microsoft.com/office/drawing/2014/main" id="{34BC05C6-5366-4C61-972E-27B021AC26AD}"/>
              </a:ext>
            </a:extLst>
          </p:cNvPr>
          <p:cNvGraphicFramePr>
            <a:graphicFrameLocks noGrp="1"/>
          </p:cNvGraphicFramePr>
          <p:nvPr/>
        </p:nvGraphicFramePr>
        <p:xfrm>
          <a:off x="976923" y="4923090"/>
          <a:ext cx="10882577" cy="1731966"/>
        </p:xfrm>
        <a:graphic>
          <a:graphicData uri="http://schemas.openxmlformats.org/drawingml/2006/table">
            <a:tbl>
              <a:tblPr firstRow="1" bandRow="1">
                <a:tableStyleId>{5940675A-B579-460E-94D1-54222C63F5DA}</a:tableStyleId>
              </a:tblPr>
              <a:tblGrid>
                <a:gridCol w="1524529">
                  <a:extLst>
                    <a:ext uri="{9D8B030D-6E8A-4147-A177-3AD203B41FA5}">
                      <a16:colId xmlns:a16="http://schemas.microsoft.com/office/drawing/2014/main" val="235967582"/>
                    </a:ext>
                  </a:extLst>
                </a:gridCol>
                <a:gridCol w="803725">
                  <a:extLst>
                    <a:ext uri="{9D8B030D-6E8A-4147-A177-3AD203B41FA5}">
                      <a16:colId xmlns:a16="http://schemas.microsoft.com/office/drawing/2014/main" val="991770812"/>
                    </a:ext>
                  </a:extLst>
                </a:gridCol>
                <a:gridCol w="1046738">
                  <a:extLst>
                    <a:ext uri="{9D8B030D-6E8A-4147-A177-3AD203B41FA5}">
                      <a16:colId xmlns:a16="http://schemas.microsoft.com/office/drawing/2014/main" val="738744379"/>
                    </a:ext>
                  </a:extLst>
                </a:gridCol>
                <a:gridCol w="1049976">
                  <a:extLst>
                    <a:ext uri="{9D8B030D-6E8A-4147-A177-3AD203B41FA5}">
                      <a16:colId xmlns:a16="http://schemas.microsoft.com/office/drawing/2014/main" val="475230665"/>
                    </a:ext>
                  </a:extLst>
                </a:gridCol>
                <a:gridCol w="1174918">
                  <a:extLst>
                    <a:ext uri="{9D8B030D-6E8A-4147-A177-3AD203B41FA5}">
                      <a16:colId xmlns:a16="http://schemas.microsoft.com/office/drawing/2014/main" val="2756361938"/>
                    </a:ext>
                  </a:extLst>
                </a:gridCol>
                <a:gridCol w="1506147">
                  <a:extLst>
                    <a:ext uri="{9D8B030D-6E8A-4147-A177-3AD203B41FA5}">
                      <a16:colId xmlns:a16="http://schemas.microsoft.com/office/drawing/2014/main" val="4127273038"/>
                    </a:ext>
                  </a:extLst>
                </a:gridCol>
                <a:gridCol w="2115370">
                  <a:extLst>
                    <a:ext uri="{9D8B030D-6E8A-4147-A177-3AD203B41FA5}">
                      <a16:colId xmlns:a16="http://schemas.microsoft.com/office/drawing/2014/main" val="4267188207"/>
                    </a:ext>
                  </a:extLst>
                </a:gridCol>
                <a:gridCol w="1661174">
                  <a:extLst>
                    <a:ext uri="{9D8B030D-6E8A-4147-A177-3AD203B41FA5}">
                      <a16:colId xmlns:a16="http://schemas.microsoft.com/office/drawing/2014/main" val="3134918490"/>
                    </a:ext>
                  </a:extLst>
                </a:gridCol>
              </a:tblGrid>
              <a:tr h="414102">
                <a:tc>
                  <a:txBody>
                    <a:bodyPr/>
                    <a:lstStyle/>
                    <a:p>
                      <a:pPr algn="ctr"/>
                      <a:endParaRPr lang="en-US" sz="1600" dirty="0">
                        <a:solidFill>
                          <a:schemeClr val="tx1"/>
                        </a:solidFill>
                      </a:endParaRP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algn="ctr"/>
                      <a:endParaRPr lang="en-US" sz="1600" dirty="0">
                        <a:solidFill>
                          <a:schemeClr val="tx1"/>
                        </a:solidFill>
                      </a:endParaRP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algn="ctr"/>
                      <a:endParaRPr lang="en-US" sz="1600" dirty="0">
                        <a:solidFill>
                          <a:schemeClr val="tx1"/>
                        </a:solidFill>
                      </a:endParaRP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algn="ctr"/>
                      <a:r>
                        <a:rPr lang="en-US" sz="1600" dirty="0">
                          <a:solidFill>
                            <a:schemeClr val="tx1"/>
                          </a:solidFill>
                        </a:rPr>
                        <a:t>2 – 64</a:t>
                      </a: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algn="ctr"/>
                      <a:r>
                        <a:rPr lang="en-US" sz="1600" dirty="0">
                          <a:solidFill>
                            <a:schemeClr val="tx1"/>
                          </a:solidFill>
                        </a:rPr>
                        <a:t>2 – 64</a:t>
                      </a: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algn="ctr"/>
                      <a:endParaRPr lang="en-US" sz="1600" dirty="0">
                        <a:solidFill>
                          <a:schemeClr val="tx1"/>
                        </a:solidFill>
                      </a:endParaRP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algn="ctr"/>
                      <a:r>
                        <a:rPr lang="en-US" sz="1600" dirty="0">
                          <a:solidFill>
                            <a:schemeClr val="tx1"/>
                          </a:solidFill>
                        </a:rPr>
                        <a:t>32 – 208</a:t>
                      </a:r>
                      <a:br>
                        <a:rPr lang="en-US" sz="1600" dirty="0">
                          <a:solidFill>
                            <a:schemeClr val="tx1"/>
                          </a:solidFill>
                        </a:rPr>
                      </a:br>
                      <a:r>
                        <a:rPr lang="en-US" sz="1600" dirty="0">
                          <a:solidFill>
                            <a:schemeClr val="tx1"/>
                          </a:solidFill>
                        </a:rPr>
                        <a:t>(416 in roadmap)</a:t>
                      </a: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algn="ctr"/>
                      <a:r>
                        <a:rPr lang="en-US" sz="1600" dirty="0">
                          <a:solidFill>
                            <a:schemeClr val="tx1"/>
                          </a:solidFill>
                        </a:rPr>
                        <a:t>96 - 768</a:t>
                      </a: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extLst>
                  <a:ext uri="{0D108BD9-81ED-4DB2-BD59-A6C34878D82A}">
                    <a16:rowId xmlns:a16="http://schemas.microsoft.com/office/drawing/2014/main" val="1628234379"/>
                  </a:ext>
                </a:extLst>
              </a:tr>
              <a:tr h="429540">
                <a:tc>
                  <a:txBody>
                    <a:bodyPr/>
                    <a:lstStyle/>
                    <a:p>
                      <a:pPr algn="ctr"/>
                      <a:endParaRPr lang="en-US" sz="1600" dirty="0">
                        <a:solidFill>
                          <a:schemeClr val="tx1"/>
                        </a:solidFill>
                      </a:endParaRP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algn="ctr"/>
                      <a:endParaRPr lang="en-US" sz="1600" dirty="0">
                        <a:solidFill>
                          <a:schemeClr val="tx1"/>
                        </a:solidFill>
                      </a:endParaRP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algn="ctr"/>
                      <a:endParaRPr lang="en-US" sz="1600" dirty="0">
                        <a:solidFill>
                          <a:schemeClr val="tx1"/>
                        </a:solidFill>
                      </a:endParaRP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algn="ctr"/>
                      <a:r>
                        <a:rPr lang="en-US" sz="1600" dirty="0">
                          <a:solidFill>
                            <a:schemeClr val="tx1"/>
                          </a:solidFill>
                        </a:rPr>
                        <a:t>8 - 256</a:t>
                      </a: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algn="ctr"/>
                      <a:r>
                        <a:rPr lang="en-US" sz="1600" dirty="0">
                          <a:solidFill>
                            <a:schemeClr val="tx1"/>
                          </a:solidFill>
                        </a:rPr>
                        <a:t>16 - 432</a:t>
                      </a: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algn="ctr"/>
                      <a:endParaRPr lang="en-US" sz="1600" dirty="0">
                        <a:solidFill>
                          <a:schemeClr val="tx1"/>
                        </a:solidFill>
                      </a:endParaRP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algn="ctr"/>
                      <a:r>
                        <a:rPr lang="en-US" sz="1600" dirty="0">
                          <a:solidFill>
                            <a:schemeClr val="tx1"/>
                          </a:solidFill>
                        </a:rPr>
                        <a:t>192 – 5700</a:t>
                      </a:r>
                      <a:br>
                        <a:rPr lang="en-US" sz="1600" dirty="0">
                          <a:solidFill>
                            <a:schemeClr val="tx1"/>
                          </a:solidFill>
                        </a:rPr>
                      </a:br>
                      <a:r>
                        <a:rPr lang="en-US" sz="1600" dirty="0">
                          <a:solidFill>
                            <a:schemeClr val="tx1"/>
                          </a:solidFill>
                        </a:rPr>
                        <a:t>(11.40 </a:t>
                      </a:r>
                      <a:r>
                        <a:rPr lang="en-US" sz="1600" dirty="0" err="1">
                          <a:solidFill>
                            <a:schemeClr val="tx1"/>
                          </a:solidFill>
                        </a:rPr>
                        <a:t>TiB</a:t>
                      </a:r>
                      <a:r>
                        <a:rPr lang="en-US" sz="1600" dirty="0">
                          <a:solidFill>
                            <a:schemeClr val="tx1"/>
                          </a:solidFill>
                        </a:rPr>
                        <a:t> in roadmap)</a:t>
                      </a: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algn="ctr"/>
                      <a:r>
                        <a:rPr lang="en-US" sz="1600" dirty="0">
                          <a:solidFill>
                            <a:schemeClr val="tx1"/>
                          </a:solidFill>
                        </a:rPr>
                        <a:t>768 – 24576</a:t>
                      </a: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extLst>
                  <a:ext uri="{0D108BD9-81ED-4DB2-BD59-A6C34878D82A}">
                    <a16:rowId xmlns:a16="http://schemas.microsoft.com/office/drawing/2014/main" val="2846218381"/>
                  </a:ext>
                </a:extLst>
              </a:tr>
              <a:tr h="429540">
                <a:tc>
                  <a:txBody>
                    <a:bodyPr/>
                    <a:lstStyle/>
                    <a:p>
                      <a:pPr algn="ctr"/>
                      <a:endParaRPr lang="en-US" sz="1600" dirty="0">
                        <a:solidFill>
                          <a:schemeClr val="tx1"/>
                        </a:solidFill>
                      </a:endParaRP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algn="ctr"/>
                      <a:endParaRPr lang="en-US" sz="1600" dirty="0">
                        <a:solidFill>
                          <a:schemeClr val="tx1"/>
                        </a:solidFill>
                      </a:endParaRP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algn="ctr"/>
                      <a:endParaRPr lang="en-US" sz="1600" dirty="0">
                        <a:solidFill>
                          <a:schemeClr val="tx1"/>
                        </a:solidFill>
                      </a:endParaRP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algn="ctr"/>
                      <a:r>
                        <a:rPr lang="en-US" sz="1600">
                          <a:solidFill>
                            <a:schemeClr val="tx1"/>
                          </a:solidFill>
                        </a:rPr>
                        <a:t>69,680</a:t>
                      </a:r>
                      <a:endParaRPr lang="en-US" sz="1600" dirty="0">
                        <a:solidFill>
                          <a:schemeClr val="tx1"/>
                        </a:solidFill>
                      </a:endParaRP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algn="ctr"/>
                      <a:r>
                        <a:rPr lang="en-US" sz="1600" dirty="0">
                          <a:solidFill>
                            <a:schemeClr val="tx1"/>
                          </a:solidFill>
                        </a:rPr>
                        <a:t>70,050</a:t>
                      </a: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algn="ctr"/>
                      <a:endParaRPr lang="en-US" sz="1600" dirty="0">
                        <a:solidFill>
                          <a:schemeClr val="tx1"/>
                        </a:solidFill>
                      </a:endParaRP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algn="ctr"/>
                      <a:r>
                        <a:rPr lang="en-US" sz="1600" dirty="0">
                          <a:solidFill>
                            <a:schemeClr val="tx1"/>
                          </a:solidFill>
                        </a:rPr>
                        <a:t>259,950</a:t>
                      </a:r>
                      <a:br>
                        <a:rPr lang="en-US" sz="1600" dirty="0">
                          <a:solidFill>
                            <a:schemeClr val="tx1"/>
                          </a:solidFill>
                        </a:rPr>
                      </a:br>
                      <a:r>
                        <a:rPr lang="en-US" sz="1600" dirty="0">
                          <a:solidFill>
                            <a:schemeClr val="tx1"/>
                          </a:solidFill>
                        </a:rPr>
                        <a:t>(500k in roadmap)</a:t>
                      </a: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algn="ctr"/>
                      <a:r>
                        <a:rPr lang="en-US" sz="1600" dirty="0">
                          <a:solidFill>
                            <a:schemeClr val="tx1"/>
                          </a:solidFill>
                        </a:rPr>
                        <a:t>786,100</a:t>
                      </a: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extLst>
                  <a:ext uri="{0D108BD9-81ED-4DB2-BD59-A6C34878D82A}">
                    <a16:rowId xmlns:a16="http://schemas.microsoft.com/office/drawing/2014/main" val="4045717226"/>
                  </a:ext>
                </a:extLst>
              </a:tr>
            </a:tbl>
          </a:graphicData>
        </a:graphic>
      </p:graphicFrame>
      <p:sp>
        <p:nvSpPr>
          <p:cNvPr id="15" name="TextBox 14">
            <a:extLst>
              <a:ext uri="{FF2B5EF4-FFF2-40B4-BE49-F238E27FC236}">
                <a16:creationId xmlns:a16="http://schemas.microsoft.com/office/drawing/2014/main" id="{59464BB0-F012-43EF-AC04-368486ED54DD}"/>
              </a:ext>
            </a:extLst>
          </p:cNvPr>
          <p:cNvSpPr txBox="1"/>
          <p:nvPr/>
        </p:nvSpPr>
        <p:spPr>
          <a:xfrm>
            <a:off x="168185" y="4988480"/>
            <a:ext cx="681903" cy="399620"/>
          </a:xfrm>
          <a:prstGeom prst="rect">
            <a:avLst/>
          </a:prstGeom>
          <a:noFill/>
        </p:spPr>
        <p:txBody>
          <a:bodyPr wrap="none" lIns="89642" tIns="89642" rIns="89642" bIns="89642" rtlCol="0">
            <a:no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Segoe UI Semilight"/>
                <a:ea typeface="+mn-ea"/>
                <a:cs typeface="+mn-cs"/>
              </a:rPr>
              <a:t>vCPUs</a:t>
            </a:r>
          </a:p>
        </p:txBody>
      </p:sp>
      <p:sp>
        <p:nvSpPr>
          <p:cNvPr id="132" name="TextBox 131">
            <a:extLst>
              <a:ext uri="{FF2B5EF4-FFF2-40B4-BE49-F238E27FC236}">
                <a16:creationId xmlns:a16="http://schemas.microsoft.com/office/drawing/2014/main" id="{DA79BF6A-FF26-40F7-B239-BC35A8681E51}"/>
              </a:ext>
            </a:extLst>
          </p:cNvPr>
          <p:cNvSpPr txBox="1"/>
          <p:nvPr/>
        </p:nvSpPr>
        <p:spPr>
          <a:xfrm>
            <a:off x="41350" y="5549306"/>
            <a:ext cx="935573" cy="399620"/>
          </a:xfrm>
          <a:prstGeom prst="rect">
            <a:avLst/>
          </a:prstGeom>
          <a:noFill/>
        </p:spPr>
        <p:txBody>
          <a:bodyPr wrap="none" lIns="89642" tIns="89642" rIns="89642" bIns="89642" rtlCol="0">
            <a:no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Segoe UI Semilight"/>
                <a:ea typeface="+mn-ea"/>
                <a:cs typeface="+mn-cs"/>
              </a:rPr>
              <a:t>RAM (</a:t>
            </a:r>
            <a:r>
              <a:rPr kumimoji="0" lang="en-US" sz="1400" b="1" i="0" u="none" strike="noStrike" kern="1200" cap="none" spc="0" normalizeH="0" baseline="0" noProof="0" dirty="0" err="1">
                <a:ln>
                  <a:noFill/>
                </a:ln>
                <a:solidFill>
                  <a:srgbClr val="FFFFFF"/>
                </a:solidFill>
                <a:effectLst/>
                <a:uLnTx/>
                <a:uFillTx/>
                <a:latin typeface="Segoe UI Semilight"/>
                <a:ea typeface="+mn-ea"/>
                <a:cs typeface="+mn-cs"/>
              </a:rPr>
              <a:t>GiB</a:t>
            </a:r>
            <a:r>
              <a:rPr kumimoji="0" lang="en-US" sz="1400" b="1" i="0" u="none" strike="noStrike" kern="1200" cap="none" spc="0" normalizeH="0" baseline="0" noProof="0" dirty="0">
                <a:ln>
                  <a:noFill/>
                </a:ln>
                <a:solidFill>
                  <a:srgbClr val="FFFFFF"/>
                </a:solidFill>
                <a:effectLst/>
                <a:uLnTx/>
                <a:uFillTx/>
                <a:latin typeface="Segoe UI Semilight"/>
                <a:ea typeface="+mn-ea"/>
                <a:cs typeface="+mn-cs"/>
              </a:rPr>
              <a:t>)</a:t>
            </a:r>
          </a:p>
        </p:txBody>
      </p:sp>
      <p:sp>
        <p:nvSpPr>
          <p:cNvPr id="134" name="Rectangle 108">
            <a:extLst>
              <a:ext uri="{FF2B5EF4-FFF2-40B4-BE49-F238E27FC236}">
                <a16:creationId xmlns:a16="http://schemas.microsoft.com/office/drawing/2014/main" id="{6C399153-58AE-47A0-A549-470D42A87A9C}"/>
              </a:ext>
            </a:extLst>
          </p:cNvPr>
          <p:cNvSpPr/>
          <p:nvPr/>
        </p:nvSpPr>
        <p:spPr bwMode="auto">
          <a:xfrm>
            <a:off x="8419286" y="3606515"/>
            <a:ext cx="1420204" cy="44821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3576" rtl="0" eaLnBrk="0" fontAlgn="base" latinLnBrk="0" hangingPunct="0">
              <a:lnSpc>
                <a:spcPct val="90000"/>
              </a:lnSpc>
              <a:spcBef>
                <a:spcPct val="0"/>
              </a:spcBef>
              <a:spcAft>
                <a:spcPct val="0"/>
              </a:spcAft>
              <a:buClr>
                <a:srgbClr val="505050"/>
              </a:buClr>
              <a:buSzTx/>
              <a:buFontTx/>
              <a:buNone/>
              <a:tabLst/>
              <a:defRPr/>
            </a:pPr>
            <a:r>
              <a:rPr kumimoji="0" lang="en-US" sz="1078" b="0" i="0" u="none" strike="noStrike" kern="0" cap="none" spc="0" normalizeH="0" baseline="0" noProof="0" dirty="0">
                <a:ln>
                  <a:noFill/>
                </a:ln>
                <a:gradFill>
                  <a:gsLst>
                    <a:gs pos="177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rPr>
              <a:t>Optimized for large production SAP HANA workloads</a:t>
            </a:r>
          </a:p>
        </p:txBody>
      </p:sp>
      <p:sp>
        <p:nvSpPr>
          <p:cNvPr id="135" name="Rectangle 108">
            <a:extLst>
              <a:ext uri="{FF2B5EF4-FFF2-40B4-BE49-F238E27FC236}">
                <a16:creationId xmlns:a16="http://schemas.microsoft.com/office/drawing/2014/main" id="{6AEEE9D2-C8AC-4DEE-8759-52A8DBF0CE02}"/>
              </a:ext>
            </a:extLst>
          </p:cNvPr>
          <p:cNvSpPr/>
          <p:nvPr/>
        </p:nvSpPr>
        <p:spPr bwMode="auto">
          <a:xfrm>
            <a:off x="10286386" y="3606515"/>
            <a:ext cx="1342603" cy="44821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3576" rtl="0" eaLnBrk="0" fontAlgn="base" latinLnBrk="0" hangingPunct="0">
              <a:lnSpc>
                <a:spcPct val="90000"/>
              </a:lnSpc>
              <a:spcBef>
                <a:spcPct val="0"/>
              </a:spcBef>
              <a:spcAft>
                <a:spcPct val="0"/>
              </a:spcAft>
              <a:buClr>
                <a:srgbClr val="505050"/>
              </a:buClr>
              <a:buSzTx/>
              <a:buFontTx/>
              <a:buNone/>
              <a:tabLst/>
              <a:defRPr/>
            </a:pPr>
            <a:r>
              <a:rPr kumimoji="0" lang="en-US" sz="1078" b="0" i="0" u="none" strike="noStrike" kern="0" cap="none" spc="0" normalizeH="0" baseline="0" noProof="0" dirty="0">
                <a:ln>
                  <a:noFill/>
                </a:ln>
                <a:gradFill>
                  <a:gsLst>
                    <a:gs pos="177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rPr>
              <a:t>Purpose built instance for largest SAP HANA production workloads</a:t>
            </a:r>
          </a:p>
        </p:txBody>
      </p:sp>
      <p:sp>
        <p:nvSpPr>
          <p:cNvPr id="139" name="Rectangle 138">
            <a:extLst>
              <a:ext uri="{FF2B5EF4-FFF2-40B4-BE49-F238E27FC236}">
                <a16:creationId xmlns:a16="http://schemas.microsoft.com/office/drawing/2014/main" id="{9FCB4DFB-F1CA-4D54-8995-F4085783E807}"/>
              </a:ext>
            </a:extLst>
          </p:cNvPr>
          <p:cNvSpPr/>
          <p:nvPr/>
        </p:nvSpPr>
        <p:spPr bwMode="auto">
          <a:xfrm>
            <a:off x="5239533" y="3625507"/>
            <a:ext cx="1270268" cy="44821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3576" rtl="0" eaLnBrk="0" fontAlgn="base" latinLnBrk="0" hangingPunct="0">
              <a:lnSpc>
                <a:spcPct val="90000"/>
              </a:lnSpc>
              <a:spcBef>
                <a:spcPct val="0"/>
              </a:spcBef>
              <a:spcAft>
                <a:spcPct val="0"/>
              </a:spcAft>
              <a:buClr>
                <a:srgbClr val="505050"/>
              </a:buClr>
              <a:buSzTx/>
              <a:buFontTx/>
              <a:buNone/>
              <a:tabLst/>
              <a:defRPr/>
            </a:pPr>
            <a:r>
              <a:rPr kumimoji="0" lang="en-US" sz="1078" b="0" i="0" u="none" strike="noStrike" kern="0" cap="none" spc="0" normalizeH="0" baseline="0" noProof="0" dirty="0">
                <a:ln>
                  <a:noFill/>
                </a:ln>
                <a:gradFill>
                  <a:gsLst>
                    <a:gs pos="177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rPr>
              <a:t>Memory optimized </a:t>
            </a:r>
            <a:br>
              <a:rPr kumimoji="0" lang="en-US" sz="1078" b="0" i="0" u="none" strike="noStrike" kern="0" cap="none" spc="0" normalizeH="0" baseline="0" noProof="0" dirty="0">
                <a:ln>
                  <a:noFill/>
                </a:ln>
                <a:gradFill>
                  <a:gsLst>
                    <a:gs pos="177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rPr>
            </a:br>
            <a:r>
              <a:rPr kumimoji="0" lang="en-US" sz="1078" b="0" i="0" u="none" strike="noStrike" kern="0" cap="none" spc="0" normalizeH="0" baseline="0" noProof="0" dirty="0">
                <a:ln>
                  <a:noFill/>
                </a:ln>
                <a:gradFill>
                  <a:gsLst>
                    <a:gs pos="177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rPr>
              <a:t>for Dev/Test &amp; </a:t>
            </a:r>
            <a:r>
              <a:rPr kumimoji="0" lang="en-US" sz="1078" b="0" i="0" u="none" strike="noStrike" kern="0" cap="none" spc="0" normalizeH="0" baseline="0" noProof="0" dirty="0" err="1">
                <a:ln>
                  <a:noFill/>
                </a:ln>
                <a:gradFill>
                  <a:gsLst>
                    <a:gs pos="177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rPr>
              <a:t>PoC</a:t>
            </a:r>
            <a:r>
              <a:rPr kumimoji="0" lang="en-US" sz="1078" b="0" i="0" u="none" strike="noStrike" kern="0" cap="none" spc="0" normalizeH="0" baseline="0" noProof="0" dirty="0">
                <a:ln>
                  <a:noFill/>
                </a:ln>
                <a:gradFill>
                  <a:gsLst>
                    <a:gs pos="177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rPr>
              <a:t> HANA workloads</a:t>
            </a:r>
          </a:p>
        </p:txBody>
      </p:sp>
      <p:sp>
        <p:nvSpPr>
          <p:cNvPr id="97" name="Rectangle 96">
            <a:extLst>
              <a:ext uri="{FF2B5EF4-FFF2-40B4-BE49-F238E27FC236}">
                <a16:creationId xmlns:a16="http://schemas.microsoft.com/office/drawing/2014/main" id="{5FDCD2FB-EF12-4ECF-BC98-08691F7C1025}"/>
              </a:ext>
            </a:extLst>
          </p:cNvPr>
          <p:cNvSpPr/>
          <p:nvPr/>
        </p:nvSpPr>
        <p:spPr bwMode="auto">
          <a:xfrm>
            <a:off x="6764629" y="3625507"/>
            <a:ext cx="1270268" cy="44821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3576" rtl="0" eaLnBrk="0" fontAlgn="base" latinLnBrk="0" hangingPunct="0">
              <a:lnSpc>
                <a:spcPct val="90000"/>
              </a:lnSpc>
              <a:spcBef>
                <a:spcPct val="0"/>
              </a:spcBef>
              <a:spcAft>
                <a:spcPct val="0"/>
              </a:spcAft>
              <a:buClr>
                <a:srgbClr val="505050"/>
              </a:buClr>
              <a:buSzTx/>
              <a:buFontTx/>
              <a:buNone/>
              <a:tabLst/>
              <a:defRPr/>
            </a:pPr>
            <a:r>
              <a:rPr kumimoji="0" lang="en-US" sz="1078" b="0" i="0" u="none" strike="noStrike" kern="0" cap="none" spc="0" normalizeH="0" baseline="0" noProof="0" dirty="0">
                <a:ln>
                  <a:noFill/>
                </a:ln>
                <a:gradFill>
                  <a:gsLst>
                    <a:gs pos="177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rPr>
              <a:t>Memory optimized </a:t>
            </a:r>
            <a:br>
              <a:rPr kumimoji="0" lang="en-US" sz="1078" b="0" i="0" u="none" strike="noStrike" kern="0" cap="none" spc="0" normalizeH="0" baseline="0" noProof="0" dirty="0">
                <a:ln>
                  <a:noFill/>
                </a:ln>
                <a:gradFill>
                  <a:gsLst>
                    <a:gs pos="177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rPr>
            </a:br>
            <a:r>
              <a:rPr kumimoji="0" lang="en-US" sz="1078" b="0" i="0" u="none" strike="noStrike" kern="0" cap="none" spc="0" normalizeH="0" baseline="0" noProof="0" dirty="0">
                <a:ln>
                  <a:noFill/>
                </a:ln>
                <a:gradFill>
                  <a:gsLst>
                    <a:gs pos="177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rPr>
              <a:t>for Dev/Test &amp; </a:t>
            </a:r>
            <a:r>
              <a:rPr kumimoji="0" lang="en-US" sz="1078" b="0" i="0" u="none" strike="noStrike" kern="0" cap="none" spc="0" normalizeH="0" baseline="0" noProof="0" dirty="0" err="1">
                <a:ln>
                  <a:noFill/>
                </a:ln>
                <a:gradFill>
                  <a:gsLst>
                    <a:gs pos="177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rPr>
              <a:t>PoC</a:t>
            </a:r>
            <a:r>
              <a:rPr kumimoji="0" lang="en-US" sz="1078" b="0" i="0" u="none" strike="noStrike" kern="0" cap="none" spc="0" normalizeH="0" baseline="0" noProof="0" dirty="0">
                <a:ln>
                  <a:noFill/>
                </a:ln>
                <a:gradFill>
                  <a:gsLst>
                    <a:gs pos="177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rPr>
              <a:t> HANA workloads</a:t>
            </a:r>
          </a:p>
        </p:txBody>
      </p:sp>
      <p:sp>
        <p:nvSpPr>
          <p:cNvPr id="109" name="Rectangular Callout 50">
            <a:extLst>
              <a:ext uri="{FF2B5EF4-FFF2-40B4-BE49-F238E27FC236}">
                <a16:creationId xmlns:a16="http://schemas.microsoft.com/office/drawing/2014/main" id="{1E3ED9F2-9941-49B1-8C7E-E61DD39497B2}"/>
              </a:ext>
            </a:extLst>
          </p:cNvPr>
          <p:cNvSpPr/>
          <p:nvPr/>
        </p:nvSpPr>
        <p:spPr bwMode="auto">
          <a:xfrm>
            <a:off x="5318430" y="1283338"/>
            <a:ext cx="1223239" cy="740926"/>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08" tIns="44808" rIns="44808" bIns="44808" numCol="1" spcCol="0" rtlCol="0" fromWordArt="0" anchor="ctr" anchorCtr="0" forceAA="0" compatLnSpc="1">
            <a:prstTxWarp prst="textNoShape">
              <a:avLst/>
            </a:prstTxWarp>
            <a:sp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r>
              <a:rPr kumimoji="0" lang="en-US" sz="117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NetWeaver certified and HANA certified soon</a:t>
            </a:r>
          </a:p>
        </p:txBody>
      </p:sp>
      <p:sp>
        <p:nvSpPr>
          <p:cNvPr id="87" name="TextBox 86">
            <a:extLst>
              <a:ext uri="{FF2B5EF4-FFF2-40B4-BE49-F238E27FC236}">
                <a16:creationId xmlns:a16="http://schemas.microsoft.com/office/drawing/2014/main" id="{63E1176F-8275-41D1-A66F-DA8FD841960E}"/>
              </a:ext>
            </a:extLst>
          </p:cNvPr>
          <p:cNvSpPr txBox="1"/>
          <p:nvPr/>
        </p:nvSpPr>
        <p:spPr>
          <a:xfrm>
            <a:off x="41350" y="6136229"/>
            <a:ext cx="935573" cy="399620"/>
          </a:xfrm>
          <a:prstGeom prst="rect">
            <a:avLst/>
          </a:prstGeom>
          <a:noFill/>
        </p:spPr>
        <p:txBody>
          <a:bodyPr wrap="none" lIns="89642" tIns="89642" rIns="89642" bIns="89642" rtlCol="0">
            <a:no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Segoe UI Semilight"/>
                <a:ea typeface="+mn-ea"/>
                <a:cs typeface="+mn-cs"/>
              </a:rPr>
              <a:t>Max SAPS</a:t>
            </a:r>
          </a:p>
        </p:txBody>
      </p:sp>
      <p:grpSp>
        <p:nvGrpSpPr>
          <p:cNvPr id="164" name="Group 163">
            <a:extLst>
              <a:ext uri="{FF2B5EF4-FFF2-40B4-BE49-F238E27FC236}">
                <a16:creationId xmlns:a16="http://schemas.microsoft.com/office/drawing/2014/main" id="{6157249C-7F6A-49D1-8EB6-109927C7E865}"/>
              </a:ext>
            </a:extLst>
          </p:cNvPr>
          <p:cNvGrpSpPr/>
          <p:nvPr/>
        </p:nvGrpSpPr>
        <p:grpSpPr>
          <a:xfrm>
            <a:off x="6867764" y="2600068"/>
            <a:ext cx="858039" cy="687875"/>
            <a:chOff x="5180160" y="2600597"/>
            <a:chExt cx="1144992" cy="902424"/>
          </a:xfrm>
          <a:solidFill>
            <a:srgbClr val="00B0F0"/>
          </a:solidFill>
        </p:grpSpPr>
        <p:sp>
          <p:nvSpPr>
            <p:cNvPr id="165" name="Freeform 13">
              <a:extLst>
                <a:ext uri="{FF2B5EF4-FFF2-40B4-BE49-F238E27FC236}">
                  <a16:creationId xmlns:a16="http://schemas.microsoft.com/office/drawing/2014/main" id="{FEB43EEE-B4D9-42FF-8807-C7B55499BE3A}"/>
                </a:ext>
              </a:extLst>
            </p:cNvPr>
            <p:cNvSpPr>
              <a:spLocks noChangeAspect="1"/>
            </p:cNvSpPr>
            <p:nvPr/>
          </p:nvSpPr>
          <p:spPr bwMode="auto">
            <a:xfrm flipH="1">
              <a:off x="5180160" y="2600597"/>
              <a:ext cx="788974" cy="502654"/>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rgbClr val="FFFFFF">
                <a:lumMod val="75000"/>
              </a:srgbClr>
            </a:solidFill>
            <a:ln w="15875" cap="flat">
              <a:solidFill>
                <a:srgbClr val="FFFFFF"/>
              </a:solidFill>
              <a:prstDash val="solid"/>
              <a:miter lim="800000"/>
              <a:headEnd/>
              <a:tailEnd/>
            </a:ln>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dirty="0">
                <a:ln>
                  <a:noFill/>
                </a:ln>
                <a:solidFill>
                  <a:srgbClr val="505050"/>
                </a:solidFill>
                <a:effectLst/>
                <a:uLnTx/>
                <a:uFillTx/>
                <a:latin typeface="Segoe UI"/>
                <a:ea typeface="+mn-ea"/>
                <a:cs typeface="+mn-cs"/>
              </a:endParaRPr>
            </a:p>
          </p:txBody>
        </p:sp>
        <p:sp>
          <p:nvSpPr>
            <p:cNvPr id="166" name="Freeform 45">
              <a:extLst>
                <a:ext uri="{FF2B5EF4-FFF2-40B4-BE49-F238E27FC236}">
                  <a16:creationId xmlns:a16="http://schemas.microsoft.com/office/drawing/2014/main" id="{8158DFEA-A7FC-4353-A3F4-68BB78974FC7}"/>
                </a:ext>
              </a:extLst>
            </p:cNvPr>
            <p:cNvSpPr>
              <a:spLocks noChangeAspect="1" noEditPoints="1"/>
            </p:cNvSpPr>
            <p:nvPr/>
          </p:nvSpPr>
          <p:spPr bwMode="auto">
            <a:xfrm>
              <a:off x="5475596" y="2851926"/>
              <a:ext cx="849556" cy="651095"/>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rgbClr val="FFFFFF">
                <a:lumMod val="75000"/>
              </a:srgbClr>
            </a:solidFill>
            <a:ln w="15875" cap="flat">
              <a:solidFill>
                <a:srgbClr val="FFFFFF"/>
              </a:solidFill>
              <a:prstDash val="solid"/>
              <a:miter lim="800000"/>
              <a:headEnd/>
              <a:tailEnd/>
            </a:ln>
          </p:spPr>
          <p:txBody>
            <a:bodyPr vert="horz" wrap="square" lIns="0" tIns="0" rIns="0" bIns="107571" numCol="1" anchor="ctr" anchorCtr="0" compatLnSpc="1">
              <a:prstTxWarp prst="textNoShape">
                <a:avLst/>
              </a:prstTxWarp>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2745" b="1" i="0" u="none" strike="noStrike" kern="0" cap="none" spc="0" normalizeH="0" baseline="0" noProof="0" dirty="0">
                  <a:ln>
                    <a:noFill/>
                  </a:ln>
                  <a:gradFill>
                    <a:gsLst>
                      <a:gs pos="1770">
                        <a:srgbClr val="FFFFFF"/>
                      </a:gs>
                      <a:gs pos="100000">
                        <a:srgbClr val="FFFFFF"/>
                      </a:gs>
                    </a:gsLst>
                    <a:lin ang="5400000" scaled="1"/>
                  </a:gradFill>
                  <a:effectLst/>
                  <a:uLnTx/>
                  <a:uFillTx/>
                  <a:latin typeface="Segoe UI"/>
                  <a:ea typeface="+mn-ea"/>
                  <a:cs typeface="+mn-cs"/>
                </a:rPr>
                <a:t>G</a:t>
              </a:r>
            </a:p>
          </p:txBody>
        </p:sp>
      </p:grpSp>
      <p:grpSp>
        <p:nvGrpSpPr>
          <p:cNvPr id="167" name="Group 166">
            <a:extLst>
              <a:ext uri="{FF2B5EF4-FFF2-40B4-BE49-F238E27FC236}">
                <a16:creationId xmlns:a16="http://schemas.microsoft.com/office/drawing/2014/main" id="{9A7885AD-7754-4285-8002-22FC78B24AB1}"/>
              </a:ext>
            </a:extLst>
          </p:cNvPr>
          <p:cNvGrpSpPr/>
          <p:nvPr/>
        </p:nvGrpSpPr>
        <p:grpSpPr>
          <a:xfrm>
            <a:off x="1552114" y="2762661"/>
            <a:ext cx="2326525" cy="443353"/>
            <a:chOff x="286052" y="3237847"/>
            <a:chExt cx="2373177" cy="452243"/>
          </a:xfrm>
          <a:solidFill>
            <a:srgbClr val="FFFFFF">
              <a:lumMod val="75000"/>
            </a:srgbClr>
          </a:solidFill>
        </p:grpSpPr>
        <p:grpSp>
          <p:nvGrpSpPr>
            <p:cNvPr id="168" name="Group 167">
              <a:extLst>
                <a:ext uri="{FF2B5EF4-FFF2-40B4-BE49-F238E27FC236}">
                  <a16:creationId xmlns:a16="http://schemas.microsoft.com/office/drawing/2014/main" id="{1B96847C-2A17-41AC-9FAF-C5FC1B07A917}"/>
                </a:ext>
              </a:extLst>
            </p:cNvPr>
            <p:cNvGrpSpPr/>
            <p:nvPr/>
          </p:nvGrpSpPr>
          <p:grpSpPr>
            <a:xfrm>
              <a:off x="286052" y="3237847"/>
              <a:ext cx="573804" cy="452243"/>
              <a:chOff x="747858" y="2734071"/>
              <a:chExt cx="522052" cy="411455"/>
            </a:xfrm>
            <a:grpFill/>
          </p:grpSpPr>
          <p:sp>
            <p:nvSpPr>
              <p:cNvPr id="175" name="Freeform 13">
                <a:extLst>
                  <a:ext uri="{FF2B5EF4-FFF2-40B4-BE49-F238E27FC236}">
                    <a16:creationId xmlns:a16="http://schemas.microsoft.com/office/drawing/2014/main" id="{6CD3D62C-3445-43C2-BCC6-420DC2E60107}"/>
                  </a:ext>
                </a:extLst>
              </p:cNvPr>
              <p:cNvSpPr>
                <a:spLocks noChangeAspect="1"/>
              </p:cNvSpPr>
              <p:nvPr/>
            </p:nvSpPr>
            <p:spPr bwMode="auto">
              <a:xfrm flipH="1">
                <a:off x="747858" y="2734071"/>
                <a:ext cx="359728" cy="229182"/>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grpFill/>
              <a:ln w="15875" cap="flat">
                <a:solidFill>
                  <a:srgbClr val="FFFFFF"/>
                </a:solidFill>
                <a:prstDash val="solid"/>
                <a:miter lim="800000"/>
                <a:headEnd/>
                <a:tailEnd/>
              </a:ln>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dirty="0">
                  <a:ln>
                    <a:noFill/>
                  </a:ln>
                  <a:solidFill>
                    <a:srgbClr val="505050"/>
                  </a:solidFill>
                  <a:effectLst/>
                  <a:uLnTx/>
                  <a:uFillTx/>
                  <a:latin typeface="Segoe UI"/>
                  <a:ea typeface="+mn-ea"/>
                  <a:cs typeface="+mn-cs"/>
                </a:endParaRPr>
              </a:p>
            </p:txBody>
          </p:sp>
          <p:sp>
            <p:nvSpPr>
              <p:cNvPr id="176" name="Freeform 45">
                <a:extLst>
                  <a:ext uri="{FF2B5EF4-FFF2-40B4-BE49-F238E27FC236}">
                    <a16:creationId xmlns:a16="http://schemas.microsoft.com/office/drawing/2014/main" id="{9AF7F729-1297-45F4-A0F9-1EF9AABDCC56}"/>
                  </a:ext>
                </a:extLst>
              </p:cNvPr>
              <p:cNvSpPr>
                <a:spLocks noChangeAspect="1" noEditPoints="1"/>
              </p:cNvSpPr>
              <p:nvPr/>
            </p:nvSpPr>
            <p:spPr bwMode="auto">
              <a:xfrm>
                <a:off x="882560" y="2848663"/>
                <a:ext cx="387350" cy="296863"/>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grpFill/>
              <a:ln w="15875" cap="flat">
                <a:solidFill>
                  <a:srgbClr val="FFFFFF"/>
                </a:solidFill>
                <a:prstDash val="solid"/>
                <a:miter lim="800000"/>
                <a:headEnd/>
                <a:tailEnd/>
              </a:ln>
            </p:spPr>
            <p:txBody>
              <a:bodyPr vert="horz" wrap="square" lIns="0" tIns="17926" rIns="0" bIns="0" numCol="1" anchor="t" anchorCtr="0" compatLnSpc="1">
                <a:prstTxWarp prst="textNoShape">
                  <a:avLst/>
                </a:prstTxWarp>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371" b="1" i="0" u="none" strike="noStrike" kern="0" cap="none" spc="0" normalizeH="0" baseline="0" noProof="0" dirty="0">
                    <a:ln>
                      <a:noFill/>
                    </a:ln>
                    <a:gradFill>
                      <a:gsLst>
                        <a:gs pos="1770">
                          <a:srgbClr val="FFFFFF"/>
                        </a:gs>
                        <a:gs pos="100000">
                          <a:srgbClr val="FFFFFF"/>
                        </a:gs>
                      </a:gsLst>
                      <a:lin ang="5400000" scaled="1"/>
                    </a:gradFill>
                    <a:effectLst/>
                    <a:uLnTx/>
                    <a:uFillTx/>
                    <a:latin typeface="Segoe UI"/>
                    <a:ea typeface="+mn-ea"/>
                    <a:cs typeface="+mn-cs"/>
                  </a:rPr>
                  <a:t>A</a:t>
                </a:r>
              </a:p>
            </p:txBody>
          </p:sp>
        </p:grpSp>
        <p:grpSp>
          <p:nvGrpSpPr>
            <p:cNvPr id="169" name="Group 168">
              <a:extLst>
                <a:ext uri="{FF2B5EF4-FFF2-40B4-BE49-F238E27FC236}">
                  <a16:creationId xmlns:a16="http://schemas.microsoft.com/office/drawing/2014/main" id="{E66599B9-557F-471A-9A64-CE5E54E3B1BF}"/>
                </a:ext>
              </a:extLst>
            </p:cNvPr>
            <p:cNvGrpSpPr/>
            <p:nvPr/>
          </p:nvGrpSpPr>
          <p:grpSpPr>
            <a:xfrm>
              <a:off x="1185738" y="3237847"/>
              <a:ext cx="573804" cy="452243"/>
              <a:chOff x="747858" y="2734071"/>
              <a:chExt cx="522052" cy="411455"/>
            </a:xfrm>
            <a:grpFill/>
          </p:grpSpPr>
          <p:sp>
            <p:nvSpPr>
              <p:cNvPr id="173" name="Freeform 13">
                <a:extLst>
                  <a:ext uri="{FF2B5EF4-FFF2-40B4-BE49-F238E27FC236}">
                    <a16:creationId xmlns:a16="http://schemas.microsoft.com/office/drawing/2014/main" id="{06D3EE4B-8EAA-4E23-8985-946BBA66A46C}"/>
                  </a:ext>
                </a:extLst>
              </p:cNvPr>
              <p:cNvSpPr>
                <a:spLocks noChangeAspect="1"/>
              </p:cNvSpPr>
              <p:nvPr/>
            </p:nvSpPr>
            <p:spPr bwMode="auto">
              <a:xfrm flipH="1">
                <a:off x="747858" y="2734071"/>
                <a:ext cx="359728" cy="229182"/>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grpFill/>
              <a:ln w="15875" cap="flat">
                <a:solidFill>
                  <a:srgbClr val="FFFFFF"/>
                </a:solidFill>
                <a:prstDash val="solid"/>
                <a:miter lim="800000"/>
                <a:headEnd/>
                <a:tailEnd/>
              </a:ln>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dirty="0">
                  <a:ln>
                    <a:noFill/>
                  </a:ln>
                  <a:solidFill>
                    <a:srgbClr val="505050"/>
                  </a:solidFill>
                  <a:effectLst/>
                  <a:uLnTx/>
                  <a:uFillTx/>
                  <a:latin typeface="Segoe UI"/>
                  <a:ea typeface="+mn-ea"/>
                  <a:cs typeface="+mn-cs"/>
                </a:endParaRPr>
              </a:p>
            </p:txBody>
          </p:sp>
          <p:sp>
            <p:nvSpPr>
              <p:cNvPr id="174" name="Freeform 45">
                <a:extLst>
                  <a:ext uri="{FF2B5EF4-FFF2-40B4-BE49-F238E27FC236}">
                    <a16:creationId xmlns:a16="http://schemas.microsoft.com/office/drawing/2014/main" id="{0D194976-97BB-4DAE-9EBC-D0359E78E30F}"/>
                  </a:ext>
                </a:extLst>
              </p:cNvPr>
              <p:cNvSpPr>
                <a:spLocks noChangeAspect="1" noEditPoints="1"/>
              </p:cNvSpPr>
              <p:nvPr/>
            </p:nvSpPr>
            <p:spPr bwMode="auto">
              <a:xfrm>
                <a:off x="882560" y="2848663"/>
                <a:ext cx="387350" cy="296863"/>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grpFill/>
              <a:ln w="15875" cap="flat">
                <a:solidFill>
                  <a:srgbClr val="FFFFFF"/>
                </a:solidFill>
                <a:prstDash val="solid"/>
                <a:miter lim="800000"/>
                <a:headEnd/>
                <a:tailEnd/>
              </a:ln>
            </p:spPr>
            <p:txBody>
              <a:bodyPr vert="horz" wrap="square" lIns="0" tIns="17926" rIns="0" bIns="0" numCol="1" anchor="t" anchorCtr="0" compatLnSpc="1">
                <a:prstTxWarp prst="textNoShape">
                  <a:avLst/>
                </a:prstTxWarp>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175" b="1" i="0" u="none" strike="noStrike" kern="0" cap="none" spc="0" normalizeH="0" baseline="0" noProof="0" dirty="0">
                    <a:ln>
                      <a:noFill/>
                    </a:ln>
                    <a:gradFill>
                      <a:gsLst>
                        <a:gs pos="1770">
                          <a:srgbClr val="FFFFFF"/>
                        </a:gs>
                        <a:gs pos="100000">
                          <a:srgbClr val="FFFFFF"/>
                        </a:gs>
                      </a:gsLst>
                      <a:lin ang="5400000" scaled="1"/>
                    </a:gradFill>
                    <a:effectLst/>
                    <a:uLnTx/>
                    <a:uFillTx/>
                    <a:latin typeface="Segoe UI"/>
                    <a:ea typeface="+mn-ea"/>
                    <a:cs typeface="+mn-cs"/>
                  </a:rPr>
                  <a:t>Av2</a:t>
                </a:r>
              </a:p>
            </p:txBody>
          </p:sp>
        </p:grpSp>
        <p:grpSp>
          <p:nvGrpSpPr>
            <p:cNvPr id="170" name="Group 169">
              <a:extLst>
                <a:ext uri="{FF2B5EF4-FFF2-40B4-BE49-F238E27FC236}">
                  <a16:creationId xmlns:a16="http://schemas.microsoft.com/office/drawing/2014/main" id="{7B0C1194-E3EF-420D-9C71-D5848C3C32FB}"/>
                </a:ext>
              </a:extLst>
            </p:cNvPr>
            <p:cNvGrpSpPr/>
            <p:nvPr/>
          </p:nvGrpSpPr>
          <p:grpSpPr>
            <a:xfrm>
              <a:off x="2085425" y="3237847"/>
              <a:ext cx="573804" cy="452243"/>
              <a:chOff x="747858" y="2734071"/>
              <a:chExt cx="522052" cy="411455"/>
            </a:xfrm>
            <a:grpFill/>
          </p:grpSpPr>
          <p:sp>
            <p:nvSpPr>
              <p:cNvPr id="171" name="Freeform 13">
                <a:extLst>
                  <a:ext uri="{FF2B5EF4-FFF2-40B4-BE49-F238E27FC236}">
                    <a16:creationId xmlns:a16="http://schemas.microsoft.com/office/drawing/2014/main" id="{01DD0324-99C6-47EB-BA7E-53987C777452}"/>
                  </a:ext>
                </a:extLst>
              </p:cNvPr>
              <p:cNvSpPr>
                <a:spLocks noChangeAspect="1"/>
              </p:cNvSpPr>
              <p:nvPr/>
            </p:nvSpPr>
            <p:spPr bwMode="auto">
              <a:xfrm flipH="1">
                <a:off x="747858" y="2734071"/>
                <a:ext cx="359728" cy="229182"/>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grpFill/>
              <a:ln w="15875" cap="flat">
                <a:solidFill>
                  <a:srgbClr val="FFFFFF"/>
                </a:solidFill>
                <a:prstDash val="solid"/>
                <a:miter lim="800000"/>
                <a:headEnd/>
                <a:tailEnd/>
              </a:ln>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dirty="0">
                  <a:ln>
                    <a:noFill/>
                  </a:ln>
                  <a:solidFill>
                    <a:srgbClr val="505050"/>
                  </a:solidFill>
                  <a:effectLst/>
                  <a:uLnTx/>
                  <a:uFillTx/>
                  <a:latin typeface="Segoe UI"/>
                  <a:ea typeface="+mn-ea"/>
                  <a:cs typeface="+mn-cs"/>
                </a:endParaRPr>
              </a:p>
            </p:txBody>
          </p:sp>
          <p:sp>
            <p:nvSpPr>
              <p:cNvPr id="172" name="Freeform 45">
                <a:extLst>
                  <a:ext uri="{FF2B5EF4-FFF2-40B4-BE49-F238E27FC236}">
                    <a16:creationId xmlns:a16="http://schemas.microsoft.com/office/drawing/2014/main" id="{44AA0E24-806B-4EF9-9556-F08B8FEDB637}"/>
                  </a:ext>
                </a:extLst>
              </p:cNvPr>
              <p:cNvSpPr>
                <a:spLocks noChangeAspect="1" noEditPoints="1"/>
              </p:cNvSpPr>
              <p:nvPr/>
            </p:nvSpPr>
            <p:spPr bwMode="auto">
              <a:xfrm>
                <a:off x="882560" y="2848663"/>
                <a:ext cx="387350" cy="296863"/>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grpFill/>
              <a:ln w="15875" cap="flat">
                <a:solidFill>
                  <a:srgbClr val="FFFFFF"/>
                </a:solidFill>
                <a:prstDash val="solid"/>
                <a:miter lim="800000"/>
                <a:headEnd/>
                <a:tailEnd/>
              </a:ln>
            </p:spPr>
            <p:txBody>
              <a:bodyPr vert="horz" wrap="square" lIns="0" tIns="17926" rIns="0" bIns="0" numCol="1" anchor="t" anchorCtr="0" compatLnSpc="1">
                <a:prstTxWarp prst="textNoShape">
                  <a:avLst/>
                </a:prstTxWarp>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371" b="1" i="0" u="none" strike="noStrike" kern="0" cap="none" spc="0" normalizeH="0" baseline="0" noProof="0" dirty="0">
                    <a:ln>
                      <a:noFill/>
                    </a:ln>
                    <a:gradFill>
                      <a:gsLst>
                        <a:gs pos="1770">
                          <a:srgbClr val="FFFFFF"/>
                        </a:gs>
                        <a:gs pos="100000">
                          <a:srgbClr val="FFFFFF"/>
                        </a:gs>
                      </a:gsLst>
                      <a:lin ang="5400000" scaled="1"/>
                    </a:gradFill>
                    <a:effectLst/>
                    <a:uLnTx/>
                    <a:uFillTx/>
                    <a:latin typeface="Segoe UI"/>
                    <a:ea typeface="+mn-ea"/>
                    <a:cs typeface="+mn-cs"/>
                  </a:rPr>
                  <a:t>Dv2</a:t>
                </a:r>
              </a:p>
            </p:txBody>
          </p:sp>
        </p:grpSp>
      </p:grpSp>
      <p:grpSp>
        <p:nvGrpSpPr>
          <p:cNvPr id="180" name="Group 179">
            <a:extLst>
              <a:ext uri="{FF2B5EF4-FFF2-40B4-BE49-F238E27FC236}">
                <a16:creationId xmlns:a16="http://schemas.microsoft.com/office/drawing/2014/main" id="{43861440-A1E3-41C5-8A69-7D0EEE68019B}"/>
              </a:ext>
            </a:extLst>
          </p:cNvPr>
          <p:cNvGrpSpPr/>
          <p:nvPr/>
        </p:nvGrpSpPr>
        <p:grpSpPr>
          <a:xfrm>
            <a:off x="4245185" y="2672481"/>
            <a:ext cx="789581" cy="674256"/>
            <a:chOff x="747858" y="2734071"/>
            <a:chExt cx="522052" cy="411455"/>
          </a:xfrm>
          <a:solidFill>
            <a:srgbClr val="00B0F0"/>
          </a:solidFill>
        </p:grpSpPr>
        <p:sp>
          <p:nvSpPr>
            <p:cNvPr id="181" name="Freeform 13">
              <a:extLst>
                <a:ext uri="{FF2B5EF4-FFF2-40B4-BE49-F238E27FC236}">
                  <a16:creationId xmlns:a16="http://schemas.microsoft.com/office/drawing/2014/main" id="{A8503250-8FA6-40FB-826E-50F32AAA5F76}"/>
                </a:ext>
              </a:extLst>
            </p:cNvPr>
            <p:cNvSpPr>
              <a:spLocks noChangeAspect="1"/>
            </p:cNvSpPr>
            <p:nvPr/>
          </p:nvSpPr>
          <p:spPr bwMode="auto">
            <a:xfrm flipH="1">
              <a:off x="747858" y="2734071"/>
              <a:ext cx="359728" cy="229182"/>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grpFill/>
            <a:ln w="15875" cap="flat">
              <a:solidFill>
                <a:srgbClr val="FFFFFF"/>
              </a:solidFill>
              <a:prstDash val="solid"/>
              <a:miter lim="800000"/>
              <a:headEnd/>
              <a:tailEnd/>
            </a:ln>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dirty="0">
                <a:ln>
                  <a:noFill/>
                </a:ln>
                <a:solidFill>
                  <a:srgbClr val="505050"/>
                </a:solidFill>
                <a:effectLst/>
                <a:uLnTx/>
                <a:uFillTx/>
                <a:latin typeface="Segoe UI"/>
                <a:ea typeface="+mn-ea"/>
                <a:cs typeface="+mn-cs"/>
              </a:endParaRPr>
            </a:p>
          </p:txBody>
        </p:sp>
        <p:sp>
          <p:nvSpPr>
            <p:cNvPr id="182" name="Freeform 45">
              <a:extLst>
                <a:ext uri="{FF2B5EF4-FFF2-40B4-BE49-F238E27FC236}">
                  <a16:creationId xmlns:a16="http://schemas.microsoft.com/office/drawing/2014/main" id="{DCC406DA-A6A5-4424-8982-9E502C801D45}"/>
                </a:ext>
              </a:extLst>
            </p:cNvPr>
            <p:cNvSpPr>
              <a:spLocks noChangeAspect="1" noEditPoints="1"/>
            </p:cNvSpPr>
            <p:nvPr/>
          </p:nvSpPr>
          <p:spPr bwMode="auto">
            <a:xfrm>
              <a:off x="882560" y="2848663"/>
              <a:ext cx="387350" cy="296863"/>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grpFill/>
            <a:ln w="15875" cap="flat">
              <a:solidFill>
                <a:srgbClr val="FFFFFF"/>
              </a:solidFill>
              <a:prstDash val="solid"/>
              <a:miter lim="800000"/>
              <a:headEnd/>
              <a:tailEnd/>
            </a:ln>
          </p:spPr>
          <p:txBody>
            <a:bodyPr vert="horz" wrap="square" lIns="0" tIns="17926" rIns="0" bIns="0" numCol="1" anchor="t" anchorCtr="0" compatLnSpc="1">
              <a:prstTxWarp prst="textNoShape">
                <a:avLst/>
              </a:prstTxWarp>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836" b="1" i="0" u="none" strike="noStrike" kern="0" cap="none" spc="0" normalizeH="0" baseline="0" noProof="0" dirty="0">
                  <a:ln>
                    <a:noFill/>
                  </a:ln>
                  <a:gradFill>
                    <a:gsLst>
                      <a:gs pos="1770">
                        <a:srgbClr val="FFFFFF"/>
                      </a:gs>
                      <a:gs pos="100000">
                        <a:srgbClr val="FFFFFF"/>
                      </a:gs>
                    </a:gsLst>
                    <a:lin ang="5400000" scaled="1"/>
                  </a:gradFill>
                  <a:effectLst/>
                  <a:uLnTx/>
                  <a:uFillTx/>
                  <a:latin typeface="Segoe UI"/>
                  <a:ea typeface="+mn-ea"/>
                  <a:cs typeface="+mn-cs"/>
                </a:rPr>
                <a:t>Dv3</a:t>
              </a:r>
            </a:p>
          </p:txBody>
        </p:sp>
      </p:grpSp>
      <p:grpSp>
        <p:nvGrpSpPr>
          <p:cNvPr id="183" name="Group 182">
            <a:extLst>
              <a:ext uri="{FF2B5EF4-FFF2-40B4-BE49-F238E27FC236}">
                <a16:creationId xmlns:a16="http://schemas.microsoft.com/office/drawing/2014/main" id="{83969F9F-8B7A-468F-ACD1-9487A6E2DE98}"/>
              </a:ext>
            </a:extLst>
          </p:cNvPr>
          <p:cNvGrpSpPr/>
          <p:nvPr/>
        </p:nvGrpSpPr>
        <p:grpSpPr>
          <a:xfrm>
            <a:off x="8510451" y="2403384"/>
            <a:ext cx="1122325" cy="884559"/>
            <a:chOff x="747858" y="2734071"/>
            <a:chExt cx="522052" cy="411455"/>
          </a:xfrm>
          <a:solidFill>
            <a:srgbClr val="00B0F0"/>
          </a:solidFill>
        </p:grpSpPr>
        <p:sp>
          <p:nvSpPr>
            <p:cNvPr id="184" name="Freeform 13">
              <a:extLst>
                <a:ext uri="{FF2B5EF4-FFF2-40B4-BE49-F238E27FC236}">
                  <a16:creationId xmlns:a16="http://schemas.microsoft.com/office/drawing/2014/main" id="{1462CDC3-ED06-4079-A595-62ECBFFA62BA}"/>
                </a:ext>
              </a:extLst>
            </p:cNvPr>
            <p:cNvSpPr>
              <a:spLocks noChangeAspect="1"/>
            </p:cNvSpPr>
            <p:nvPr/>
          </p:nvSpPr>
          <p:spPr bwMode="auto">
            <a:xfrm flipH="1">
              <a:off x="747858" y="2734071"/>
              <a:ext cx="359728" cy="229182"/>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grpFill/>
            <a:ln w="15875" cap="flat">
              <a:solidFill>
                <a:srgbClr val="FFFFFF"/>
              </a:solidFill>
              <a:prstDash val="solid"/>
              <a:miter lim="800000"/>
              <a:headEnd/>
              <a:tailEnd/>
            </a:ln>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dirty="0">
                <a:ln>
                  <a:noFill/>
                </a:ln>
                <a:solidFill>
                  <a:srgbClr val="505050"/>
                </a:solidFill>
                <a:effectLst/>
                <a:uLnTx/>
                <a:uFillTx/>
                <a:latin typeface="Segoe UI"/>
                <a:ea typeface="+mn-ea"/>
                <a:cs typeface="+mn-cs"/>
              </a:endParaRPr>
            </a:p>
          </p:txBody>
        </p:sp>
        <p:sp>
          <p:nvSpPr>
            <p:cNvPr id="185" name="Freeform 45">
              <a:extLst>
                <a:ext uri="{FF2B5EF4-FFF2-40B4-BE49-F238E27FC236}">
                  <a16:creationId xmlns:a16="http://schemas.microsoft.com/office/drawing/2014/main" id="{76F3EF61-5548-4786-8715-6558AAD2516B}"/>
                </a:ext>
              </a:extLst>
            </p:cNvPr>
            <p:cNvSpPr>
              <a:spLocks noChangeAspect="1" noEditPoints="1"/>
            </p:cNvSpPr>
            <p:nvPr/>
          </p:nvSpPr>
          <p:spPr bwMode="auto">
            <a:xfrm>
              <a:off x="882560" y="2848663"/>
              <a:ext cx="387350" cy="296863"/>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grpFill/>
            <a:ln w="15875" cap="flat">
              <a:solidFill>
                <a:srgbClr val="FFFFFF"/>
              </a:solidFill>
              <a:prstDash val="solid"/>
              <a:miter lim="800000"/>
              <a:headEnd/>
              <a:tailEnd/>
            </a:ln>
          </p:spPr>
          <p:txBody>
            <a:bodyPr vert="horz" wrap="square" lIns="0" tIns="17926" rIns="0" bIns="0" numCol="1" anchor="t" anchorCtr="0" compatLnSpc="1">
              <a:prstTxWarp prst="textNoShape">
                <a:avLst/>
              </a:prstTxWarp>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2745" b="1" i="0" u="none" strike="noStrike" kern="0" cap="none" spc="0" normalizeH="0" baseline="0" noProof="0" dirty="0">
                  <a:ln>
                    <a:noFill/>
                  </a:ln>
                  <a:gradFill>
                    <a:gsLst>
                      <a:gs pos="1770">
                        <a:srgbClr val="FFFFFF"/>
                      </a:gs>
                      <a:gs pos="100000">
                        <a:srgbClr val="FFFFFF"/>
                      </a:gs>
                    </a:gsLst>
                    <a:lin ang="5400000" scaled="1"/>
                  </a:gradFill>
                  <a:effectLst/>
                  <a:uLnTx/>
                  <a:uFillTx/>
                  <a:latin typeface="Segoe UI"/>
                  <a:ea typeface="+mn-ea"/>
                  <a:cs typeface="+mn-cs"/>
                </a:rPr>
                <a:t>M</a:t>
              </a:r>
            </a:p>
          </p:txBody>
        </p:sp>
      </p:grpSp>
      <p:grpSp>
        <p:nvGrpSpPr>
          <p:cNvPr id="186" name="Group 185">
            <a:extLst>
              <a:ext uri="{FF2B5EF4-FFF2-40B4-BE49-F238E27FC236}">
                <a16:creationId xmlns:a16="http://schemas.microsoft.com/office/drawing/2014/main" id="{5C9759E8-D77D-49A6-811C-5F76C47E7D39}"/>
              </a:ext>
            </a:extLst>
          </p:cNvPr>
          <p:cNvGrpSpPr/>
          <p:nvPr/>
        </p:nvGrpSpPr>
        <p:grpSpPr>
          <a:xfrm>
            <a:off x="10462938" y="2340615"/>
            <a:ext cx="1066931" cy="1040913"/>
            <a:chOff x="9264169" y="3222110"/>
            <a:chExt cx="1048453" cy="1097034"/>
          </a:xfrm>
        </p:grpSpPr>
        <p:grpSp>
          <p:nvGrpSpPr>
            <p:cNvPr id="187" name="Group 186">
              <a:extLst>
                <a:ext uri="{FF2B5EF4-FFF2-40B4-BE49-F238E27FC236}">
                  <a16:creationId xmlns:a16="http://schemas.microsoft.com/office/drawing/2014/main" id="{A80C4361-299F-46B6-8290-B1EED9BD7ED7}"/>
                </a:ext>
              </a:extLst>
            </p:cNvPr>
            <p:cNvGrpSpPr/>
            <p:nvPr/>
          </p:nvGrpSpPr>
          <p:grpSpPr>
            <a:xfrm>
              <a:off x="9431186" y="3222110"/>
              <a:ext cx="714425" cy="687801"/>
              <a:chOff x="-1433513" y="941388"/>
              <a:chExt cx="255588" cy="246063"/>
            </a:xfrm>
          </p:grpSpPr>
          <p:sp>
            <p:nvSpPr>
              <p:cNvPr id="189" name="Rectangle 125">
                <a:extLst>
                  <a:ext uri="{FF2B5EF4-FFF2-40B4-BE49-F238E27FC236}">
                    <a16:creationId xmlns:a16="http://schemas.microsoft.com/office/drawing/2014/main" id="{F680BFDB-5EA0-401E-B0A3-27217F628404}"/>
                  </a:ext>
                </a:extLst>
              </p:cNvPr>
              <p:cNvSpPr>
                <a:spLocks noChangeArrowheads="1"/>
              </p:cNvSpPr>
              <p:nvPr/>
            </p:nvSpPr>
            <p:spPr bwMode="auto">
              <a:xfrm>
                <a:off x="-1433513" y="941388"/>
                <a:ext cx="255588" cy="246063"/>
              </a:xfrm>
              <a:prstGeom prst="rect">
                <a:avLst/>
              </a:prstGeom>
              <a:noFill/>
              <a:ln w="15875" cap="rnd">
                <a:solidFill>
                  <a:srgbClr val="FFFFFF"/>
                </a:solidFill>
                <a:miter lim="800000"/>
                <a:headEnd/>
                <a:tailEnd/>
              </a:ln>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endParaRPr>
              </a:p>
            </p:txBody>
          </p:sp>
          <p:sp>
            <p:nvSpPr>
              <p:cNvPr id="190" name="Rectangle 126">
                <a:extLst>
                  <a:ext uri="{FF2B5EF4-FFF2-40B4-BE49-F238E27FC236}">
                    <a16:creationId xmlns:a16="http://schemas.microsoft.com/office/drawing/2014/main" id="{8D9BF72B-1294-4569-B9B9-9FCE191BB599}"/>
                  </a:ext>
                </a:extLst>
              </p:cNvPr>
              <p:cNvSpPr>
                <a:spLocks noChangeArrowheads="1"/>
              </p:cNvSpPr>
              <p:nvPr/>
            </p:nvSpPr>
            <p:spPr bwMode="auto">
              <a:xfrm>
                <a:off x="-1414463" y="958850"/>
                <a:ext cx="219075" cy="207963"/>
              </a:xfrm>
              <a:prstGeom prst="rect">
                <a:avLst/>
              </a:prstGeom>
              <a:noFill/>
              <a:ln w="15875" cap="rnd">
                <a:solidFill>
                  <a:srgbClr val="FFFFFF"/>
                </a:solidFill>
                <a:miter lim="800000"/>
                <a:headEnd/>
                <a:tailEnd/>
              </a:ln>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sp>
            <p:nvSpPr>
              <p:cNvPr id="191" name="Rectangle 127">
                <a:extLst>
                  <a:ext uri="{FF2B5EF4-FFF2-40B4-BE49-F238E27FC236}">
                    <a16:creationId xmlns:a16="http://schemas.microsoft.com/office/drawing/2014/main" id="{E5CC84D5-6EAA-4CE1-9CDC-F928830F45CE}"/>
                  </a:ext>
                </a:extLst>
              </p:cNvPr>
              <p:cNvSpPr>
                <a:spLocks noChangeArrowheads="1"/>
              </p:cNvSpPr>
              <p:nvPr/>
            </p:nvSpPr>
            <p:spPr bwMode="auto">
              <a:xfrm>
                <a:off x="-1402421" y="975070"/>
                <a:ext cx="9525" cy="179134"/>
              </a:xfrm>
              <a:prstGeom prst="rect">
                <a:avLst/>
              </a:prstGeom>
              <a:solidFill>
                <a:srgbClr val="FFFFFF"/>
              </a:solidFill>
              <a:ln w="9525" cap="rnd">
                <a:noFill/>
                <a:round/>
                <a:headEnd/>
                <a:tailEnd/>
              </a:ln>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sp>
            <p:nvSpPr>
              <p:cNvPr id="192" name="Rectangle 128">
                <a:extLst>
                  <a:ext uri="{FF2B5EF4-FFF2-40B4-BE49-F238E27FC236}">
                    <a16:creationId xmlns:a16="http://schemas.microsoft.com/office/drawing/2014/main" id="{8F572AEA-D6E0-4739-8500-B8B7C7ED6A69}"/>
                  </a:ext>
                </a:extLst>
              </p:cNvPr>
              <p:cNvSpPr>
                <a:spLocks noChangeArrowheads="1"/>
              </p:cNvSpPr>
              <p:nvPr/>
            </p:nvSpPr>
            <p:spPr bwMode="auto">
              <a:xfrm>
                <a:off x="-1383786" y="975070"/>
                <a:ext cx="6350" cy="179134"/>
              </a:xfrm>
              <a:prstGeom prst="rect">
                <a:avLst/>
              </a:prstGeom>
              <a:solidFill>
                <a:srgbClr val="FFFFFF"/>
              </a:solidFill>
              <a:ln w="9525" cap="rnd">
                <a:noFill/>
                <a:round/>
                <a:headEnd/>
                <a:tailEnd/>
              </a:ln>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sp>
            <p:nvSpPr>
              <p:cNvPr id="193" name="Rectangle 129">
                <a:extLst>
                  <a:ext uri="{FF2B5EF4-FFF2-40B4-BE49-F238E27FC236}">
                    <a16:creationId xmlns:a16="http://schemas.microsoft.com/office/drawing/2014/main" id="{DCD0D302-8F1C-4C83-8D1B-B374E3529E1E}"/>
                  </a:ext>
                </a:extLst>
              </p:cNvPr>
              <p:cNvSpPr>
                <a:spLocks noChangeArrowheads="1"/>
              </p:cNvSpPr>
              <p:nvPr/>
            </p:nvSpPr>
            <p:spPr bwMode="auto">
              <a:xfrm>
                <a:off x="-1368325" y="975070"/>
                <a:ext cx="6350" cy="179134"/>
              </a:xfrm>
              <a:prstGeom prst="rect">
                <a:avLst/>
              </a:prstGeom>
              <a:solidFill>
                <a:srgbClr val="FFFFFF"/>
              </a:solidFill>
              <a:ln w="9525" cap="rnd">
                <a:noFill/>
                <a:round/>
                <a:headEnd/>
                <a:tailEnd/>
              </a:ln>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sp>
            <p:nvSpPr>
              <p:cNvPr id="194" name="Rectangle 130">
                <a:extLst>
                  <a:ext uri="{FF2B5EF4-FFF2-40B4-BE49-F238E27FC236}">
                    <a16:creationId xmlns:a16="http://schemas.microsoft.com/office/drawing/2014/main" id="{C958E480-6965-4991-A848-DC52E1ED6D81}"/>
                  </a:ext>
                </a:extLst>
              </p:cNvPr>
              <p:cNvSpPr>
                <a:spLocks noChangeArrowheads="1"/>
              </p:cNvSpPr>
              <p:nvPr/>
            </p:nvSpPr>
            <p:spPr bwMode="auto">
              <a:xfrm>
                <a:off x="-1352865" y="975070"/>
                <a:ext cx="6350" cy="179134"/>
              </a:xfrm>
              <a:prstGeom prst="rect">
                <a:avLst/>
              </a:prstGeom>
              <a:solidFill>
                <a:srgbClr val="FFFFFF"/>
              </a:solidFill>
              <a:ln w="9525" cap="rnd">
                <a:noFill/>
                <a:round/>
                <a:headEnd/>
                <a:tailEnd/>
              </a:ln>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sp>
            <p:nvSpPr>
              <p:cNvPr id="195" name="Rectangle 131">
                <a:extLst>
                  <a:ext uri="{FF2B5EF4-FFF2-40B4-BE49-F238E27FC236}">
                    <a16:creationId xmlns:a16="http://schemas.microsoft.com/office/drawing/2014/main" id="{34692F2F-9CC9-4495-B4C3-56056267835A}"/>
                  </a:ext>
                </a:extLst>
              </p:cNvPr>
              <p:cNvSpPr>
                <a:spLocks noChangeArrowheads="1"/>
              </p:cNvSpPr>
              <p:nvPr/>
            </p:nvSpPr>
            <p:spPr bwMode="auto">
              <a:xfrm>
                <a:off x="-1337404" y="975070"/>
                <a:ext cx="9525" cy="179134"/>
              </a:xfrm>
              <a:prstGeom prst="rect">
                <a:avLst/>
              </a:prstGeom>
              <a:solidFill>
                <a:srgbClr val="FFFFFF"/>
              </a:solidFill>
              <a:ln w="9525" cap="rnd">
                <a:noFill/>
                <a:round/>
                <a:headEnd/>
                <a:tailEnd/>
              </a:ln>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sp>
            <p:nvSpPr>
              <p:cNvPr id="196" name="Rectangle 132">
                <a:extLst>
                  <a:ext uri="{FF2B5EF4-FFF2-40B4-BE49-F238E27FC236}">
                    <a16:creationId xmlns:a16="http://schemas.microsoft.com/office/drawing/2014/main" id="{B3C752D2-C271-4A6E-A6C4-6620AF39EAE1}"/>
                  </a:ext>
                </a:extLst>
              </p:cNvPr>
              <p:cNvSpPr>
                <a:spLocks noChangeArrowheads="1"/>
              </p:cNvSpPr>
              <p:nvPr/>
            </p:nvSpPr>
            <p:spPr bwMode="auto">
              <a:xfrm>
                <a:off x="-1318768" y="975070"/>
                <a:ext cx="7938" cy="179134"/>
              </a:xfrm>
              <a:prstGeom prst="rect">
                <a:avLst/>
              </a:prstGeom>
              <a:solidFill>
                <a:srgbClr val="FFFFFF"/>
              </a:solidFill>
              <a:ln w="9525" cap="rnd">
                <a:noFill/>
                <a:round/>
                <a:headEnd/>
                <a:tailEnd/>
              </a:ln>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sp>
            <p:nvSpPr>
              <p:cNvPr id="197" name="Oval 133">
                <a:extLst>
                  <a:ext uri="{FF2B5EF4-FFF2-40B4-BE49-F238E27FC236}">
                    <a16:creationId xmlns:a16="http://schemas.microsoft.com/office/drawing/2014/main" id="{42C00F13-E922-43ED-BDDB-1F4C04721519}"/>
                  </a:ext>
                </a:extLst>
              </p:cNvPr>
              <p:cNvSpPr>
                <a:spLocks noChangeArrowheads="1"/>
              </p:cNvSpPr>
              <p:nvPr/>
            </p:nvSpPr>
            <p:spPr bwMode="auto">
              <a:xfrm>
                <a:off x="-1235075" y="985838"/>
                <a:ext cx="17463" cy="174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grpSp>
        <p:pic>
          <p:nvPicPr>
            <p:cNvPr id="188" name="Picture 187">
              <a:extLst>
                <a:ext uri="{FF2B5EF4-FFF2-40B4-BE49-F238E27FC236}">
                  <a16:creationId xmlns:a16="http://schemas.microsoft.com/office/drawing/2014/main" id="{687D1289-26F9-472F-9546-8241FD37EBEB}"/>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264169" y="4013345"/>
              <a:ext cx="1048453" cy="305799"/>
            </a:xfrm>
            <a:prstGeom prst="rect">
              <a:avLst/>
            </a:prstGeom>
          </p:spPr>
        </p:pic>
      </p:grpSp>
      <p:cxnSp>
        <p:nvCxnSpPr>
          <p:cNvPr id="198" name="Straight Connector 156">
            <a:extLst>
              <a:ext uri="{FF2B5EF4-FFF2-40B4-BE49-F238E27FC236}">
                <a16:creationId xmlns:a16="http://schemas.microsoft.com/office/drawing/2014/main" id="{BA32331F-4E46-44E6-897F-4A692D9400C2}"/>
              </a:ext>
            </a:extLst>
          </p:cNvPr>
          <p:cNvCxnSpPr>
            <a:cxnSpLocks/>
          </p:cNvCxnSpPr>
          <p:nvPr/>
        </p:nvCxnSpPr>
        <p:spPr>
          <a:xfrm flipV="1">
            <a:off x="5926376" y="2024264"/>
            <a:ext cx="3674" cy="767378"/>
          </a:xfrm>
          <a:prstGeom prst="line">
            <a:avLst/>
          </a:prstGeom>
          <a:solidFill>
            <a:srgbClr val="002060"/>
          </a:solidFill>
          <a:ln w="19050" cap="flat" cmpd="sng" algn="ctr">
            <a:solidFill>
              <a:schemeClr val="tx1"/>
            </a:solidFill>
            <a:prstDash val="solid"/>
            <a:headEnd type="none"/>
            <a:tailEnd type="oval"/>
          </a:ln>
          <a:effectLst/>
        </p:spPr>
      </p:cxnSp>
      <p:grpSp>
        <p:nvGrpSpPr>
          <p:cNvPr id="177" name="Group 176">
            <a:extLst>
              <a:ext uri="{FF2B5EF4-FFF2-40B4-BE49-F238E27FC236}">
                <a16:creationId xmlns:a16="http://schemas.microsoft.com/office/drawing/2014/main" id="{E3FBB2FF-554E-4D30-A043-B53D2763964F}"/>
              </a:ext>
            </a:extLst>
          </p:cNvPr>
          <p:cNvGrpSpPr/>
          <p:nvPr/>
        </p:nvGrpSpPr>
        <p:grpSpPr>
          <a:xfrm>
            <a:off x="5394820" y="2504823"/>
            <a:ext cx="910143" cy="825152"/>
            <a:chOff x="4243406" y="2915508"/>
            <a:chExt cx="573885" cy="452307"/>
          </a:xfrm>
          <a:solidFill>
            <a:srgbClr val="00B0F0"/>
          </a:solidFill>
        </p:grpSpPr>
        <p:sp>
          <p:nvSpPr>
            <p:cNvPr id="178" name="Freeform 13">
              <a:extLst>
                <a:ext uri="{FF2B5EF4-FFF2-40B4-BE49-F238E27FC236}">
                  <a16:creationId xmlns:a16="http://schemas.microsoft.com/office/drawing/2014/main" id="{984C1DCA-E71C-45E8-AEA4-F743184A6C4C}"/>
                </a:ext>
              </a:extLst>
            </p:cNvPr>
            <p:cNvSpPr>
              <a:spLocks noChangeAspect="1"/>
            </p:cNvSpPr>
            <p:nvPr/>
          </p:nvSpPr>
          <p:spPr bwMode="auto">
            <a:xfrm flipH="1">
              <a:off x="4243406" y="2915508"/>
              <a:ext cx="395444" cy="251937"/>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grpFill/>
            <a:ln w="15875" cap="flat">
              <a:solidFill>
                <a:srgbClr val="FFFFFF"/>
              </a:solidFill>
              <a:prstDash val="solid"/>
              <a:miter lim="800000"/>
              <a:headEnd/>
              <a:tailEnd/>
            </a:ln>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dirty="0">
                <a:ln>
                  <a:noFill/>
                </a:ln>
                <a:solidFill>
                  <a:srgbClr val="505050"/>
                </a:solidFill>
                <a:effectLst/>
                <a:uLnTx/>
                <a:uFillTx/>
                <a:latin typeface="Segoe UI"/>
                <a:ea typeface="+mn-ea"/>
                <a:cs typeface="+mn-cs"/>
              </a:endParaRPr>
            </a:p>
          </p:txBody>
        </p:sp>
        <p:sp>
          <p:nvSpPr>
            <p:cNvPr id="179" name="Freeform 45">
              <a:extLst>
                <a:ext uri="{FF2B5EF4-FFF2-40B4-BE49-F238E27FC236}">
                  <a16:creationId xmlns:a16="http://schemas.microsoft.com/office/drawing/2014/main" id="{517D5C5E-5F43-475E-83AD-31479AC63694}"/>
                </a:ext>
              </a:extLst>
            </p:cNvPr>
            <p:cNvSpPr>
              <a:spLocks noChangeAspect="1" noEditPoints="1"/>
            </p:cNvSpPr>
            <p:nvPr/>
          </p:nvSpPr>
          <p:spPr bwMode="auto">
            <a:xfrm>
              <a:off x="4391482" y="3041477"/>
              <a:ext cx="425809" cy="326338"/>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grpFill/>
            <a:ln w="15875" cap="flat">
              <a:solidFill>
                <a:srgbClr val="FFFFFF"/>
              </a:solidFill>
              <a:prstDash val="solid"/>
              <a:miter lim="800000"/>
              <a:headEnd/>
              <a:tailEnd/>
            </a:ln>
          </p:spPr>
          <p:txBody>
            <a:bodyPr vert="horz" wrap="square" lIns="0" tIns="17926" rIns="0" bIns="0" numCol="1" anchor="t" anchorCtr="0" compatLnSpc="1">
              <a:prstTxWarp prst="textNoShape">
                <a:avLst/>
              </a:prstTxWarp>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gradFill>
                    <a:gsLst>
                      <a:gs pos="1770">
                        <a:srgbClr val="FFFFFF"/>
                      </a:gs>
                      <a:gs pos="100000">
                        <a:srgbClr val="FFFFFF"/>
                      </a:gs>
                    </a:gsLst>
                    <a:lin ang="5400000" scaled="1"/>
                  </a:gradFill>
                  <a:effectLst/>
                  <a:uLnTx/>
                  <a:uFillTx/>
                  <a:latin typeface="Segoe UI"/>
                  <a:ea typeface="+mn-ea"/>
                  <a:cs typeface="+mn-cs"/>
                </a:rPr>
                <a:t>Ev3</a:t>
              </a:r>
            </a:p>
          </p:txBody>
        </p:sp>
      </p:grpSp>
    </p:spTree>
    <p:extLst>
      <p:ext uri="{BB962C8B-B14F-4D97-AF65-F5344CB8AC3E}">
        <p14:creationId xmlns:p14="http://schemas.microsoft.com/office/powerpoint/2010/main" val="28528313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0 0 L 0 0.25 E" pathEditMode="relative" ptsTypes="">
                                      <p:cBhvr>
                                        <p:cTn id="6" dur="2000" fill="hold"/>
                                        <p:tgtEl>
                                          <p:spTgt spid="45"/>
                                        </p:tgtEl>
                                        <p:attrNameLst>
                                          <p:attrName>ppt_x</p:attrName>
                                          <p:attrName>ppt_y</p:attrName>
                                        </p:attrNameLst>
                                      </p:cBhvr>
                                    </p:animMotion>
                                  </p:childTnLst>
                                </p:cTn>
                              </p:par>
                              <p:par>
                                <p:cTn id="7" presetID="42" presetClass="path" presetSubtype="0" accel="50000" decel="50000" fill="hold" nodeType="withEffect">
                                  <p:stCondLst>
                                    <p:cond delay="0"/>
                                  </p:stCondLst>
                                  <p:childTnLst>
                                    <p:animMotion origin="layout" path="M 0 0 L 0 0.25 E" pathEditMode="relative" ptsTypes="">
                                      <p:cBhvr>
                                        <p:cTn id="8" dur="2000" fill="hold"/>
                                        <p:tgtEl>
                                          <p:spTgt spid="62"/>
                                        </p:tgtEl>
                                        <p:attrNameLst>
                                          <p:attrName>ppt_x</p:attrName>
                                          <p:attrName>ppt_y</p:attrName>
                                        </p:attrNameLst>
                                      </p:cBhvr>
                                    </p:animMotion>
                                  </p:childTnLst>
                                </p:cTn>
                              </p:par>
                              <p:par>
                                <p:cTn id="9" presetID="42" presetClass="path" presetSubtype="0" accel="50000" decel="50000" fill="hold" nodeType="withEffect">
                                  <p:stCondLst>
                                    <p:cond delay="0"/>
                                  </p:stCondLst>
                                  <p:childTnLst>
                                    <p:animMotion origin="layout" path="M 0 0 L 0 0.25 E" pathEditMode="relative" ptsTypes="">
                                      <p:cBhvr>
                                        <p:cTn id="10" dur="2000" fill="hold"/>
                                        <p:tgtEl>
                                          <p:spTgt spid="68"/>
                                        </p:tgtEl>
                                        <p:attrNameLst>
                                          <p:attrName>ppt_x</p:attrName>
                                          <p:attrName>ppt_y</p:attrName>
                                        </p:attrNameLst>
                                      </p:cBhvr>
                                    </p:animMotion>
                                  </p:childTnLst>
                                </p:cTn>
                              </p:par>
                              <p:par>
                                <p:cTn id="11" presetID="42" presetClass="path" presetSubtype="0" accel="50000" decel="50000" fill="hold" nodeType="withEffect">
                                  <p:stCondLst>
                                    <p:cond delay="0"/>
                                  </p:stCondLst>
                                  <p:childTnLst>
                                    <p:animMotion origin="layout" path="M 0 0 L 0 0.25 E" pathEditMode="relative" ptsTypes="">
                                      <p:cBhvr>
                                        <p:cTn id="12" dur="2000" fill="hold"/>
                                        <p:tgtEl>
                                          <p:spTgt spid="77"/>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2.xml><?xml version="1.0" encoding="utf-8"?>
<a:theme xmlns:a="http://schemas.openxmlformats.org/drawingml/2006/main" name="1_Windows Azure">
  <a:themeElements>
    <a:clrScheme name="STB Template Blue">
      <a:dk1>
        <a:srgbClr val="505050"/>
      </a:dk1>
      <a:lt1>
        <a:srgbClr val="FFFFFF"/>
      </a:lt1>
      <a:dk2>
        <a:srgbClr val="0072C6"/>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739722A-6731-46C8-BB8E-F4F2AFD803E9}"/>
    </a:ext>
  </a:extLst>
</a:theme>
</file>

<file path=ppt/theme/theme3.xml><?xml version="1.0" encoding="utf-8"?>
<a:theme xmlns:a="http://schemas.openxmlformats.org/drawingml/2006/main" name="C+E Readiness Template">
  <a:themeElements>
    <a:clrScheme name="Custom 2">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4.xml><?xml version="1.0" encoding="utf-8"?>
<a:theme xmlns:a="http://schemas.openxmlformats.org/drawingml/2006/main" name="1_C+E Readiness Template">
  <a:themeElements>
    <a:clrScheme name="S4 Feb 2017 Dark Back">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FFF100"/>
      </a:hlink>
      <a:folHlink>
        <a:srgbClr val="FFF100"/>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5.xml><?xml version="1.0" encoding="utf-8"?>
<a:theme xmlns:a="http://schemas.openxmlformats.org/drawingml/2006/main" name="2_C+E Readiness Template">
  <a:themeElements>
    <a:clrScheme name="S4 Feb 2017 Dark Back">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FFF100"/>
      </a:hlink>
      <a:folHlink>
        <a:srgbClr val="FFF100"/>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8804</Words>
  <Application>Microsoft Office PowerPoint</Application>
  <PresentationFormat>Widescreen</PresentationFormat>
  <Paragraphs>1280</Paragraphs>
  <Slides>44</Slides>
  <Notes>41</Notes>
  <HiddenSlides>6</HiddenSlides>
  <MMClips>0</MMClips>
  <ScaleCrop>false</ScaleCrop>
  <HeadingPairs>
    <vt:vector size="6" baseType="variant">
      <vt:variant>
        <vt:lpstr>Fonts Used</vt:lpstr>
      </vt:variant>
      <vt:variant>
        <vt:i4>10</vt:i4>
      </vt:variant>
      <vt:variant>
        <vt:lpstr>Theme</vt:lpstr>
      </vt:variant>
      <vt:variant>
        <vt:i4>5</vt:i4>
      </vt:variant>
      <vt:variant>
        <vt:lpstr>Slide Titles</vt:lpstr>
      </vt:variant>
      <vt:variant>
        <vt:i4>44</vt:i4>
      </vt:variant>
    </vt:vector>
  </HeadingPairs>
  <TitlesOfParts>
    <vt:vector size="59" baseType="lpstr">
      <vt:lpstr>Arial</vt:lpstr>
      <vt:lpstr>Calibri</vt:lpstr>
      <vt:lpstr>Calibri Light</vt:lpstr>
      <vt:lpstr>Consolas</vt:lpstr>
      <vt:lpstr>Segoe Pro Light</vt:lpstr>
      <vt:lpstr>Segoe UI</vt:lpstr>
      <vt:lpstr>Segoe UI Light</vt:lpstr>
      <vt:lpstr>Segoe UI Semibold</vt:lpstr>
      <vt:lpstr>Segoe UI Semilight</vt:lpstr>
      <vt:lpstr>Wingdings</vt:lpstr>
      <vt:lpstr>Server and Cloud 2013</vt:lpstr>
      <vt:lpstr>1_Windows Azure</vt:lpstr>
      <vt:lpstr>C+E Readiness Template</vt:lpstr>
      <vt:lpstr>1_C+E Readiness Template</vt:lpstr>
      <vt:lpstr>2_C+E Readiness Template</vt:lpstr>
      <vt:lpstr>SAP NetWeaver on Azure Whiteboard Design Session (Trainer Deck)</vt:lpstr>
      <vt:lpstr>Abstract and learning objectives</vt:lpstr>
      <vt:lpstr>Step 1: Review the customer case study</vt:lpstr>
      <vt:lpstr>Customer situation : Contoso Group </vt:lpstr>
      <vt:lpstr>Contoso CIO Vision </vt:lpstr>
      <vt:lpstr>PowerPoint Presentation</vt:lpstr>
      <vt:lpstr>Customer objections</vt:lpstr>
      <vt:lpstr>Discuss key design concepts (15 minutes)</vt:lpstr>
      <vt:lpstr>SAP on Azure – A wide variety on Compute instances</vt:lpstr>
      <vt:lpstr>SAP VM &amp; Storage Sizing Principles</vt:lpstr>
      <vt:lpstr>How to Size SAP Any DB (SQL Server, Oracle, DB2, ASE) on Azure VM </vt:lpstr>
      <vt:lpstr>Choose Azure VM types to meet sizing requirements</vt:lpstr>
      <vt:lpstr>Premium Storage KPIs (Cost differ by region)</vt:lpstr>
      <vt:lpstr>SAP HA in Availability Set and DR across Regions</vt:lpstr>
      <vt:lpstr>S/4HANA HA and DR across Availability Zones</vt:lpstr>
      <vt:lpstr>Enterprise Backup Solutions for LOB applications/SAP on Azure</vt:lpstr>
      <vt:lpstr>SAP on Azure Backup Solutions </vt:lpstr>
      <vt:lpstr>Disaster Recovery Solutions for LOB applications/SAP on Azure </vt:lpstr>
      <vt:lpstr>PowerPoint Presentation</vt:lpstr>
      <vt:lpstr>SAP Business Suite, NetWeaver – Azure VM with HA and DR</vt:lpstr>
      <vt:lpstr>Online Azure pricing calculator</vt:lpstr>
      <vt:lpstr>Requirements</vt:lpstr>
      <vt:lpstr>Step 2: Design and price the solution</vt:lpstr>
      <vt:lpstr>Step 3: Present the solution</vt:lpstr>
      <vt:lpstr>Wrap-up</vt:lpstr>
      <vt:lpstr>Preferred target audience</vt:lpstr>
      <vt:lpstr>Customer Example : Current State of SAP and Benefits of Azure Migration</vt:lpstr>
      <vt:lpstr>PowerPoint Presentation</vt:lpstr>
      <vt:lpstr>SAP Business Suite, NetWeaver – Azure VM with HA and DR</vt:lpstr>
      <vt:lpstr>Baseline knowledge for SAP as a service on Azure</vt:lpstr>
      <vt:lpstr>Azure VM Design Tips</vt:lpstr>
      <vt:lpstr>Cost estimate assumptions</vt:lpstr>
      <vt:lpstr>Preferred solution cost</vt:lpstr>
      <vt:lpstr>Azure VM Pricing Tips</vt:lpstr>
      <vt:lpstr>PowerPoint Presentation</vt:lpstr>
      <vt:lpstr>PowerPoint Presentation</vt:lpstr>
      <vt:lpstr>Go Dos and Resources</vt:lpstr>
      <vt:lpstr>PowerPoint Presentation</vt:lpstr>
      <vt:lpstr>SAP on Azure certifications (Any DB)</vt:lpstr>
      <vt:lpstr>S/4HANA HA in Availability Set and DR across Regions (DR Failover)</vt:lpstr>
      <vt:lpstr>S/4HANA HA and DR across Availability Zones (DR Failover)</vt:lpstr>
      <vt:lpstr>Qualifying SAP on Azure Opportunities (Any DB) </vt:lpstr>
      <vt:lpstr>Modernizing SAP platform on Microsoft Cloud OS</vt:lpstr>
      <vt:lpstr>Process to optimize SAP landscape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modified xsi:type="dcterms:W3CDTF">2019-06-29T03:32:13Z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hopero@microsoft.com</vt:lpwstr>
  </property>
  <property fmtid="{D5CDD505-2E9C-101B-9397-08002B2CF9AE}" pid="5" name="MSIP_Label_f42aa342-8706-4288-bd11-ebb85995028c_SetDate">
    <vt:lpwstr>2018-06-29T17:09:24.2024781Z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